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301" r:id="rId4"/>
    <p:sldId id="285" r:id="rId5"/>
    <p:sldId id="305" r:id="rId6"/>
    <p:sldId id="306" r:id="rId7"/>
    <p:sldId id="337" r:id="rId8"/>
    <p:sldId id="338" r:id="rId9"/>
    <p:sldId id="347" r:id="rId10"/>
    <p:sldId id="322" r:id="rId11"/>
    <p:sldId id="343" r:id="rId12"/>
    <p:sldId id="351" r:id="rId13"/>
    <p:sldId id="354" r:id="rId14"/>
    <p:sldId id="352" r:id="rId15"/>
    <p:sldId id="357" r:id="rId16"/>
    <p:sldId id="359" r:id="rId17"/>
    <p:sldId id="361" r:id="rId18"/>
    <p:sldId id="270" r:id="rId19"/>
  </p:sldIdLst>
  <p:sldSz cx="12192000" cy="6858000"/>
  <p:notesSz cx="6858000" cy="9144000"/>
  <p:embeddedFontLst>
    <p:embeddedFont>
      <p:font typeface="微软雅黑" panose="020B0503020204020204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1D1"/>
    <a:srgbClr val="FFFFFF"/>
    <a:srgbClr val="F1F2FF"/>
    <a:srgbClr val="618DF9"/>
    <a:srgbClr val="DBDEFF"/>
    <a:srgbClr val="D3D8F4"/>
    <a:srgbClr val="FCFCFF"/>
    <a:srgbClr val="D4D7FF"/>
    <a:srgbClr val="CFD2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75.xml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形状1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7100" y="0"/>
            <a:ext cx="87249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774700"/>
            <a:ext cx="12192000" cy="6083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455738" y="6419850"/>
            <a:ext cx="92805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1拷贝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47.xml"/><Relationship Id="rId21" Type="http://schemas.openxmlformats.org/officeDocument/2006/relationships/tags" Target="../tags/tag46.xml"/><Relationship Id="rId20" Type="http://schemas.openxmlformats.org/officeDocument/2006/relationships/tags" Target="../tags/tag4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9.xml"/><Relationship Id="rId3" Type="http://schemas.openxmlformats.org/officeDocument/2006/relationships/image" Target="../media/image9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1.xml"/><Relationship Id="rId3" Type="http://schemas.openxmlformats.org/officeDocument/2006/relationships/image" Target="../media/image10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11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4" Type="http://schemas.openxmlformats.org/officeDocument/2006/relationships/image" Target="../media/image14.png"/><Relationship Id="rId3" Type="http://schemas.openxmlformats.org/officeDocument/2006/relationships/tags" Target="../tags/tag65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16.png"/><Relationship Id="rId7" Type="http://schemas.openxmlformats.org/officeDocument/2006/relationships/tags" Target="../tags/tag69.xml"/><Relationship Id="rId6" Type="http://schemas.openxmlformats.org/officeDocument/2006/relationships/image" Target="../media/image15.png"/><Relationship Id="rId5" Type="http://schemas.openxmlformats.org/officeDocument/2006/relationships/tags" Target="../tags/tag68.xml"/><Relationship Id="rId4" Type="http://schemas.openxmlformats.org/officeDocument/2006/relationships/image" Target="../media/image14.png"/><Relationship Id="rId3" Type="http://schemas.openxmlformats.org/officeDocument/2006/relationships/tags" Target="../tags/tag67.xml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3.xml"/><Relationship Id="rId6" Type="http://schemas.openxmlformats.org/officeDocument/2006/relationships/image" Target="../media/image17.png"/><Relationship Id="rId5" Type="http://schemas.openxmlformats.org/officeDocument/2006/relationships/tags" Target="../tags/tag72.xml"/><Relationship Id="rId4" Type="http://schemas.openxmlformats.org/officeDocument/2006/relationships/image" Target="../media/image14.png"/><Relationship Id="rId3" Type="http://schemas.openxmlformats.org/officeDocument/2006/relationships/tags" Target="../tags/tag71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7.xml"/><Relationship Id="rId3" Type="http://schemas.openxmlformats.org/officeDocument/2006/relationships/image" Target="../media/image8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3128" y="2438400"/>
            <a:ext cx="7865745" cy="2680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4200" y="1240155"/>
            <a:ext cx="84836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经传多赢,让投资遇见美好!</a:t>
            </a:r>
            <a:endParaRPr lang="zh-CN" altLang="en-US" sz="5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使用说明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01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6145" y="880110"/>
            <a:ext cx="1057211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1、观察大盘竞价</a:t>
            </a:r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观察大盘竞价走势，参考当日沪深A股竞价趋势，当日沪深A股涨跌统计。</a:t>
            </a:r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2、分析个股竞价</a:t>
            </a:r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观察个股竞价走势，在个股详情页集合竞价开启状态，查看竞价异动、竞价匹配价、竞价平均趋势线，配合竞价量强度、竞价买卖强度指标分析个股竞价走势。</a:t>
            </a:r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3、竞价盯盘</a:t>
            </a:r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9:15开始实时监控竞价异动，支持结合市场、竞价涨幅、竞价量强度、竞价买卖强度等多维度筛选个股。监控个股，支持条件筛选、按字段排序，方便用户进一步选择适合个股进行关注，并结合择时指标进行操作，如近5日有涨停、上升通道、强者恒强、跌停视频、大幅低开、过滤ST，搭配使用效果更佳。</a:t>
            </a:r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sz="1600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4、竞价低吸机会</a:t>
            </a:r>
            <a:endParaRPr lang="zh-CN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9:25展示符合策略模型的竞价低吸个股，不同投资者，选择合适的投资风格进行择优低吸，对偏好价值大盘股的用户，可以关注大市值股票，并结合自己长线的投资思路，进行低吸。</a:t>
            </a:r>
            <a:endParaRPr lang="zh-CN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sz="20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sz="20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使用战法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02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使用战法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9350" y="1084580"/>
            <a:ext cx="979424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（1）【上升通道】+【竞价涨幅&lt;0%】选择竞价期间低开的个股，尤其是强势股在上升趋势过程出现的回调，早盘有明显的低开痕迹，这类主力往往故意洗筹打压，这些个股有明显的低吸效应，开盘后股价有快速回拉的机会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（2）【竞价量强度&gt;0】集合竞价是当日多空搏杀的第一回合，量能变化越明显，说明资金交投越活跃，个股往往会具有明显的波动性，量在价先，低位放量，往往会预示着个股拉升上涨。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（3）【竞价买卖强度&gt;0】集合竞价期间买盘力量越强，，说明资金越认可个股，开盘后，个股具有明显的拉升机会。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03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435" y="1063625"/>
            <a:ext cx="1083500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竞价低吸买入法</a:t>
            </a:r>
            <a:endParaRPr lang="zh-CN" altLang="en-US"/>
          </a:p>
          <a:p>
            <a:r>
              <a:rPr lang="zh-CN" altLang="en-US"/>
              <a:t>1、集合竞价低吸买入法，在9:30之前选择合理价格下单，抢得先机，切勿盘中追高。</a:t>
            </a:r>
            <a:endParaRPr lang="zh-CN" altLang="en-US"/>
          </a:p>
          <a:p>
            <a:r>
              <a:rPr lang="zh-CN" altLang="en-US"/>
              <a:t>2、在节假日（五一，国庆，春节）前一交易日不推荐买入操作，因为风险敞口暴露太久。</a:t>
            </a:r>
            <a:endParaRPr lang="zh-CN" altLang="en-US"/>
          </a:p>
          <a:p>
            <a:r>
              <a:rPr lang="zh-CN" altLang="en-US"/>
              <a:t>3、每年4月30日，8月30日财报公布截止日前一交易日不推荐买入操作，谨防财报暴雷个股。</a:t>
            </a:r>
            <a:endParaRPr lang="zh-CN" altLang="en-US"/>
          </a:p>
          <a:p>
            <a:r>
              <a:rPr lang="zh-CN" altLang="en-US"/>
              <a:t>4、竞价低吸买入后监视股票价格，建议次日上午盘10点左右逢高卖出，配置条件单使用更佳。因为A股交易风格低开高走，因此开盘不适合立即卖出操作，只有在特殊情况如高开且委比小于0，可先卖出以获得更好的收益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购买链接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435" y="1063625"/>
            <a:ext cx="1083500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打板助手购买链接：</a:t>
            </a:r>
            <a:endParaRPr lang="zh-CN" altLang="en-US"/>
          </a:p>
          <a:p>
            <a:r>
              <a:rPr lang="zh-CN" altLang="en-US"/>
              <a:t>https://m.n8n8.cn/huodong/2019/profitModel/dbzs?open=renewal&amp;useId=2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竞价捉妖购买链接：</a:t>
            </a:r>
            <a:endParaRPr lang="zh-CN" altLang="en-US"/>
          </a:p>
          <a:p>
            <a:r>
              <a:rPr lang="zh-CN" altLang="en-US"/>
              <a:t>https://activity.n8n8.cn/pc-page/jjzy?open=renewal&amp;pageId=400000650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竞价捉妖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产品使用说明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竞价捉妖功能清单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COMMONDATA" val="eyJoZGlkIjoiMWQzNzk0NzIxMmRmN2I0NTcxNTczN2Y2ODJlMTE3YjEifQ=="/>
  <p:tag name="KSO_WPP_MARK_KEY" val="37649e83-708d-42dd-973f-fc34e9996b8f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1620</Words>
  <Application>WPS 演示</Application>
  <PresentationFormat>宽屏</PresentationFormat>
  <Paragraphs>127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Normal</vt:lpstr>
      <vt:lpstr>黑体</vt:lpstr>
      <vt:lpstr>Noto Sans S Chinese Regular</vt:lpstr>
      <vt:lpstr>思源黑体 CN Medium</vt:lpstr>
      <vt:lpstr>Noto Sans S Chinese Bold</vt:lpstr>
      <vt:lpstr>思源黑体 CN Bold</vt:lpstr>
      <vt:lpstr>思源黑体 CN Regular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尚提</cp:lastModifiedBy>
  <cp:revision>229</cp:revision>
  <dcterms:created xsi:type="dcterms:W3CDTF">2019-06-19T02:08:00Z</dcterms:created>
  <dcterms:modified xsi:type="dcterms:W3CDTF">2023-09-19T01:13:15Z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2052-12.1.0.15398</vt:lpwstr>
  </property>
  <property fmtid="{D5CDD505-2E9C-101B-9397-08002B2CF9AE}" pid="3" name="ICV">
    <vt:lpwstr>35468B1909584626AC35113DD2D7308A_13</vt:lpwstr>
  </property>
</Properties>
</file>