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301" r:id="rId4"/>
    <p:sldId id="285" r:id="rId5"/>
    <p:sldId id="305" r:id="rId6"/>
    <p:sldId id="306" r:id="rId7"/>
    <p:sldId id="308" r:id="rId8"/>
    <p:sldId id="309" r:id="rId9"/>
    <p:sldId id="311" r:id="rId10"/>
    <p:sldId id="312" r:id="rId11"/>
    <p:sldId id="313" r:id="rId12"/>
    <p:sldId id="310" r:id="rId13"/>
    <p:sldId id="314" r:id="rId14"/>
    <p:sldId id="315" r:id="rId15"/>
    <p:sldId id="316" r:id="rId16"/>
    <p:sldId id="317" r:id="rId17"/>
    <p:sldId id="320" r:id="rId18"/>
    <p:sldId id="270" r:id="rId19"/>
  </p:sldIdLst>
  <p:sldSz cx="12192000" cy="6858000"/>
  <p:notesSz cx="6858000" cy="9144000"/>
  <p:embeddedFontLst>
    <p:embeddedFont>
      <p:font typeface="微软雅黑" panose="020B0503020204020204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1D1"/>
    <a:srgbClr val="FFFFFF"/>
    <a:srgbClr val="F1F2FF"/>
    <a:srgbClr val="618DF9"/>
    <a:srgbClr val="DBDEFF"/>
    <a:srgbClr val="D3D8F4"/>
    <a:srgbClr val="FCFCFF"/>
    <a:srgbClr val="D4D7FF"/>
    <a:srgbClr val="CFD2F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7.xml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形状1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7100" y="0"/>
            <a:ext cx="87249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774700"/>
            <a:ext cx="12192000" cy="6083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455738" y="6419850"/>
            <a:ext cx="9280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1拷贝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72.xml"/><Relationship Id="rId4" Type="http://schemas.openxmlformats.org/officeDocument/2006/relationships/image" Target="../media/image1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15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85.xml"/><Relationship Id="rId3" Type="http://schemas.openxmlformats.org/officeDocument/2006/relationships/image" Target="../media/image16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2.xml"/><Relationship Id="rId4" Type="http://schemas.openxmlformats.org/officeDocument/2006/relationships/image" Target="../media/image9.png"/><Relationship Id="rId3" Type="http://schemas.openxmlformats.org/officeDocument/2006/relationships/tags" Target="../tags/tag51.xml"/><Relationship Id="rId2" Type="http://schemas.openxmlformats.org/officeDocument/2006/relationships/image" Target="../media/image8.png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Relationship Id="rId3" Type="http://schemas.openxmlformats.org/officeDocument/2006/relationships/image" Target="../media/image10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9.xml"/><Relationship Id="rId3" Type="http://schemas.openxmlformats.org/officeDocument/2006/relationships/image" Target="../media/image11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4.xml"/><Relationship Id="rId4" Type="http://schemas.openxmlformats.org/officeDocument/2006/relationships/image" Target="../media/image12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8.xml"/><Relationship Id="rId4" Type="http://schemas.openxmlformats.org/officeDocument/2006/relationships/image" Target="../media/image13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矩形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2636520" y="3908425"/>
            <a:ext cx="6919595" cy="7512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60955" y="4053840"/>
            <a:ext cx="7070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讲师介绍：陈定柱（执业编号：A1120621060007）</a:t>
            </a:r>
            <a:endParaRPr lang="zh-CN" sz="24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algn="ctr"/>
            <a:endParaRPr lang="zh-CN" sz="24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4538" y="1682750"/>
            <a:ext cx="5622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思源黑体 CN Medium" panose="020B0600000000000000" charset="-122"/>
                <a:ea typeface="思源黑体 CN Medium" panose="020B0600000000000000" charset="-122"/>
              </a:rPr>
              <a:t>竞价捉妖</a:t>
            </a:r>
            <a:endParaRPr lang="zh-CN" sz="44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0238" y="2553088"/>
            <a:ext cx="8391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Bold" panose="020B0800000000000000" charset="-122"/>
                <a:ea typeface="Noto Sans S Chinese Bold" panose="020B0800000000000000" charset="-122"/>
              </a:rPr>
              <a:t>功能</a:t>
            </a: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Bold" panose="020B0800000000000000" charset="-122"/>
                <a:ea typeface="Noto Sans S Chinese Bold" panose="020B0800000000000000" charset="-122"/>
              </a:rPr>
              <a:t>讲解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8657590" y="2051050"/>
            <a:ext cx="1080135" cy="0"/>
          </a:xfrm>
          <a:prstGeom prst="line">
            <a:avLst/>
          </a:prstGeom>
          <a:ln w="12700" cmpd="sng">
            <a:solidFill>
              <a:srgbClr val="F1F2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455545" y="2051050"/>
            <a:ext cx="1080135" cy="0"/>
          </a:xfrm>
          <a:prstGeom prst="line">
            <a:avLst/>
          </a:prstGeom>
          <a:ln w="12700" cmpd="sng">
            <a:solidFill>
              <a:srgbClr val="F1F2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昨跌探底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94030" y="5959475"/>
            <a:ext cx="10572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                    6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月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日，策略昨跌探底选出新亚制程，两个交易日大涨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13.2%</a:t>
            </a:r>
            <a:endParaRPr lang="en-US" alt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33145" y="1007110"/>
            <a:ext cx="10572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昨日跌停投资者纷纷出现抛售，造成次日低开的概率非常高，即出现市场恐慌情绪，市场上就存在一定的低吸机会。若符合竞价低吸策略分析，出现低吸机会，可以适当短线介入。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84605" y="1762760"/>
            <a:ext cx="9191625" cy="38385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双创先锋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94030" y="5959475"/>
            <a:ext cx="10572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       6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月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日，策略双创先锋策略股池选出华凯易佰和广和通，两个交易日分别大涨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28.65%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，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18.59%</a:t>
            </a:r>
            <a:endParaRPr lang="en-US" alt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3790" y="1590675"/>
            <a:ext cx="9055100" cy="42887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33145" y="1007110"/>
            <a:ext cx="10572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科创板、创业板股票，盘子小，且实行</a:t>
            </a:r>
            <a:r>
              <a:rPr lang="en-US" alt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20%</a:t>
            </a:r>
            <a:r>
              <a:rPr lang="zh-CN" altLang="en-US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涨跌幅限制，天然具有价格波动优势。当市场出现恐慌情绪或者其他原因导致交易错杀时，很容易出现低开情况。若符合竞价低吸策略分析，出现低吸机会，可逢低介入。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注意事项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04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注意事项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33145" y="1007110"/>
            <a:ext cx="1057211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竞价低吸买入法</a:t>
            </a:r>
            <a:endParaRPr 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16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1、集合竞价低吸买入法，在9:30之前选择合理价格下单，抢得先机，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切勿盘中追高</a:t>
            </a:r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。</a:t>
            </a:r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2、在节假日（五一，国庆，春节）前一交易日不推荐买入操作，因为风险敞口暴露太久。</a:t>
            </a:r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3、每年4月30日，8月30日财报公布截止日前一交易日不推荐买入操作，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谨防财报暴雷个股</a:t>
            </a:r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。</a:t>
            </a:r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4、竞价低吸买入后监视股票价格，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建议次日上午盘10点左右逢高卖出，配置条件单使用更佳。</a:t>
            </a:r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因为A股交易风格低开高走，因此开盘不适合立即卖出操作，只有在特殊情况如高开且委比小于0，可先卖出以获得更好的收益。</a:t>
            </a:r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总结归纳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05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总结归纳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33145" y="1007110"/>
            <a:ext cx="105721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1.</a:t>
            </a:r>
            <a:r>
              <a:rPr lang="zh-CN" altLang="en-US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竞价捉妖是小额产品，分为免费版本和付费版本，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付费版本提供多种策略供用户选择。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竞价盯盘：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大盘状态为低开，推荐策略为低吸策略，在异动类型里面寻找低开竞价抢筹个股。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竞价策略：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竞价策略是基于数据回测推出的选股功能，可以在集合竞价出来之后优选不同策略的个股。个股策略类型对应着不同的胜率和收益率。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4.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竞价捉妖用法：根据不同的策略类型选择出不用的对应个股。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目前主要盈利策略为：昨涨低吸，波动翻飞，昨跌探底，双创先锋。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总结归纳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33145" y="1007110"/>
            <a:ext cx="105721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1.</a:t>
            </a:r>
            <a:r>
              <a:rPr lang="zh-CN" altLang="en-US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竞价捉妖是小额产品，分为免费版本和付费版本，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付费版本提供多种策略供用户选择。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竞价盯盘：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大盘状态为低开，推荐策略为低吸策略，在异动类型里面寻找低开竞价抢筹个股。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竞价策略：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竞价策略是基于数据回测推出的选股功能，可以在集合竞价出来之后优选不同策略的个股。个股策略类型对应着不同的胜率和收益率。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4.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竞价捉妖用法：根据不同的策略类型选择出不用的对应个股。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目前主要盈利策略为：昨涨低吸，波动翻飞，昨跌探底，双创先锋。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3128" y="2438400"/>
            <a:ext cx="7865745" cy="2680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54200" y="1240155"/>
            <a:ext cx="84836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经传多赢,让投资遇见美好!</a:t>
            </a:r>
            <a:endParaRPr lang="zh-CN" altLang="en-US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竞价捉妖介绍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01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竞价捉妖介绍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6145" y="880110"/>
            <a:ext cx="1057211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竞价捉妖是属于增值服务包里面的小额产品，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定位于帮助用户寻找在集合竞价期间异动的个股，来筛选出符合模式的投资机会</a:t>
            </a:r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。目前在</a:t>
            </a:r>
            <a:r>
              <a:rPr lang="en-US" alt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PC</a:t>
            </a:r>
            <a:r>
              <a:rPr lang="zh-CN" altLang="en-US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端和手机端均可使用，普通用户可以看到免费的竞价盯盘功能，付费用户可以看到竞价策略</a:t>
            </a:r>
            <a:r>
              <a:rPr lang="zh-CN" altLang="en-US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。</a:t>
            </a:r>
            <a:endParaRPr lang="zh-CN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20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01455" y="1624965"/>
            <a:ext cx="2185035" cy="4655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925" y="1624965"/>
            <a:ext cx="8304530" cy="46551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竞价捉妖构成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02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竞价盯盘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906145" y="880110"/>
            <a:ext cx="1057211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竞价盯盘可以观察整体沪深两市集合竞价总体分布情况，可以大致提前判断大盘大概竞价的情况，当市场如果大幅度低开可以选择相对应的推荐策略。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（大盘状态为低开，推荐策略为低吸策略，在异动类型里面寻找低开竞价抢筹个股）。</a:t>
            </a:r>
            <a:endParaRPr 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20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14145" y="1506220"/>
            <a:ext cx="9363710" cy="48088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906145" y="880110"/>
            <a:ext cx="1057211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竞价策略是基于数据回测推出的选股功能，可以在集合竞价出来之后优选不同策略的个股。个股策略类型对应着不同的胜率和收益率。</a:t>
            </a:r>
            <a:endParaRPr 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20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635" y="1492250"/>
            <a:ext cx="9142730" cy="47091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竞价捉妖用法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03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昨涨低吸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94030" y="5855970"/>
            <a:ext cx="10572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                    6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月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7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日，策略昨涨低吸选出上海物贸，竞价低吸两个交易日大涨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24.95%</a:t>
            </a:r>
            <a:endParaRPr lang="en-US" alt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33145" y="1007110"/>
            <a:ext cx="10572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当股票出现上一个交易日的涨停时，代表该股票拥有强势基因，因此股价会在短期内出现大幅度的上涨。在这种情况下，市场可能会出现一定的追高情绪，但也有可能会因此产生回调的情况。如果该股票出现符合低吸策略分析的低开行情，那么可以适当布局以获取短期的投资机会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93850" y="1897380"/>
            <a:ext cx="8677275" cy="37433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波动翻飞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94030" y="5959475"/>
            <a:ext cx="10572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                    6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月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日，策略波动翻飞选出博济医疗，两个交易日收益率为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8.98%</a:t>
            </a:r>
            <a:endParaRPr lang="en-US" alt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33145" y="1007110"/>
            <a:ext cx="10572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近期股票振幅巨大可能代表该个股活动度较高，投资者的买卖热度也相对较高。这种情况下，有可能是主力资金正在抢筹，预示着未来可能出现一定的上涨机会。在这种情况下，如果该股票出现小幅低开，并符合竞价低吸策略分析，那么可以适当介入以获取短期的投资机会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1725" y="1837055"/>
            <a:ext cx="9629775" cy="38766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COMMONDATA" val="eyJoZGlkIjoiMWQzNzk0NzIxMmRmN2I0NTcxNTczN2Y2ODJlMTE3YjEifQ=="/>
  <p:tag name="KSO_WPP_MARK_KEY" val="37649e83-708d-42dd-973f-fc34e9996b8f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WPS 演示</Application>
  <PresentationFormat>宽屏</PresentationFormat>
  <Paragraphs>103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Normal</vt:lpstr>
      <vt:lpstr>黑体</vt:lpstr>
      <vt:lpstr>Noto Sans S Chinese Regular</vt:lpstr>
      <vt:lpstr>思源黑体 CN Medium</vt:lpstr>
      <vt:lpstr>Noto Sans S Chinese Bold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尚提</cp:lastModifiedBy>
  <cp:revision>214</cp:revision>
  <dcterms:created xsi:type="dcterms:W3CDTF">2019-06-19T02:08:00Z</dcterms:created>
  <dcterms:modified xsi:type="dcterms:W3CDTF">2023-12-05T06:34:59Z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A9B552AA23C241C08DDE90CEAC2A8CB8_13</vt:lpwstr>
  </property>
</Properties>
</file>