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301" r:id="rId4"/>
    <p:sldId id="285" r:id="rId5"/>
    <p:sldId id="305" r:id="rId6"/>
    <p:sldId id="306" r:id="rId7"/>
    <p:sldId id="308" r:id="rId8"/>
    <p:sldId id="309" r:id="rId9"/>
    <p:sldId id="311" r:id="rId10"/>
    <p:sldId id="312" r:id="rId11"/>
    <p:sldId id="313" r:id="rId12"/>
    <p:sldId id="310" r:id="rId13"/>
    <p:sldId id="314" r:id="rId14"/>
    <p:sldId id="315" r:id="rId15"/>
    <p:sldId id="316" r:id="rId16"/>
    <p:sldId id="317" r:id="rId17"/>
    <p:sldId id="320" r:id="rId18"/>
    <p:sldId id="270" r:id="rId19"/>
  </p:sldIdLst>
  <p:sldSz cx="12192000" cy="6858000"/>
  <p:notesSz cx="6858000" cy="9144000"/>
  <p:embeddedFontLst>
    <p:embeddedFont>
      <p:font typeface="微软雅黑" panose="020B0503020204020204" charset="-122"/>
      <p:regular r:id="rId23"/>
    </p:embeddedFont>
  </p:embeddedFontLst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41D1"/>
    <a:srgbClr val="FFFFFF"/>
    <a:srgbClr val="F1F2FF"/>
    <a:srgbClr val="618DF9"/>
    <a:srgbClr val="DBDEFF"/>
    <a:srgbClr val="D3D8F4"/>
    <a:srgbClr val="FCFCFF"/>
    <a:srgbClr val="D4D7FF"/>
    <a:srgbClr val="CFD2FF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660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90.xml"/><Relationship Id="rId23" Type="http://schemas.openxmlformats.org/officeDocument/2006/relationships/font" Target="fonts/font1.fntdata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LOGO_164447677180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3065" y="226060"/>
            <a:ext cx="1343660" cy="2959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画板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形状1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7100" y="0"/>
            <a:ext cx="8724900" cy="6858000"/>
          </a:xfrm>
          <a:prstGeom prst="rect">
            <a:avLst/>
          </a:prstGeom>
        </p:spPr>
      </p:pic>
      <p:pic>
        <p:nvPicPr>
          <p:cNvPr id="2" name="图片 1" descr="LOGO_164447677180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3065" y="226060"/>
            <a:ext cx="1343660" cy="2959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LOGO_164447677180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3065" y="226060"/>
            <a:ext cx="1343660" cy="2959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画板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774700"/>
            <a:ext cx="12192000" cy="60833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1455738" y="6419850"/>
            <a:ext cx="92805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</a:endParaRPr>
          </a:p>
        </p:txBody>
      </p:sp>
      <p:pic>
        <p:nvPicPr>
          <p:cNvPr id="2" name="图片 1" descr="LOGO_164447677180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3065" y="226060"/>
            <a:ext cx="1343660" cy="2959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画板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LOGO_164447677180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3065" y="226060"/>
            <a:ext cx="1343660" cy="2959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画板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LOGO_164447677180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3065" y="226060"/>
            <a:ext cx="1343660" cy="2959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1拷贝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LOGO_164447677180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3065" y="226060"/>
            <a:ext cx="1343660" cy="2959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LOGO_164447677180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3065" y="226060"/>
            <a:ext cx="1343660" cy="2959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tags" Target="../tags/tag47.xml"/><Relationship Id="rId21" Type="http://schemas.openxmlformats.org/officeDocument/2006/relationships/tags" Target="../tags/tag46.xml"/><Relationship Id="rId20" Type="http://schemas.openxmlformats.org/officeDocument/2006/relationships/tags" Target="../tags/tag45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44.xml"/><Relationship Id="rId18" Type="http://schemas.openxmlformats.org/officeDocument/2006/relationships/tags" Target="../tags/tag43.xml"/><Relationship Id="rId17" Type="http://schemas.openxmlformats.org/officeDocument/2006/relationships/tags" Target="../tags/tag42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2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8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tags" Target="../tags/tag74.xml"/><Relationship Id="rId6" Type="http://schemas.openxmlformats.org/officeDocument/2006/relationships/image" Target="../media/image13.png"/><Relationship Id="rId5" Type="http://schemas.openxmlformats.org/officeDocument/2006/relationships/tags" Target="../tags/tag73.xml"/><Relationship Id="rId4" Type="http://schemas.openxmlformats.org/officeDocument/2006/relationships/image" Target="../media/image15.png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tags" Target="../tags/tag79.xml"/><Relationship Id="rId6" Type="http://schemas.openxmlformats.org/officeDocument/2006/relationships/image" Target="../media/image13.png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image" Target="../media/image16.png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88.xml"/><Relationship Id="rId3" Type="http://schemas.openxmlformats.org/officeDocument/2006/relationships/image" Target="../media/image17.png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8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52.xml"/><Relationship Id="rId4" Type="http://schemas.openxmlformats.org/officeDocument/2006/relationships/image" Target="../media/image9.png"/><Relationship Id="rId3" Type="http://schemas.openxmlformats.org/officeDocument/2006/relationships/tags" Target="../tags/tag51.xml"/><Relationship Id="rId2" Type="http://schemas.openxmlformats.org/officeDocument/2006/relationships/image" Target="../media/image8.png"/><Relationship Id="rId1" Type="http://schemas.openxmlformats.org/officeDocument/2006/relationships/tags" Target="../tags/tag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56.xml"/><Relationship Id="rId3" Type="http://schemas.openxmlformats.org/officeDocument/2006/relationships/image" Target="../media/image10.png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59.xml"/><Relationship Id="rId3" Type="http://schemas.openxmlformats.org/officeDocument/2006/relationships/image" Target="../media/image11.png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0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6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tags" Target="../tags/tag69.xml"/><Relationship Id="rId6" Type="http://schemas.openxmlformats.org/officeDocument/2006/relationships/image" Target="../media/image13.png"/><Relationship Id="rId5" Type="http://schemas.openxmlformats.org/officeDocument/2006/relationships/tags" Target="../tags/tag68.xml"/><Relationship Id="rId4" Type="http://schemas.openxmlformats.org/officeDocument/2006/relationships/image" Target="../media/image14.png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矩形2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2636520" y="3908425"/>
            <a:ext cx="6919595" cy="75120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560955" y="4053840"/>
            <a:ext cx="70707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400" dirty="0">
                <a:gradFill>
                  <a:gsLst>
                    <a:gs pos="0">
                      <a:srgbClr val="FCFCFF"/>
                    </a:gs>
                    <a:gs pos="100000">
                      <a:srgbClr val="D4D7FF"/>
                    </a:gs>
                  </a:gsLst>
                  <a:lin ang="5400000" scaled="0"/>
                </a:gra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讲师介绍：陈定柱（执业编号：A1120621060007）</a:t>
            </a:r>
            <a:endParaRPr lang="zh-CN" sz="2400" dirty="0">
              <a:gradFill>
                <a:gsLst>
                  <a:gs pos="0">
                    <a:srgbClr val="FCFCFF"/>
                  </a:gs>
                  <a:gs pos="100000">
                    <a:srgbClr val="D4D7FF"/>
                  </a:gs>
                </a:gsLst>
                <a:lin ang="5400000" scaled="0"/>
              </a:gra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pPr algn="ctr"/>
            <a:endParaRPr lang="zh-CN" sz="2400" dirty="0">
              <a:gradFill>
                <a:gsLst>
                  <a:gs pos="0">
                    <a:srgbClr val="FCFCFF"/>
                  </a:gs>
                  <a:gs pos="100000">
                    <a:srgbClr val="D4D7FF"/>
                  </a:gs>
                </a:gsLst>
                <a:lin ang="5400000" scaled="0"/>
              </a:gra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84538" y="1682750"/>
            <a:ext cx="56229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400" dirty="0">
                <a:gradFill>
                  <a:gsLst>
                    <a:gs pos="0">
                      <a:srgbClr val="FCFCFF"/>
                    </a:gs>
                    <a:gs pos="100000">
                      <a:srgbClr val="D4D7FF"/>
                    </a:gs>
                  </a:gsLst>
                  <a:lin ang="5400000" scaled="0"/>
                </a:gradFill>
                <a:latin typeface="思源黑体 CN Medium" panose="020B0600000000000000" charset="-122"/>
                <a:ea typeface="思源黑体 CN Medium" panose="020B0600000000000000" charset="-122"/>
              </a:rPr>
              <a:t>竞价捉妖</a:t>
            </a:r>
            <a:endParaRPr lang="zh-CN" sz="4400" dirty="0">
              <a:gradFill>
                <a:gsLst>
                  <a:gs pos="0">
                    <a:srgbClr val="FCFCFF"/>
                  </a:gs>
                  <a:gs pos="100000">
                    <a:srgbClr val="D4D7FF"/>
                  </a:gs>
                </a:gsLst>
                <a:lin ang="5400000" scaled="0"/>
              </a:gra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00238" y="2553088"/>
            <a:ext cx="83915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gradFill>
                  <a:gsLst>
                    <a:gs pos="0">
                      <a:srgbClr val="FCFCFF"/>
                    </a:gs>
                    <a:gs pos="100000">
                      <a:srgbClr val="D4D7FF"/>
                    </a:gs>
                  </a:gsLst>
                  <a:lin ang="5400000" scaled="0"/>
                </a:gradFill>
                <a:latin typeface="Noto Sans S Chinese Bold" panose="020B0800000000000000" charset="-122"/>
                <a:ea typeface="Noto Sans S Chinese Bold" panose="020B0800000000000000" charset="-122"/>
              </a:rPr>
              <a:t>功能</a:t>
            </a:r>
            <a:r>
              <a:rPr lang="zh-CN" altLang="en-US" sz="4000" dirty="0">
                <a:gradFill>
                  <a:gsLst>
                    <a:gs pos="0">
                      <a:srgbClr val="FCFCFF"/>
                    </a:gs>
                    <a:gs pos="100000">
                      <a:srgbClr val="D4D7FF"/>
                    </a:gs>
                  </a:gsLst>
                  <a:lin ang="5400000" scaled="0"/>
                </a:gradFill>
                <a:latin typeface="Noto Sans S Chinese Bold" panose="020B0800000000000000" charset="-122"/>
                <a:ea typeface="Noto Sans S Chinese Bold" panose="020B0800000000000000" charset="-122"/>
              </a:rPr>
              <a:t>讲解</a:t>
            </a:r>
            <a:endParaRPr lang="zh-CN" altLang="en-US" sz="4000" dirty="0">
              <a:gradFill>
                <a:gsLst>
                  <a:gs pos="0">
                    <a:srgbClr val="FCFCFF"/>
                  </a:gs>
                  <a:gs pos="100000">
                    <a:srgbClr val="D4D7FF"/>
                  </a:gs>
                </a:gsLst>
                <a:lin ang="5400000" scaled="0"/>
              </a:gradFill>
              <a:latin typeface="Noto Sans S Chinese Bold" panose="020B0800000000000000" charset="-122"/>
              <a:ea typeface="Noto Sans S Chinese Bold" panose="020B0800000000000000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8657590" y="2051050"/>
            <a:ext cx="1080135" cy="0"/>
          </a:xfrm>
          <a:prstGeom prst="line">
            <a:avLst/>
          </a:prstGeom>
          <a:ln w="12700" cmpd="sng">
            <a:solidFill>
              <a:srgbClr val="F1F2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2455545" y="2051050"/>
            <a:ext cx="1080135" cy="0"/>
          </a:xfrm>
          <a:prstGeom prst="line">
            <a:avLst/>
          </a:prstGeom>
          <a:ln w="12700" cmpd="sng">
            <a:solidFill>
              <a:srgbClr val="F1F2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141905" y="42077"/>
            <a:ext cx="590819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4000" dirty="0">
                <a:gradFill>
                  <a:gsLst>
                    <a:gs pos="0">
                      <a:srgbClr val="FCFCFF"/>
                    </a:gs>
                    <a:gs pos="100000">
                      <a:srgbClr val="DBDEFF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昨跌探底</a:t>
            </a:r>
            <a:endParaRPr lang="zh-CN" altLang="en-US" sz="4000" dirty="0">
              <a:gradFill>
                <a:gsLst>
                  <a:gs pos="0">
                    <a:srgbClr val="FCFCFF"/>
                  </a:gs>
                  <a:gs pos="100000">
                    <a:srgbClr val="DBDEFF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94030" y="5959475"/>
            <a:ext cx="105721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                        6</a:t>
            </a:r>
            <a:r>
              <a:rPr lang="zh-CN" altLang="en-US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月</a:t>
            </a:r>
            <a:r>
              <a:rPr lang="en-US" altLang="zh-CN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1</a:t>
            </a:r>
            <a:r>
              <a:rPr lang="zh-CN" altLang="en-US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日，策略昨跌探底选出新亚制程，两个交易日大涨</a:t>
            </a:r>
            <a:r>
              <a:rPr lang="en-US" altLang="zh-CN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13.2%</a:t>
            </a:r>
            <a:endParaRPr lang="en-US" altLang="zh-CN" sz="1600" b="1" dirty="0">
              <a:solidFill>
                <a:srgbClr val="FF0000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033145" y="1007110"/>
            <a:ext cx="10572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昨日跌停投资者纷纷出现抛售，造成次日低开的概率非常高，即出现市场恐慌情绪，市场上就存在一定的低吸机会。若符合竞价低吸策略分析，出现低吸机会，可以适当短线介入。</a:t>
            </a:r>
            <a:endParaRPr lang="zh-CN" altLang="en-US" sz="1600" b="1" dirty="0">
              <a:solidFill>
                <a:srgbClr val="FF0000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84605" y="1762760"/>
            <a:ext cx="9191625" cy="38385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755765" y="5347335"/>
            <a:ext cx="5153025" cy="50482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141905" y="42077"/>
            <a:ext cx="590819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4000" dirty="0">
                <a:gradFill>
                  <a:gsLst>
                    <a:gs pos="0">
                      <a:srgbClr val="FCFCFF"/>
                    </a:gs>
                    <a:gs pos="100000">
                      <a:srgbClr val="DBDEFF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双创先锋</a:t>
            </a:r>
            <a:endParaRPr lang="zh-CN" altLang="en-US" sz="4000" dirty="0">
              <a:gradFill>
                <a:gsLst>
                  <a:gs pos="0">
                    <a:srgbClr val="FCFCFF"/>
                  </a:gs>
                  <a:gs pos="100000">
                    <a:srgbClr val="DBDEFF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94030" y="5959475"/>
            <a:ext cx="105721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           6</a:t>
            </a:r>
            <a:r>
              <a:rPr lang="zh-CN" altLang="en-US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月</a:t>
            </a:r>
            <a:r>
              <a:rPr lang="en-US" altLang="zh-CN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1</a:t>
            </a:r>
            <a:r>
              <a:rPr lang="zh-CN" altLang="en-US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日，策略双创先锋策略股池选出华凯易佰和广和通，两个交易日分别大涨</a:t>
            </a:r>
            <a:r>
              <a:rPr lang="en-US" altLang="zh-CN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28.65%</a:t>
            </a:r>
            <a:r>
              <a:rPr lang="zh-CN" altLang="en-US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，</a:t>
            </a:r>
            <a:r>
              <a:rPr lang="en-US" altLang="zh-CN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18.59%</a:t>
            </a:r>
            <a:endParaRPr lang="en-US" altLang="zh-CN" sz="1600" b="1" dirty="0">
              <a:solidFill>
                <a:srgbClr val="FF0000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13790" y="1590675"/>
            <a:ext cx="9055100" cy="428879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033145" y="1007110"/>
            <a:ext cx="10572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科创板、创业板股票，盘子小，且实行</a:t>
            </a:r>
            <a:r>
              <a:rPr lang="en-US" altLang="zh-CN" sz="16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20%</a:t>
            </a:r>
            <a:r>
              <a:rPr lang="zh-CN" altLang="en-US" sz="16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涨跌幅限制，天然具有价格波动优势。当市场出现恐慌情绪或者其他原因导致交易错杀时，很容易出现低开情况。若符合竞价低吸策略分析，出现低吸机会，可逢低介入。</a:t>
            </a:r>
            <a:endParaRPr lang="zh-CN" altLang="en-US" sz="1600" b="1" dirty="0">
              <a:solidFill>
                <a:srgbClr val="FF0000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668770" y="5192395"/>
            <a:ext cx="5153025" cy="50482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48000" y="3602355"/>
            <a:ext cx="6096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注意事项</a:t>
            </a:r>
            <a:endParaRPr lang="zh-CN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34000" y="2332355"/>
            <a:ext cx="1505585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66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04</a:t>
            </a:r>
            <a:endParaRPr lang="en-US" altLang="zh-CN" sz="66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141905" y="42077"/>
            <a:ext cx="590819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4000" dirty="0">
                <a:gradFill>
                  <a:gsLst>
                    <a:gs pos="0">
                      <a:srgbClr val="FCFCFF"/>
                    </a:gs>
                    <a:gs pos="100000">
                      <a:srgbClr val="DBDEFF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注意事项</a:t>
            </a:r>
            <a:endParaRPr lang="zh-CN" altLang="en-US" sz="4000" dirty="0">
              <a:gradFill>
                <a:gsLst>
                  <a:gs pos="0">
                    <a:srgbClr val="FCFCFF"/>
                  </a:gs>
                  <a:gs pos="100000">
                    <a:srgbClr val="DBDEFF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1033145" y="1007110"/>
            <a:ext cx="1057211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竞价低吸买入法</a:t>
            </a:r>
            <a:endParaRPr lang="zh-CN" sz="1600" b="1" dirty="0">
              <a:solidFill>
                <a:srgbClr val="FF0000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endParaRPr lang="zh-CN" sz="1600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r>
              <a:rPr lang="zh-CN" sz="1600" b="1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1、集合竞价低吸买入法，在9:30之前选择合理价格下单，抢得先机，</a:t>
            </a:r>
            <a:r>
              <a:rPr lang="zh-CN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切勿盘中追高</a:t>
            </a:r>
            <a:r>
              <a:rPr lang="zh-CN" sz="1600" b="1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。</a:t>
            </a:r>
            <a:endParaRPr lang="zh-CN" sz="1600" b="1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endParaRPr lang="zh-CN" sz="1600" b="1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r>
              <a:rPr lang="zh-CN" sz="1600" b="1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2、在节假日（五一，国庆，春节）前一交易日不推荐买入操作，因为风险敞口暴露太久。</a:t>
            </a:r>
            <a:endParaRPr lang="zh-CN" sz="1600" b="1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endParaRPr lang="zh-CN" sz="1600" b="1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r>
              <a:rPr lang="zh-CN" sz="1600" b="1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3、每年4月30日，8月30日财报公布截止日前一交易日不推荐买入操作，</a:t>
            </a:r>
            <a:r>
              <a:rPr lang="zh-CN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谨防财报暴雷个股</a:t>
            </a:r>
            <a:r>
              <a:rPr lang="zh-CN" sz="1600" b="1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。</a:t>
            </a:r>
            <a:endParaRPr lang="zh-CN" sz="1600" b="1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endParaRPr lang="zh-CN" sz="1600" b="1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r>
              <a:rPr lang="zh-CN" sz="1600" b="1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4、竞价低吸买入后监视股票价格，</a:t>
            </a:r>
            <a:r>
              <a:rPr lang="zh-CN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建议次日上午盘10点左右逢高卖出，配置条件单使用更佳。</a:t>
            </a:r>
            <a:r>
              <a:rPr lang="zh-CN" sz="1600" b="1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因为A股交易风格低开高走，因此开盘不适合立即卖出操作，只有在特殊情况如高开且委比小于0，可先卖出以获得更好的收益。</a:t>
            </a:r>
            <a:endParaRPr lang="zh-CN" sz="1600" b="1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48000" y="3602355"/>
            <a:ext cx="6096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总结归纳</a:t>
            </a:r>
            <a:endParaRPr lang="zh-CN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34000" y="2332355"/>
            <a:ext cx="1505585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66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05</a:t>
            </a:r>
            <a:endParaRPr lang="en-US" altLang="zh-CN" sz="66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141905" y="42077"/>
            <a:ext cx="590819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4000" dirty="0">
                <a:gradFill>
                  <a:gsLst>
                    <a:gs pos="0">
                      <a:srgbClr val="FCFCFF"/>
                    </a:gs>
                    <a:gs pos="100000">
                      <a:srgbClr val="DBDEFF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总结归纳</a:t>
            </a:r>
            <a:endParaRPr lang="zh-CN" altLang="en-US" sz="4000" dirty="0">
              <a:gradFill>
                <a:gsLst>
                  <a:gs pos="0">
                    <a:srgbClr val="FCFCFF"/>
                  </a:gs>
                  <a:gs pos="100000">
                    <a:srgbClr val="DBDEFF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1033145" y="1007110"/>
            <a:ext cx="1057211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1.</a:t>
            </a:r>
            <a:r>
              <a:rPr lang="zh-CN" altLang="en-US" sz="1600" b="1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竞价捉妖是小额产品，分为免费版本和付费版本，</a:t>
            </a:r>
            <a:r>
              <a:rPr lang="zh-CN" altLang="en-US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付费版本提供多种策略供用户选择。</a:t>
            </a:r>
            <a:endParaRPr lang="zh-CN" altLang="en-US" sz="1600" b="1" dirty="0">
              <a:solidFill>
                <a:srgbClr val="FF0000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endParaRPr lang="zh-CN" altLang="en-US" sz="1600" b="1" dirty="0">
              <a:solidFill>
                <a:schemeClr val="tx1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r>
              <a:rPr lang="en-US" altLang="zh-CN" sz="1600" b="1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2.</a:t>
            </a:r>
            <a:r>
              <a:rPr lang="zh-CN" altLang="en-US" sz="1600" b="1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竞价盯盘：</a:t>
            </a:r>
            <a:r>
              <a:rPr lang="zh-CN" altLang="en-US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大盘状态为低开，推荐策略为低吸策略，在异动类型里面寻找低开竞价抢筹个股。</a:t>
            </a:r>
            <a:endParaRPr lang="zh-CN" altLang="en-US" sz="1600" b="1" dirty="0">
              <a:solidFill>
                <a:srgbClr val="FF0000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endParaRPr lang="zh-CN" altLang="en-US" sz="1600" b="1" dirty="0">
              <a:solidFill>
                <a:srgbClr val="FF0000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r>
              <a:rPr lang="en-US" altLang="zh-CN" sz="1600" b="1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3.</a:t>
            </a:r>
            <a:r>
              <a:rPr lang="zh-CN" altLang="en-US" sz="1600" b="1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竞价策略：</a:t>
            </a:r>
            <a:r>
              <a:rPr lang="zh-CN" altLang="en-US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竞价策略是基于数据回测推出的选股功能，可以在集合竞价出来之后优选不同策略的个股。个股策略类型对应着不同的胜率和收益率。</a:t>
            </a:r>
            <a:endParaRPr lang="zh-CN" altLang="en-US" sz="1600" b="1" dirty="0">
              <a:solidFill>
                <a:srgbClr val="FF0000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endParaRPr lang="zh-CN" altLang="en-US" sz="1600" b="1" dirty="0">
              <a:solidFill>
                <a:srgbClr val="FF0000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r>
              <a:rPr lang="en-US" altLang="zh-CN" sz="1600" b="1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4.</a:t>
            </a:r>
            <a:r>
              <a:rPr lang="zh-CN" altLang="en-US" sz="1600" b="1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竞价捉妖用法：根据不同的策略类型选择出不用的对应个股。</a:t>
            </a:r>
            <a:r>
              <a:rPr lang="zh-CN" altLang="en-US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目前主要盈利策略为：昨涨低吸，波动翻飞，昨跌探底，双创先锋。</a:t>
            </a:r>
            <a:endParaRPr lang="zh-CN" altLang="en-US" sz="1600" b="1" dirty="0">
              <a:solidFill>
                <a:srgbClr val="FF0000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141905" y="42077"/>
            <a:ext cx="590819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4000" dirty="0">
                <a:gradFill>
                  <a:gsLst>
                    <a:gs pos="0">
                      <a:srgbClr val="FCFCFF"/>
                    </a:gs>
                    <a:gs pos="100000">
                      <a:srgbClr val="DBDEFF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总结归纳</a:t>
            </a:r>
            <a:endParaRPr lang="zh-CN" altLang="en-US" sz="4000" dirty="0">
              <a:gradFill>
                <a:gsLst>
                  <a:gs pos="0">
                    <a:srgbClr val="FCFCFF"/>
                  </a:gs>
                  <a:gs pos="100000">
                    <a:srgbClr val="DBDEFF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1033145" y="1007110"/>
            <a:ext cx="1057211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1.</a:t>
            </a:r>
            <a:r>
              <a:rPr lang="zh-CN" altLang="en-US" sz="1600" b="1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竞价捉妖是小额产品，分为免费版本和付费版本，</a:t>
            </a:r>
            <a:r>
              <a:rPr lang="zh-CN" altLang="en-US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付费版本提供多种策略供用户选择。</a:t>
            </a:r>
            <a:endParaRPr lang="zh-CN" altLang="en-US" sz="1600" b="1" dirty="0">
              <a:solidFill>
                <a:srgbClr val="FF0000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endParaRPr lang="zh-CN" altLang="en-US" sz="1600" b="1" dirty="0">
              <a:solidFill>
                <a:schemeClr val="tx1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r>
              <a:rPr lang="en-US" altLang="zh-CN" sz="1600" b="1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2.</a:t>
            </a:r>
            <a:r>
              <a:rPr lang="zh-CN" altLang="en-US" sz="1600" b="1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竞价盯盘：</a:t>
            </a:r>
            <a:r>
              <a:rPr lang="zh-CN" altLang="en-US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大盘状态为低开，推荐策略为低吸策略，在异动类型里面寻找低开竞价抢筹个股。</a:t>
            </a:r>
            <a:endParaRPr lang="zh-CN" altLang="en-US" sz="1600" b="1" dirty="0">
              <a:solidFill>
                <a:srgbClr val="FF0000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endParaRPr lang="zh-CN" altLang="en-US" sz="1600" b="1" dirty="0">
              <a:solidFill>
                <a:srgbClr val="FF0000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r>
              <a:rPr lang="en-US" altLang="zh-CN" sz="1600" b="1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3.</a:t>
            </a:r>
            <a:r>
              <a:rPr lang="zh-CN" altLang="en-US" sz="1600" b="1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竞价策略：</a:t>
            </a:r>
            <a:r>
              <a:rPr lang="zh-CN" altLang="en-US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竞价策略是基于数据回测推出的选股功能，可以在集合竞价出来之后优选不同策略的个股。个股策略类型对应着不同的胜率和收益率。</a:t>
            </a:r>
            <a:endParaRPr lang="zh-CN" altLang="en-US" sz="1600" b="1" dirty="0">
              <a:solidFill>
                <a:srgbClr val="FF0000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endParaRPr lang="zh-CN" altLang="en-US" sz="1600" b="1" dirty="0">
              <a:solidFill>
                <a:srgbClr val="FF0000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r>
              <a:rPr lang="en-US" altLang="zh-CN" sz="1600" b="1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4.</a:t>
            </a:r>
            <a:r>
              <a:rPr lang="zh-CN" altLang="en-US" sz="1600" b="1" dirty="0">
                <a:solidFill>
                  <a:schemeClr val="tx1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竞价捉妖用法：根据不同的策略类型选择出不用的对应个股。</a:t>
            </a:r>
            <a:r>
              <a:rPr lang="zh-CN" altLang="en-US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目前主要盈利策略为：昨涨低吸，波动翻飞，昨跌探底，双创先锋。</a:t>
            </a:r>
            <a:endParaRPr lang="zh-CN" altLang="en-US" sz="1600" b="1" dirty="0">
              <a:solidFill>
                <a:srgbClr val="FF0000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9460" cy="68573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63128" y="2438400"/>
            <a:ext cx="7865745" cy="2680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9088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-</a:t>
            </a: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988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2000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54200" y="1240155"/>
            <a:ext cx="84836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经传多赢,让投资遇见美好!</a:t>
            </a:r>
            <a:endParaRPr lang="zh-CN" altLang="en-US" sz="5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48000" y="3602355"/>
            <a:ext cx="6096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竞价捉妖介绍</a:t>
            </a:r>
            <a:endParaRPr lang="zh-CN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34000" y="2332355"/>
            <a:ext cx="1505585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66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01</a:t>
            </a:r>
            <a:endParaRPr lang="en-US" altLang="zh-CN" sz="66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141905" y="42077"/>
            <a:ext cx="590819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4000" dirty="0">
                <a:gradFill>
                  <a:gsLst>
                    <a:gs pos="0">
                      <a:srgbClr val="FCFCFF"/>
                    </a:gs>
                    <a:gs pos="100000">
                      <a:srgbClr val="DBDEFF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竞价捉妖介绍</a:t>
            </a:r>
            <a:endParaRPr lang="zh-CN" altLang="en-US" sz="4000" dirty="0">
              <a:gradFill>
                <a:gsLst>
                  <a:gs pos="0">
                    <a:srgbClr val="FCFCFF"/>
                  </a:gs>
                  <a:gs pos="100000">
                    <a:srgbClr val="DBDEFF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06145" y="880110"/>
            <a:ext cx="10572115" cy="1229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竞价捉妖是属于增值服务包里面的小额产品，</a:t>
            </a:r>
            <a:r>
              <a:rPr lang="zh-CN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定位于帮助用户寻找在集合竞价期间异动的个股，来筛选出符合模式的投资机会</a:t>
            </a:r>
            <a:r>
              <a:rPr lang="zh-CN" sz="16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。目前在</a:t>
            </a:r>
            <a:r>
              <a:rPr lang="en-US" altLang="zh-CN" sz="16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PC</a:t>
            </a:r>
            <a:r>
              <a:rPr lang="zh-CN" altLang="en-US" sz="16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端和手机端均可使用，普通用户可以看到免费的竞价盯盘功能，付费用户可以看到竞价策略</a:t>
            </a:r>
            <a:r>
              <a:rPr lang="zh-CN" altLang="en-US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。</a:t>
            </a:r>
            <a:endParaRPr lang="zh-CN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endParaRPr lang="zh-CN" sz="2000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endParaRPr lang="zh-CN" sz="2000" b="1" dirty="0">
              <a:solidFill>
                <a:srgbClr val="FF0000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101455" y="1624965"/>
            <a:ext cx="2185035" cy="46551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5925" y="1624965"/>
            <a:ext cx="8304530" cy="465518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48000" y="3602355"/>
            <a:ext cx="6096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竞价捉妖构成</a:t>
            </a:r>
            <a:endParaRPr lang="zh-CN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34000" y="2332355"/>
            <a:ext cx="1505585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66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02</a:t>
            </a:r>
            <a:endParaRPr lang="en-US" altLang="zh-CN" sz="66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141905" y="42077"/>
            <a:ext cx="590819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4000" dirty="0">
                <a:gradFill>
                  <a:gsLst>
                    <a:gs pos="0">
                      <a:srgbClr val="FCFCFF"/>
                    </a:gs>
                    <a:gs pos="100000">
                      <a:srgbClr val="DBDEFF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竞价盯盘</a:t>
            </a:r>
            <a:endParaRPr lang="zh-CN" altLang="en-US" sz="4000" dirty="0">
              <a:gradFill>
                <a:gsLst>
                  <a:gs pos="0">
                    <a:srgbClr val="FCFCFF"/>
                  </a:gs>
                  <a:gs pos="100000">
                    <a:srgbClr val="DBDEFF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906145" y="880110"/>
            <a:ext cx="10572115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竞价盯盘可以观察整体沪深两市集合竞价总体分布情况，可以大致提前判断大盘大概竞价的情况，当市场如果大幅度低开可以选择相对应的推荐策略。</a:t>
            </a:r>
            <a:r>
              <a:rPr lang="zh-CN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（大盘状态为低开，推荐策略为低吸策略，在异动类型里面寻找低开竞价抢筹个股）。</a:t>
            </a:r>
            <a:endParaRPr lang="zh-CN" sz="2000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endParaRPr lang="zh-CN" sz="2000" b="1" dirty="0">
              <a:solidFill>
                <a:srgbClr val="FF0000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14145" y="1506220"/>
            <a:ext cx="9363710" cy="480885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141905" y="42077"/>
            <a:ext cx="590819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4000" dirty="0">
                <a:gradFill>
                  <a:gsLst>
                    <a:gs pos="0">
                      <a:srgbClr val="FCFCFF"/>
                    </a:gs>
                    <a:gs pos="100000">
                      <a:srgbClr val="DBDEFF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竞价策略</a:t>
            </a:r>
            <a:endParaRPr lang="zh-CN" altLang="en-US" sz="4000" dirty="0">
              <a:gradFill>
                <a:gsLst>
                  <a:gs pos="0">
                    <a:srgbClr val="FCFCFF"/>
                  </a:gs>
                  <a:gs pos="100000">
                    <a:srgbClr val="DBDEFF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906145" y="880110"/>
            <a:ext cx="1057211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竞价策略是基于数据回测推出的选股功能，可以在集合竞价出来之后优选不同策略的个股。个股策略类型对应着不同的胜率和收益率。</a:t>
            </a:r>
            <a:endParaRPr lang="zh-CN" sz="2000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endParaRPr lang="zh-CN" sz="2000" b="1" dirty="0">
              <a:solidFill>
                <a:srgbClr val="FF0000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24635" y="1492250"/>
            <a:ext cx="9142730" cy="470916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48000" y="3602355"/>
            <a:ext cx="6096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竞价捉妖用法</a:t>
            </a:r>
            <a:endParaRPr lang="zh-CN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34000" y="2332355"/>
            <a:ext cx="1505585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66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03</a:t>
            </a:r>
            <a:endParaRPr lang="en-US" altLang="zh-CN" sz="66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141905" y="42077"/>
            <a:ext cx="590819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4000" dirty="0">
                <a:gradFill>
                  <a:gsLst>
                    <a:gs pos="0">
                      <a:srgbClr val="FCFCFF"/>
                    </a:gs>
                    <a:gs pos="100000">
                      <a:srgbClr val="DBDEFF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昨涨低吸</a:t>
            </a:r>
            <a:endParaRPr lang="zh-CN" altLang="en-US" sz="4000" dirty="0">
              <a:gradFill>
                <a:gsLst>
                  <a:gs pos="0">
                    <a:srgbClr val="FCFCFF"/>
                  </a:gs>
                  <a:gs pos="100000">
                    <a:srgbClr val="DBDEFF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94030" y="5855970"/>
            <a:ext cx="105721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                        6</a:t>
            </a:r>
            <a:r>
              <a:rPr lang="zh-CN" altLang="en-US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月</a:t>
            </a:r>
            <a:r>
              <a:rPr lang="en-US" altLang="zh-CN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7</a:t>
            </a:r>
            <a:r>
              <a:rPr lang="zh-CN" altLang="en-US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日，策略昨涨低吸选出上海物贸，竞价低吸两个交易日大涨</a:t>
            </a:r>
            <a:r>
              <a:rPr lang="en-US" altLang="zh-CN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24.95%</a:t>
            </a:r>
            <a:endParaRPr lang="en-US" altLang="zh-CN" sz="1600" b="1" dirty="0">
              <a:solidFill>
                <a:srgbClr val="FF0000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033145" y="1007110"/>
            <a:ext cx="105721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当股票出现上一个交易日的涨停时，代表该股票拥有强势基因，因此股价会在短期内出现大幅度的上涨。在这种情况下，市场可能会出现一定的追高情绪，但也有可能会因此产生回调的情况。如果该股票出现符合低吸策略分析的低开行情，那么可以适当布局以获取短期的投资机会。</a:t>
            </a:r>
            <a:endParaRPr lang="zh-CN" altLang="en-US" sz="1600" b="1" dirty="0">
              <a:solidFill>
                <a:srgbClr val="FF0000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93850" y="1897380"/>
            <a:ext cx="8677275" cy="37433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985" y="5292725"/>
            <a:ext cx="5153025" cy="5048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141905" y="42077"/>
            <a:ext cx="590819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4000" dirty="0">
                <a:gradFill>
                  <a:gsLst>
                    <a:gs pos="0">
                      <a:srgbClr val="FCFCFF"/>
                    </a:gs>
                    <a:gs pos="100000">
                      <a:srgbClr val="DBDEFF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波动翻飞</a:t>
            </a:r>
            <a:endParaRPr lang="zh-CN" altLang="en-US" sz="4000" dirty="0">
              <a:gradFill>
                <a:gsLst>
                  <a:gs pos="0">
                    <a:srgbClr val="FCFCFF"/>
                  </a:gs>
                  <a:gs pos="100000">
                    <a:srgbClr val="DBDEFF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94030" y="5959475"/>
            <a:ext cx="105721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                        6</a:t>
            </a:r>
            <a:r>
              <a:rPr lang="zh-CN" altLang="en-US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月</a:t>
            </a:r>
            <a:r>
              <a:rPr lang="en-US" altLang="zh-CN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1</a:t>
            </a:r>
            <a:r>
              <a:rPr lang="zh-CN" altLang="en-US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日，策略波动翻飞选出博济医疗，两个交易日收益率为</a:t>
            </a:r>
            <a:r>
              <a:rPr lang="en-US" altLang="zh-CN" sz="1600" b="1" dirty="0">
                <a:solidFill>
                  <a:srgbClr val="FF0000"/>
                </a:solidFill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8.98%</a:t>
            </a:r>
            <a:endParaRPr lang="en-US" altLang="zh-CN" sz="1600" b="1" dirty="0">
              <a:solidFill>
                <a:srgbClr val="FF0000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033145" y="1007110"/>
            <a:ext cx="105721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dirty="0">
                <a:latin typeface="Noto Sans S Chinese Regular" panose="020B0500000000000000" charset="-122"/>
                <a:ea typeface="Noto Sans S Chinese Regular" panose="020B0500000000000000" charset="-122"/>
                <a:cs typeface="Noto Sans S Chinese Regular" panose="020B0500000000000000" charset="-122"/>
              </a:rPr>
              <a:t>近期股票振幅巨大可能代表该个股活动度较高，投资者的买卖热度也相对较高。这种情况下，有可能是主力资金正在抢筹，预示着未来可能出现一定的上涨机会。在这种情况下，如果该股票出现小幅低开，并符合竞价低吸策略分析，那么可以适当介入以获取短期的投资机会。</a:t>
            </a:r>
            <a:endParaRPr lang="zh-CN" altLang="en-US" sz="1600" b="1" dirty="0">
              <a:solidFill>
                <a:srgbClr val="FF0000"/>
              </a:solidFill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01725" y="1837055"/>
            <a:ext cx="9629775" cy="3876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755765" y="5308600"/>
            <a:ext cx="5153025" cy="50482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COMMONDATA" val="eyJoZGlkIjoiMWQzNzk0NzIxMmRmN2I0NTcxNTczN2Y2ODJlMTE3YjEifQ=="/>
  <p:tag name="KSO_WPP_MARK_KEY" val="37649e83-708d-42dd-973f-fc34e9996b8f"/>
  <p:tag name="commondata" val="eyJoZGlkIjoiMTI3MTg5YzNmNDNmOTNjOTE4OWRiYWIxZGRkZWJmMzUifQ=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1872</Words>
  <Application>WPS 演示</Application>
  <PresentationFormat>宽屏</PresentationFormat>
  <Paragraphs>103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宋体</vt:lpstr>
      <vt:lpstr>Wingdings</vt:lpstr>
      <vt:lpstr>Wingdings</vt:lpstr>
      <vt:lpstr>思源黑体 Normal</vt:lpstr>
      <vt:lpstr>黑体</vt:lpstr>
      <vt:lpstr>Noto Sans S Chinese Regular</vt:lpstr>
      <vt:lpstr>思源黑体 CN Medium</vt:lpstr>
      <vt:lpstr>Noto Sans S Chinese Bold</vt:lpstr>
      <vt:lpstr>思源黑体 CN Bold</vt:lpstr>
      <vt:lpstr>思源黑体 CN Regular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尚提</cp:lastModifiedBy>
  <cp:revision>216</cp:revision>
  <dcterms:created xsi:type="dcterms:W3CDTF">2019-06-19T02:08:00Z</dcterms:created>
  <dcterms:modified xsi:type="dcterms:W3CDTF">2024-01-15T02:31:27Z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A9B552AA23C241C08DDE90CEAC2A8CB8_13</vt:lpwstr>
  </property>
</Properties>
</file>