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329" r:id="rId3"/>
    <p:sldId id="360" r:id="rId4"/>
    <p:sldId id="388" r:id="rId6"/>
    <p:sldId id="389" r:id="rId7"/>
    <p:sldId id="364" r:id="rId8"/>
    <p:sldId id="371" r:id="rId9"/>
    <p:sldId id="385" r:id="rId10"/>
    <p:sldId id="383" r:id="rId11"/>
    <p:sldId id="387" r:id="rId12"/>
    <p:sldId id="340" r:id="rId13"/>
  </p:sldIdLst>
  <p:sldSz cx="12192000" cy="6858000"/>
  <p:notesSz cx="6858000" cy="9144000"/>
  <p:custDataLst>
    <p:tags r:id="rId1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12" userDrawn="1">
          <p15:clr>
            <a:srgbClr val="A4A3A4"/>
          </p15:clr>
        </p15:guide>
        <p15:guide id="2" pos="3804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0" clrIdx="0"/>
  <p:cmAuthor id="2" name="熊仪_aYju7RJj" initials="熊" lastIdx="0" clrIdx="1"/>
  <p:cmAuthor id="3" name="yifei" initials="y" lastIdx="0" clrIdx="2"/>
  <p:cmAuthor id="4" name="kingsoft" initials="k" lastIdx="0" clrIdx="3"/>
  <p:cmAuthor id="5" name="ADMIN" initials="A" lastIdx="0" clrIdx="4"/>
  <p:cmAuthor id="6" name="zhouzean" initials="z" lastIdx="0" clrIdx="5"/>
  <p:cmAuthor id="7" name="李鹏飞_6bQfzI3a" initials="李" lastIdx="0" clrIdx="6"/>
  <p:cmAuthor id="8" name="李晓菲_MZFnUzi6" initials="李" lastIdx="0" clrIdx="7"/>
  <p:cmAuthor id="9" name="小珞_QjMfU7FR" initials="小" lastIdx="0" clrIdx="8"/>
  <p:cmAuthor id="10" name="骆倩怡_Znauj26B" initials="authorId_382814100" lastIdx="0" clrIdx="9"/>
  <p:cmAuthor id="11" name="哒哒 熊猫" initials="哒哒" lastIdx="0" clrIdx="1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F3D1"/>
    <a:srgbClr val="FF07FF"/>
    <a:srgbClr val="FF6CFF"/>
    <a:srgbClr val="0096FF"/>
    <a:srgbClr val="FFF5CB"/>
    <a:srgbClr val="ED0415"/>
    <a:srgbClr val="E90212"/>
    <a:srgbClr val="644242"/>
    <a:srgbClr val="8D2F2F"/>
    <a:srgbClr val="6A23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99" d="100"/>
          <a:sy n="99" d="100"/>
        </p:scale>
        <p:origin x="84" y="582"/>
      </p:cViewPr>
      <p:guideLst>
        <p:guide orient="horz" pos="2212"/>
        <p:guide pos="380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8" Type="http://schemas.openxmlformats.org/officeDocument/2006/relationships/tags" Target="tags/tag66.xml"/><Relationship Id="rId17" Type="http://schemas.openxmlformats.org/officeDocument/2006/relationships/commentAuthors" Target="commentAuthors.xml"/><Relationship Id="rId16" Type="http://schemas.openxmlformats.org/officeDocument/2006/relationships/tableStyles" Target="tableStyles.xml"/><Relationship Id="rId15" Type="http://schemas.openxmlformats.org/officeDocument/2006/relationships/viewProps" Target="viewProps.xml"/><Relationship Id="rId14" Type="http://schemas.openxmlformats.org/officeDocument/2006/relationships/presProps" Target="presProps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9" Type="http://schemas.openxmlformats.org/officeDocument/2006/relationships/tags" Target="../tags/tag14.xml"/><Relationship Id="rId8" Type="http://schemas.openxmlformats.org/officeDocument/2006/relationships/tags" Target="../tags/tag13.xml"/><Relationship Id="rId7" Type="http://schemas.openxmlformats.org/officeDocument/2006/relationships/tags" Target="../tags/tag12.xml"/><Relationship Id="rId6" Type="http://schemas.openxmlformats.org/officeDocument/2006/relationships/tags" Target="../tags/tag11.xml"/><Relationship Id="rId5" Type="http://schemas.openxmlformats.org/officeDocument/2006/relationships/tags" Target="../tags/tag10.xml"/><Relationship Id="rId4" Type="http://schemas.openxmlformats.org/officeDocument/2006/relationships/tags" Target="../tags/tag9.xml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5" Type="http://schemas.openxmlformats.org/officeDocument/2006/relationships/tags" Target="../tags/tag18.xml"/><Relationship Id="rId4" Type="http://schemas.openxmlformats.org/officeDocument/2006/relationships/tags" Target="../tags/tag17.xml"/><Relationship Id="rId3" Type="http://schemas.openxmlformats.org/officeDocument/2006/relationships/tags" Target="../tags/tag16.xml"/><Relationship Id="rId2" Type="http://schemas.openxmlformats.org/officeDocument/2006/relationships/tags" Target="../tags/tag15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7" Type="http://schemas.openxmlformats.org/officeDocument/2006/relationships/tags" Target="../tags/tag24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Relationship Id="rId3" Type="http://schemas.openxmlformats.org/officeDocument/2006/relationships/tags" Target="../tags/tag20.xml"/><Relationship Id="rId2" Type="http://schemas.openxmlformats.org/officeDocument/2006/relationships/tags" Target="../tags/tag19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6" Type="http://schemas.openxmlformats.org/officeDocument/2006/relationships/tags" Target="../tags/tag29.xml"/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6" Type="http://schemas.openxmlformats.org/officeDocument/2006/relationships/tags" Target="../tags/tag38.xml"/><Relationship Id="rId5" Type="http://schemas.openxmlformats.org/officeDocument/2006/relationships/tags" Target="../tags/tag37.xml"/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图片 6" descr="组 3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361440" y="2157730"/>
            <a:ext cx="2554605" cy="155956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画板 1 拷贝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画板 1 拷贝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 descr="图片1 拷贝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画板 1 拷贝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 descr="组 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02340" y="6539865"/>
            <a:ext cx="875030" cy="234950"/>
          </a:xfrm>
          <a:prstGeom prst="rect">
            <a:avLst/>
          </a:prstGeom>
        </p:spPr>
      </p:pic>
      <p:pic>
        <p:nvPicPr>
          <p:cNvPr id="4" name="图片 3" descr="图片1 拷贝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478770" y="183515"/>
            <a:ext cx="1391920" cy="300355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画板 1 拷贝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9" Type="http://schemas.openxmlformats.org/officeDocument/2006/relationships/theme" Target="../theme/theme1.xml"/><Relationship Id="rId18" Type="http://schemas.openxmlformats.org/officeDocument/2006/relationships/tags" Target="../tags/tag44.xml"/><Relationship Id="rId17" Type="http://schemas.openxmlformats.org/officeDocument/2006/relationships/tags" Target="../tags/tag43.xml"/><Relationship Id="rId16" Type="http://schemas.openxmlformats.org/officeDocument/2006/relationships/tags" Target="../tags/tag42.xml"/><Relationship Id="rId15" Type="http://schemas.openxmlformats.org/officeDocument/2006/relationships/tags" Target="../tags/tag41.xml"/><Relationship Id="rId14" Type="http://schemas.openxmlformats.org/officeDocument/2006/relationships/tags" Target="../tags/tag40.xml"/><Relationship Id="rId13" Type="http://schemas.openxmlformats.org/officeDocument/2006/relationships/tags" Target="../tags/tag39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3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4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5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6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7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2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image" Target="../media/image9.png"/><Relationship Id="rId2" Type="http://schemas.openxmlformats.org/officeDocument/2006/relationships/tags" Target="../tags/tag45.xml"/><Relationship Id="rId1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0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49.xml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2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51.xml"/></Relationships>
</file>

<file path=ppt/slides/_rels/slide4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4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tags" Target="../tags/tag53.xml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56.xml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tags" Target="../tags/tag55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58.xml"/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tags" Target="../tags/tag57.xml"/></Relationships>
</file>

<file path=ppt/slides/_rels/slide7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0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tags" Target="../tags/tag59.xml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7.xml"/><Relationship Id="rId5" Type="http://schemas.openxmlformats.org/officeDocument/2006/relationships/slideLayout" Target="../slideLayouts/slideLayout4.xml"/><Relationship Id="rId4" Type="http://schemas.openxmlformats.org/officeDocument/2006/relationships/tags" Target="../tags/tag62.xml"/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tags" Target="../tags/tag61.xml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5.xml"/><Relationship Id="rId4" Type="http://schemas.openxmlformats.org/officeDocument/2006/relationships/tags" Target="../tags/tag64.xml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tags" Target="../tags/tag6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6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 descr="矢量智能对象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5330508" y="819150"/>
            <a:ext cx="1524000" cy="3302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762635" y="1234440"/>
            <a:ext cx="10667365" cy="922020"/>
          </a:xfrm>
          <a:prstGeom prst="rect">
            <a:avLst/>
          </a:prstGeom>
          <a:noFill/>
          <a:effectLst>
            <a:outerShdw dist="63500" dir="5400000" algn="t" rotWithShape="0">
              <a:srgbClr val="C00000">
                <a:alpha val="40000"/>
              </a:srgbClr>
            </a:outerShdw>
          </a:effectLst>
        </p:spPr>
        <p:txBody>
          <a:bodyPr wrap="square" rtlCol="0">
            <a:spAutoFit/>
          </a:bodyPr>
          <a:p>
            <a:pPr algn="ctr"/>
            <a:r>
              <a:rPr lang="en-US" altLang="zh-CN" sz="5400">
                <a:gradFill>
                  <a:gsLst>
                    <a:gs pos="0">
                      <a:srgbClr val="FAFAFA"/>
                    </a:gs>
                    <a:gs pos="100000">
                      <a:srgbClr val="FFE991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en-US" altLang="zh-CN" sz="5400">
              <a:gradFill>
                <a:gsLst>
                  <a:gs pos="0">
                    <a:srgbClr val="FAFAFA"/>
                  </a:gs>
                  <a:gs pos="100000">
                    <a:srgbClr val="FFE991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208270" y="6190615"/>
            <a:ext cx="160591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中国</a:t>
            </a:r>
            <a:r>
              <a:rPr lang="en-US" altLang="zh-CN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·</a:t>
            </a:r>
            <a:r>
              <a:rPr lang="zh-CN" altLang="en-US">
                <a:solidFill>
                  <a:srgbClr val="FFDFD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</a:rPr>
              <a:t>广州</a:t>
            </a:r>
            <a:endParaRPr lang="zh-CN" altLang="en-US">
              <a:solidFill>
                <a:srgbClr val="FFDFDF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思源黑体 CN Medium" panose="020B0600000000000000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453255" y="4572000"/>
            <a:ext cx="3686810" cy="810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投顾执业编码：</a:t>
            </a: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  <a:sym typeface="+mn-ea"/>
            </a:endParaRPr>
          </a:p>
          <a:p>
            <a:pPr>
              <a:lnSpc>
                <a:spcPct val="130000"/>
              </a:lnSpc>
            </a:pPr>
            <a:r>
              <a:rPr lang="zh-CN" altLang="en-US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</a:rPr>
              <a:t>基金执业编码：A20250623004965</a:t>
            </a:r>
            <a:endParaRPr lang="zh-CN" altLang="en-US">
              <a:solidFill>
                <a:schemeClr val="bg1"/>
              </a:solidFill>
              <a:latin typeface="思源黑体 Normal" panose="020B0400000000000000" charset="-122"/>
              <a:ea typeface="思源黑体 Normal" panose="020B0400000000000000" charset="-122"/>
              <a:cs typeface="思源黑体 Normal" panose="020B0400000000000000" charset="-122"/>
            </a:endParaRPr>
          </a:p>
        </p:txBody>
      </p:sp>
      <p:pic>
        <p:nvPicPr>
          <p:cNvPr id="25" name="图片 24" descr="1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2650490" y="3768090"/>
            <a:ext cx="6777990" cy="460375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4"/>
            </p:custDataLst>
          </p:nvPr>
        </p:nvSpPr>
        <p:spPr>
          <a:xfrm>
            <a:off x="2650490" y="3815715"/>
            <a:ext cx="314388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主讲老师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    </a:t>
            </a:r>
            <a:r>
              <a:rPr lang="zh-CN" altLang="en-US" dirty="0">
                <a:solidFill>
                  <a:srgbClr val="DDEAFF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思源黑体 CN Medium" panose="020B0600000000000000" pitchFamily="34" charset="-122"/>
                <a:sym typeface="+mn-ea"/>
              </a:rPr>
              <a:t>梁洁云</a:t>
            </a:r>
            <a:endParaRPr lang="zh-CN" altLang="en-US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5"/>
            </p:custDataLst>
          </p:nvPr>
        </p:nvSpPr>
        <p:spPr>
          <a:xfrm>
            <a:off x="6336030" y="3815715"/>
            <a:ext cx="362394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授课日期</a:t>
            </a:r>
            <a:r>
              <a:rPr lang="en-US" altLang="zh-CN">
                <a:solidFill>
                  <a:srgbClr val="FF0000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  </a:t>
            </a:r>
            <a:r>
              <a:rPr lang="en-US" altLang="zh-CN" b="1" dirty="0">
                <a:solidFill>
                  <a:schemeClr val="bg1"/>
                </a:solidFill>
                <a:latin typeface="阿里巴巴普惠体 Light" panose="00020600040101010101" charset="-122"/>
                <a:ea typeface="阿里巴巴普惠体 Light" panose="00020600040101010101" charset="-122"/>
                <a:cs typeface="阿里巴巴普惠体 Light" panose="00020600040101010101" charset="-122"/>
                <a:sym typeface="+mn-ea"/>
              </a:rPr>
              <a:t>2026 .09.07</a:t>
            </a:r>
            <a:endParaRPr lang="zh-CN" altLang="en-US">
              <a:solidFill>
                <a:schemeClr val="bg1"/>
              </a:solidFill>
              <a:latin typeface="思源黑体 CN Normal" panose="020B0400000000000000" charset="-122"/>
              <a:ea typeface="思源黑体 CN Normal" panose="020B040000000000000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018155" y="1391920"/>
            <a:ext cx="6043930" cy="521970"/>
          </a:xfrm>
          <a:prstGeom prst="rect">
            <a:avLst/>
          </a:prstGeom>
          <a:noFill/>
          <a:effectLst>
            <a:outerShdw dist="63500" dir="5400000" algn="t" rotWithShape="0">
              <a:srgbClr val="C00000">
                <a:alpha val="40000"/>
              </a:srgbClr>
            </a:outerShdw>
          </a:effectLst>
        </p:spPr>
        <p:txBody>
          <a:bodyPr wrap="square" rtlCol="0">
            <a:spAutoFit/>
          </a:bodyPr>
          <a:p>
            <a:pPr algn="ctr"/>
            <a:r>
              <a:rPr lang="zh-CN" altLang="en-US" sz="2800">
                <a:gradFill>
                  <a:gsLst>
                    <a:gs pos="0">
                      <a:srgbClr val="FAFAFA"/>
                    </a:gs>
                    <a:gs pos="100000">
                      <a:srgbClr val="FFE991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  <a:sym typeface="+mn-ea"/>
              </a:rPr>
              <a:t>《投资者教育系列之股市指标小课堂》</a:t>
            </a:r>
            <a:endParaRPr lang="zh-CN" altLang="en-US" sz="2800" b="1">
              <a:gradFill>
                <a:gsLst>
                  <a:gs pos="0">
                    <a:srgbClr val="FAFAFA"/>
                  </a:gs>
                  <a:gs pos="100000">
                    <a:srgbClr val="FFE991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245995" y="2156460"/>
            <a:ext cx="7587615" cy="1173480"/>
          </a:xfrm>
          <a:prstGeom prst="rect">
            <a:avLst/>
          </a:prstGeom>
        </p:spPr>
        <p:txBody>
          <a:bodyPr wrap="square">
            <a:spAutoFit/>
          </a:bodyPr>
          <a:p>
            <a:pPr algn="ctr" defTabSz="266700">
              <a:lnSpc>
                <a:spcPct val="110000"/>
              </a:lnSpc>
            </a:pPr>
            <a:r>
              <a:rPr lang="zh-CN" altLang="en-US" sz="3200" b="1">
                <a:solidFill>
                  <a:srgbClr val="FEF3D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筹码分布实战技巧</a:t>
            </a:r>
            <a:r>
              <a:rPr lang="en-US" altLang="zh-CN" sz="3200" b="1">
                <a:solidFill>
                  <a:srgbClr val="FEF3D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3200" b="1">
                <a:solidFill>
                  <a:srgbClr val="FEF3D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：</a:t>
            </a:r>
            <a:endParaRPr lang="zh-CN" altLang="en-US" sz="3200" b="1">
              <a:solidFill>
                <a:srgbClr val="FEF3D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 defTabSz="266700">
              <a:lnSpc>
                <a:spcPct val="110000"/>
              </a:lnSpc>
            </a:pPr>
            <a:r>
              <a:rPr lang="zh-CN" altLang="en-US" sz="3200" b="1">
                <a:solidFill>
                  <a:srgbClr val="FEF3D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筹码分布看主力行为</a:t>
            </a:r>
            <a:endParaRPr lang="zh-CN" altLang="en-US" sz="3200" b="1">
              <a:solidFill>
                <a:srgbClr val="FEF3D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6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36570" y="41275"/>
            <a:ext cx="66351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、庄家的吸筹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AFAFA"/>
                  </a:gs>
                  <a:gs pos="100000">
                    <a:srgbClr val="FFF5CB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3365" y="6525260"/>
            <a:ext cx="1185862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200">
                <a:solidFill>
                  <a:schemeClr val="bg1"/>
                </a:solidFill>
              </a:rPr>
              <a:t>经传多赢资深投顾</a:t>
            </a:r>
            <a:r>
              <a:rPr lang="en-US" altLang="zh-CN" sz="1200">
                <a:solidFill>
                  <a:schemeClr val="bg1"/>
                </a:solidFill>
              </a:rPr>
              <a:t>:</a:t>
            </a:r>
            <a:r>
              <a:rPr lang="zh-CN" altLang="en-US" sz="1200">
                <a:solidFill>
                  <a:schemeClr val="bg1"/>
                </a:solidFill>
              </a:rPr>
              <a:t>梁洁云</a:t>
            </a:r>
            <a:r>
              <a:rPr lang="en-US" altLang="zh-CN" sz="1200">
                <a:solidFill>
                  <a:schemeClr val="bg1"/>
                </a:solidFill>
              </a:rPr>
              <a:t>(</a:t>
            </a:r>
            <a:r>
              <a:rPr lang="zh-CN" altLang="en-US" sz="120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r>
              <a:rPr lang="en-US" altLang="zh-CN" sz="1200">
                <a:solidFill>
                  <a:schemeClr val="bg1"/>
                </a:solidFill>
              </a:rPr>
              <a:t>)</a:t>
            </a:r>
            <a:r>
              <a:rPr lang="zh-CN" altLang="en-US" sz="1200">
                <a:solidFill>
                  <a:schemeClr val="bg1"/>
                </a:solidFill>
              </a:rPr>
              <a:t>观点基于软件数据和理论模型分析，仅供参考，不构成投资建议，市场有风险，投资需谨慎</a:t>
            </a:r>
            <a:r>
              <a:rPr lang="en-US" altLang="zh-CN" sz="1200">
                <a:solidFill>
                  <a:schemeClr val="bg1"/>
                </a:solidFill>
              </a:rPr>
              <a:t>!</a:t>
            </a:r>
            <a:endParaRPr lang="en-US" altLang="zh-CN" sz="12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3555" y="854710"/>
            <a:ext cx="10802620" cy="583565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庄家吸筹一般都会经历几个月到半年甚至更长的时间，这个阶段对应过来的筹码分布，就一定是从发散逐步往集中进行。因为庄家需要收集到足够多的便宜筹码才拉升，所以主力吸筹的股票底部都会经历这个筹码集中的过程。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9736"/>
          <a:stretch>
            <a:fillRect/>
          </a:stretch>
        </p:blipFill>
        <p:spPr>
          <a:xfrm>
            <a:off x="4547235" y="1559560"/>
            <a:ext cx="6970395" cy="323723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11468"/>
          <a:stretch>
            <a:fillRect/>
          </a:stretch>
        </p:blipFill>
        <p:spPr>
          <a:xfrm>
            <a:off x="659130" y="3253105"/>
            <a:ext cx="5725795" cy="30575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36570" y="41275"/>
            <a:ext cx="66351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、庄家的吸筹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AFAFA"/>
                  </a:gs>
                  <a:gs pos="100000">
                    <a:srgbClr val="FFF5CB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3365" y="6525260"/>
            <a:ext cx="1185862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200">
                <a:solidFill>
                  <a:schemeClr val="bg1"/>
                </a:solidFill>
              </a:rPr>
              <a:t>经传多赢资深投顾</a:t>
            </a:r>
            <a:r>
              <a:rPr lang="en-US" altLang="zh-CN" sz="1200">
                <a:solidFill>
                  <a:schemeClr val="bg1"/>
                </a:solidFill>
              </a:rPr>
              <a:t>:</a:t>
            </a:r>
            <a:r>
              <a:rPr lang="zh-CN" altLang="en-US" sz="1200">
                <a:solidFill>
                  <a:schemeClr val="bg1"/>
                </a:solidFill>
              </a:rPr>
              <a:t>梁洁云</a:t>
            </a:r>
            <a:r>
              <a:rPr lang="en-US" altLang="zh-CN" sz="1200">
                <a:solidFill>
                  <a:schemeClr val="bg1"/>
                </a:solidFill>
              </a:rPr>
              <a:t>(</a:t>
            </a:r>
            <a:r>
              <a:rPr lang="zh-CN" altLang="en-US" sz="120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r>
              <a:rPr lang="en-US" altLang="zh-CN" sz="1200">
                <a:solidFill>
                  <a:schemeClr val="bg1"/>
                </a:solidFill>
              </a:rPr>
              <a:t>)</a:t>
            </a:r>
            <a:r>
              <a:rPr lang="zh-CN" altLang="en-US" sz="1200">
                <a:solidFill>
                  <a:schemeClr val="bg1"/>
                </a:solidFill>
              </a:rPr>
              <a:t>观点基于软件数据和理论模型分析，仅供参考，不构成投资建议，市场有风险，投资需谨慎</a:t>
            </a:r>
            <a:r>
              <a:rPr lang="en-US" altLang="zh-CN" sz="1200">
                <a:solidFill>
                  <a:schemeClr val="bg1"/>
                </a:solidFill>
              </a:rPr>
              <a:t>!</a:t>
            </a:r>
            <a:endParaRPr lang="en-US" altLang="zh-CN" sz="12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3555" y="854710"/>
            <a:ext cx="10802620" cy="583565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庄家吸筹一般都会经历几个月到半年甚至更长的时间，这个阶段对应过来的筹码分布，就一定是从发散逐步往集中进行。因为庄家需要收集到足够多的便宜筹码才拉升，所以主力吸筹的股票底部都会经历这个筹码集中的过程。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9736"/>
          <a:stretch>
            <a:fillRect/>
          </a:stretch>
        </p:blipFill>
        <p:spPr>
          <a:xfrm>
            <a:off x="4547235" y="1559560"/>
            <a:ext cx="6970395" cy="323723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11468"/>
          <a:stretch>
            <a:fillRect/>
          </a:stretch>
        </p:blipFill>
        <p:spPr>
          <a:xfrm>
            <a:off x="659130" y="3253105"/>
            <a:ext cx="5725795" cy="305752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36570" y="41275"/>
            <a:ext cx="66351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gradFill>
                  <a:gsLst>
                    <a:gs pos="0">
                      <a:srgbClr val="FAFAFA"/>
                    </a:gs>
                    <a:gs pos="100000">
                      <a:srgbClr val="FFF5CB"/>
                    </a:gs>
                  </a:gsLst>
                  <a:lin ang="5400000" scaled="0"/>
                </a:gra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、庄家的吸筹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gradFill>
                <a:gsLst>
                  <a:gs pos="0">
                    <a:srgbClr val="FAFAFA"/>
                  </a:gs>
                  <a:gs pos="100000">
                    <a:srgbClr val="FFF5CB"/>
                  </a:gs>
                </a:gsLst>
                <a:lin ang="5400000" scaled="0"/>
              </a:gra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3365" y="6525260"/>
            <a:ext cx="1185862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200">
                <a:solidFill>
                  <a:schemeClr val="bg1"/>
                </a:solidFill>
              </a:rPr>
              <a:t>经传多赢资深投顾</a:t>
            </a:r>
            <a:r>
              <a:rPr lang="en-US" altLang="zh-CN" sz="1200">
                <a:solidFill>
                  <a:schemeClr val="bg1"/>
                </a:solidFill>
              </a:rPr>
              <a:t>:</a:t>
            </a:r>
            <a:r>
              <a:rPr lang="zh-CN" altLang="en-US" sz="1200">
                <a:solidFill>
                  <a:schemeClr val="bg1"/>
                </a:solidFill>
              </a:rPr>
              <a:t>梁洁云</a:t>
            </a:r>
            <a:r>
              <a:rPr lang="en-US" altLang="zh-CN" sz="1200">
                <a:solidFill>
                  <a:schemeClr val="bg1"/>
                </a:solidFill>
              </a:rPr>
              <a:t>(</a:t>
            </a:r>
            <a:r>
              <a:rPr lang="zh-CN" altLang="en-US" sz="120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r>
              <a:rPr lang="en-US" altLang="zh-CN" sz="1200">
                <a:solidFill>
                  <a:schemeClr val="bg1"/>
                </a:solidFill>
              </a:rPr>
              <a:t>)</a:t>
            </a:r>
            <a:r>
              <a:rPr lang="zh-CN" altLang="en-US" sz="1200">
                <a:solidFill>
                  <a:schemeClr val="bg1"/>
                </a:solidFill>
              </a:rPr>
              <a:t>观点基于软件数据和理论模型分析，仅供参考，不构成投资建议，市场有风险，投资需谨慎</a:t>
            </a:r>
            <a:r>
              <a:rPr lang="en-US" altLang="zh-CN" sz="1200">
                <a:solidFill>
                  <a:schemeClr val="bg1"/>
                </a:solidFill>
              </a:rPr>
              <a:t>!</a:t>
            </a:r>
            <a:endParaRPr lang="en-US" altLang="zh-CN" sz="1200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03555" y="854710"/>
            <a:ext cx="10802620" cy="583565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庄家吸筹一般都会经历几个月到半年甚至更长的时间，这个阶段对应过来的筹码分布，就一定是从发散逐步往集中进行。因为庄家需要收集到足够多的便宜筹码才拉升，所以主力吸筹的股票底部都会经历这个筹码集中的过程。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rcRect l="9736"/>
          <a:stretch>
            <a:fillRect/>
          </a:stretch>
        </p:blipFill>
        <p:spPr>
          <a:xfrm>
            <a:off x="6054090" y="2259330"/>
            <a:ext cx="5463540" cy="253746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11468"/>
          <a:stretch>
            <a:fillRect/>
          </a:stretch>
        </p:blipFill>
        <p:spPr>
          <a:xfrm>
            <a:off x="1973580" y="3759200"/>
            <a:ext cx="4610100" cy="246189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9005" y="1583055"/>
            <a:ext cx="4297680" cy="227711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36570" y="41275"/>
            <a:ext cx="663511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>
                <a:solidFill>
                  <a:schemeClr val="bg1"/>
                </a:solidFill>
                <a:sym typeface="+mn-ea"/>
              </a:rPr>
              <a:t>2</a:t>
            </a:r>
            <a:r>
              <a:rPr lang="zh-CN" altLang="en-US" sz="3200">
                <a:solidFill>
                  <a:schemeClr val="bg1"/>
                </a:solidFill>
                <a:sym typeface="+mn-ea"/>
              </a:rPr>
              <a:t>、庄家的拉升</a:t>
            </a:r>
            <a:endParaRPr lang="zh-CN" altLang="en-US" sz="3200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3365" y="6525260"/>
            <a:ext cx="1185862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200">
                <a:solidFill>
                  <a:schemeClr val="bg1"/>
                </a:solidFill>
              </a:rPr>
              <a:t>经传多赢资深投顾</a:t>
            </a:r>
            <a:r>
              <a:rPr lang="en-US" altLang="zh-CN" sz="1200">
                <a:solidFill>
                  <a:schemeClr val="bg1"/>
                </a:solidFill>
              </a:rPr>
              <a:t>:</a:t>
            </a:r>
            <a:r>
              <a:rPr lang="zh-CN" altLang="en-US" sz="1200">
                <a:solidFill>
                  <a:schemeClr val="bg1"/>
                </a:solidFill>
              </a:rPr>
              <a:t>梁洁云</a:t>
            </a:r>
            <a:r>
              <a:rPr lang="en-US" altLang="zh-CN" sz="1200">
                <a:solidFill>
                  <a:schemeClr val="bg1"/>
                </a:solidFill>
              </a:rPr>
              <a:t>(</a:t>
            </a:r>
            <a:r>
              <a:rPr lang="zh-CN" altLang="en-US" sz="120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r>
              <a:rPr lang="en-US" altLang="zh-CN" sz="1200">
                <a:solidFill>
                  <a:schemeClr val="bg1"/>
                </a:solidFill>
              </a:rPr>
              <a:t>)</a:t>
            </a:r>
            <a:r>
              <a:rPr lang="zh-CN" altLang="en-US" sz="1200">
                <a:solidFill>
                  <a:schemeClr val="bg1"/>
                </a:solidFill>
              </a:rPr>
              <a:t>观点基于软件数据和理论模型分析，仅供参考，不构成投资建议，市场有风险，投资需谨慎</a:t>
            </a:r>
            <a:r>
              <a:rPr lang="en-US" altLang="zh-CN" sz="1200">
                <a:solidFill>
                  <a:schemeClr val="bg1"/>
                </a:solidFill>
              </a:rPr>
              <a:t>!</a:t>
            </a:r>
            <a:endParaRPr lang="en-US" altLang="zh-CN" sz="120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143635" y="1093470"/>
            <a:ext cx="9469120" cy="583565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当吸筹完毕，主力就会拉升，此时表现到筹码分布指标上就是下方筹码一直锁仓不卖，形态一点都不松动，而股价就快速拉升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9935" y="1589405"/>
            <a:ext cx="6562725" cy="263588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18181"/>
          <a:stretch>
            <a:fillRect/>
          </a:stretch>
        </p:blipFill>
        <p:spPr>
          <a:xfrm>
            <a:off x="822325" y="2635250"/>
            <a:ext cx="5369560" cy="32289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36285" y="3810635"/>
            <a:ext cx="4983480" cy="244094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36570" y="41275"/>
            <a:ext cx="73063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3200">
                <a:solidFill>
                  <a:schemeClr val="bg1"/>
                </a:solidFill>
                <a:sym typeface="+mn-ea"/>
              </a:rPr>
              <a:t>3</a:t>
            </a:r>
            <a:r>
              <a:rPr lang="zh-CN" altLang="en-US" sz="3200">
                <a:solidFill>
                  <a:schemeClr val="bg1"/>
                </a:solidFill>
                <a:sym typeface="+mn-ea"/>
              </a:rPr>
              <a:t>、庄家的派发</a:t>
            </a:r>
            <a:endParaRPr lang="zh-CN" altLang="en-US" sz="3200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3365" y="6525260"/>
            <a:ext cx="1185862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200">
                <a:solidFill>
                  <a:schemeClr val="bg1"/>
                </a:solidFill>
              </a:rPr>
              <a:t>经传多赢资深投顾</a:t>
            </a:r>
            <a:r>
              <a:rPr lang="en-US" altLang="zh-CN" sz="1200">
                <a:solidFill>
                  <a:schemeClr val="bg1"/>
                </a:solidFill>
              </a:rPr>
              <a:t>:</a:t>
            </a:r>
            <a:r>
              <a:rPr lang="zh-CN" altLang="en-US" sz="1200">
                <a:solidFill>
                  <a:schemeClr val="bg1"/>
                </a:solidFill>
              </a:rPr>
              <a:t>梁洁云</a:t>
            </a:r>
            <a:r>
              <a:rPr lang="en-US" altLang="zh-CN" sz="1200">
                <a:solidFill>
                  <a:schemeClr val="bg1"/>
                </a:solidFill>
              </a:rPr>
              <a:t>(</a:t>
            </a:r>
            <a:r>
              <a:rPr lang="zh-CN" altLang="en-US" sz="120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r>
              <a:rPr lang="en-US" altLang="zh-CN" sz="1200">
                <a:solidFill>
                  <a:schemeClr val="bg1"/>
                </a:solidFill>
              </a:rPr>
              <a:t>)</a:t>
            </a:r>
            <a:r>
              <a:rPr lang="zh-CN" altLang="en-US" sz="1200">
                <a:solidFill>
                  <a:schemeClr val="bg1"/>
                </a:solidFill>
              </a:rPr>
              <a:t>观点基于软件数据和理论模型分析，仅供参考，不构成投资建议，市场有风险，投资需谨慎</a:t>
            </a:r>
            <a:r>
              <a:rPr lang="en-US" altLang="zh-CN" sz="1200">
                <a:solidFill>
                  <a:schemeClr val="bg1"/>
                </a:solidFill>
              </a:rPr>
              <a:t>!</a:t>
            </a:r>
            <a:endParaRPr lang="en-US" altLang="zh-CN" sz="1200">
              <a:solidFill>
                <a:schemeClr val="bg1"/>
              </a:solidFill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1200785" y="1035685"/>
            <a:ext cx="9241790" cy="829945"/>
          </a:xfrm>
          <a:prstGeom prst="rect">
            <a:avLst/>
          </a:prstGeom>
        </p:spPr>
        <p:txBody>
          <a:bodyPr wrap="square">
            <a:spAutoFit/>
          </a:bodyPr>
          <a:p>
            <a:pPr defTabSz="266700"/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最后就是主力的派发阶段，同样可以通过筹码分布来识别。信号</a:t>
            </a:r>
            <a:r>
              <a:rPr lang="en-US" altLang="zh-CN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16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刚开始可能只是下方的筹码峰变短，然后慢慢就是一大块的获利盘消失，说明主力在高位吸引了大量接盘侠，掩护它悄悄出货。等它全部出货完毕，筹码分布下方的部分就会完全消失。</a:t>
            </a:r>
            <a:endParaRPr lang="zh-CN" altLang="en-US" sz="160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rcRect l="6490"/>
          <a:stretch>
            <a:fillRect/>
          </a:stretch>
        </p:blipFill>
        <p:spPr>
          <a:xfrm>
            <a:off x="1200785" y="1937385"/>
            <a:ext cx="6724650" cy="3190875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rcRect l="23031"/>
          <a:stretch>
            <a:fillRect/>
          </a:stretch>
        </p:blipFill>
        <p:spPr>
          <a:xfrm>
            <a:off x="6381750" y="3039110"/>
            <a:ext cx="5175885" cy="321945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36570" y="41275"/>
            <a:ext cx="73063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sz="3200">
                <a:solidFill>
                  <a:schemeClr val="bg1"/>
                </a:solidFill>
                <a:sym typeface="+mn-ea"/>
              </a:rPr>
              <a:t>课堂互动</a:t>
            </a:r>
            <a:endParaRPr lang="zh-CN" sz="3200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3365" y="6525260"/>
            <a:ext cx="1185862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200">
                <a:solidFill>
                  <a:schemeClr val="bg1"/>
                </a:solidFill>
              </a:rPr>
              <a:t>经传多赢资深投顾</a:t>
            </a:r>
            <a:r>
              <a:rPr lang="en-US" altLang="zh-CN" sz="1200">
                <a:solidFill>
                  <a:schemeClr val="bg1"/>
                </a:solidFill>
              </a:rPr>
              <a:t>:</a:t>
            </a:r>
            <a:r>
              <a:rPr lang="zh-CN" altLang="en-US" sz="1200">
                <a:solidFill>
                  <a:schemeClr val="bg1"/>
                </a:solidFill>
              </a:rPr>
              <a:t>梁洁云</a:t>
            </a:r>
            <a:r>
              <a:rPr lang="en-US" altLang="zh-CN" sz="1200">
                <a:solidFill>
                  <a:schemeClr val="bg1"/>
                </a:solidFill>
              </a:rPr>
              <a:t>(</a:t>
            </a:r>
            <a:r>
              <a:rPr lang="zh-CN" altLang="en-US" sz="120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r>
              <a:rPr lang="en-US" altLang="zh-CN" sz="1200">
                <a:solidFill>
                  <a:schemeClr val="bg1"/>
                </a:solidFill>
              </a:rPr>
              <a:t>)</a:t>
            </a:r>
            <a:r>
              <a:rPr lang="zh-CN" altLang="en-US" sz="1200">
                <a:solidFill>
                  <a:schemeClr val="bg1"/>
                </a:solidFill>
              </a:rPr>
              <a:t>观点基于软件数据和理论模型分析，仅供参考，不构成投资建议，市场有风险，投资需谨慎</a:t>
            </a:r>
            <a:r>
              <a:rPr lang="en-US" altLang="zh-CN" sz="1200">
                <a:solidFill>
                  <a:schemeClr val="bg1"/>
                </a:solidFill>
              </a:rPr>
              <a:t>!</a:t>
            </a:r>
            <a:endParaRPr lang="en-US" altLang="zh-CN" sz="120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109980"/>
            <a:ext cx="7315200" cy="312420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8978"/>
          <a:stretch>
            <a:fillRect/>
          </a:stretch>
        </p:blipFill>
        <p:spPr>
          <a:xfrm>
            <a:off x="4707255" y="3188335"/>
            <a:ext cx="6502400" cy="2390775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036570" y="41275"/>
            <a:ext cx="73063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3200">
                <a:solidFill>
                  <a:schemeClr val="bg1"/>
                </a:solidFill>
                <a:sym typeface="+mn-ea"/>
              </a:rPr>
              <a:t>案例互动</a:t>
            </a:r>
            <a:endParaRPr lang="zh-CN" altLang="en-US" sz="3200">
              <a:solidFill>
                <a:schemeClr val="bg1"/>
              </a:solidFill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53365" y="6525260"/>
            <a:ext cx="11858625" cy="27559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zh-CN" altLang="en-US" sz="1200">
                <a:solidFill>
                  <a:schemeClr val="bg1"/>
                </a:solidFill>
              </a:rPr>
              <a:t>经传多赢资深投顾</a:t>
            </a:r>
            <a:r>
              <a:rPr lang="en-US" altLang="zh-CN" sz="1200">
                <a:solidFill>
                  <a:schemeClr val="bg1"/>
                </a:solidFill>
              </a:rPr>
              <a:t>:</a:t>
            </a:r>
            <a:r>
              <a:rPr lang="zh-CN" altLang="en-US" sz="1200">
                <a:solidFill>
                  <a:schemeClr val="bg1"/>
                </a:solidFill>
              </a:rPr>
              <a:t>梁洁云</a:t>
            </a:r>
            <a:r>
              <a:rPr lang="en-US" altLang="zh-CN" sz="1200">
                <a:solidFill>
                  <a:schemeClr val="bg1"/>
                </a:solidFill>
              </a:rPr>
              <a:t>(</a:t>
            </a:r>
            <a:r>
              <a:rPr lang="zh-CN" altLang="en-US" sz="1200">
                <a:solidFill>
                  <a:schemeClr val="bg1"/>
                </a:solidFill>
                <a:latin typeface="思源黑体 Normal" panose="020B0400000000000000" charset="-122"/>
                <a:ea typeface="思源黑体 Normal" panose="020B0400000000000000" charset="-122"/>
                <a:cs typeface="思源黑体 Normal" panose="020B0400000000000000" charset="-122"/>
                <a:sym typeface="+mn-ea"/>
              </a:rPr>
              <a:t>A1120619060027</a:t>
            </a:r>
            <a:r>
              <a:rPr lang="en-US" altLang="zh-CN" sz="1200">
                <a:solidFill>
                  <a:schemeClr val="bg1"/>
                </a:solidFill>
              </a:rPr>
              <a:t>)</a:t>
            </a:r>
            <a:r>
              <a:rPr lang="zh-CN" altLang="en-US" sz="1200">
                <a:solidFill>
                  <a:schemeClr val="bg1"/>
                </a:solidFill>
              </a:rPr>
              <a:t>观点基于软件数据和理论模型分析，仅供参考，不构成投资建议，市场有风险，投资需谨慎</a:t>
            </a:r>
            <a:r>
              <a:rPr lang="en-US" altLang="zh-CN" sz="1200">
                <a:solidFill>
                  <a:schemeClr val="bg1"/>
                </a:solidFill>
              </a:rPr>
              <a:t>!</a:t>
            </a:r>
            <a:endParaRPr lang="en-US" altLang="zh-CN" sz="1200">
              <a:solidFill>
                <a:schemeClr val="bg1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690" y="955040"/>
            <a:ext cx="5161915" cy="503174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6535" y="881380"/>
            <a:ext cx="4610735" cy="537083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custDataLst>
      <p:tags r:id="rId4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4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45.xml><?xml version="1.0" encoding="utf-8"?>
<p:tagLst xmlns:p="http://schemas.openxmlformats.org/presentationml/2006/main">
  <p:tag name="KSO_WM_BEAUTIFY_FLAG" val=""/>
</p:tagLst>
</file>

<file path=ppt/tags/tag46.xml><?xml version="1.0" encoding="utf-8"?>
<p:tagLst xmlns:p="http://schemas.openxmlformats.org/presentationml/2006/main">
  <p:tag name="KSO_WM_BEAUTIFY_FLAG" val=""/>
</p:tagLst>
</file>

<file path=ppt/tags/tag47.xml><?xml version="1.0" encoding="utf-8"?>
<p:tagLst xmlns:p="http://schemas.openxmlformats.org/presentationml/2006/main">
  <p:tag name="KSO_WM_BEAUTIFY_FLAG" val=""/>
</p:tagLst>
</file>

<file path=ppt/tags/tag4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49.xml><?xml version="1.0" encoding="utf-8"?>
<p:tagLst xmlns:p="http://schemas.openxmlformats.org/presentationml/2006/main">
  <p:tag name="KSO_WM_BEAUTIFY_FLAG" val=""/>
</p:tagLst>
</file>

<file path=ppt/tags/tag5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1.xml><?xml version="1.0" encoding="utf-8"?>
<p:tagLst xmlns:p="http://schemas.openxmlformats.org/presentationml/2006/main">
  <p:tag name="KSO_WM_BEAUTIFY_FLAG" val=""/>
</p:tagLst>
</file>

<file path=ppt/tags/tag5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3.xml><?xml version="1.0" encoding="utf-8"?>
<p:tagLst xmlns:p="http://schemas.openxmlformats.org/presentationml/2006/main">
  <p:tag name="KSO_WM_BEAUTIFY_FLAG" val=""/>
</p:tagLst>
</file>

<file path=ppt/tags/tag5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5.xml><?xml version="1.0" encoding="utf-8"?>
<p:tagLst xmlns:p="http://schemas.openxmlformats.org/presentationml/2006/main">
  <p:tag name="KSO_WM_BEAUTIFY_FLAG" val=""/>
</p:tagLst>
</file>

<file path=ppt/tags/tag56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7.xml><?xml version="1.0" encoding="utf-8"?>
<p:tagLst xmlns:p="http://schemas.openxmlformats.org/presentationml/2006/main">
  <p:tag name="KSO_WM_BEAUTIFY_FLAG" val=""/>
</p:tagLst>
</file>

<file path=ppt/tags/tag58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BEAUTIFY_FLAG" val=""/>
</p:tagLst>
</file>

<file path=ppt/tags/tag60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1.xml><?xml version="1.0" encoding="utf-8"?>
<p:tagLst xmlns:p="http://schemas.openxmlformats.org/presentationml/2006/main">
  <p:tag name="KSO_WM_BEAUTIFY_FLAG" val=""/>
</p:tagLst>
</file>

<file path=ppt/tags/tag62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3.xml><?xml version="1.0" encoding="utf-8"?>
<p:tagLst xmlns:p="http://schemas.openxmlformats.org/presentationml/2006/main">
  <p:tag name="KSO_WM_BEAUTIFY_FLAG" val=""/>
</p:tagLst>
</file>

<file path=ppt/tags/tag64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66.xml><?xml version="1.0" encoding="utf-8"?>
<p:tagLst xmlns:p="http://schemas.openxmlformats.org/presentationml/2006/main">
  <p:tag name="resource_record_key" val="{&quot;65&quot;:[20205081],&quot;70&quot;:[3314060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1106</Words>
  <Application>WPS 演示</Application>
  <PresentationFormat>宽屏</PresentationFormat>
  <Paragraphs>54</Paragraphs>
  <Slides>10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8" baseType="lpstr">
      <vt:lpstr>Arial</vt:lpstr>
      <vt:lpstr>宋体</vt:lpstr>
      <vt:lpstr>Wingdings</vt:lpstr>
      <vt:lpstr>Wingdings</vt:lpstr>
      <vt:lpstr>思源黑体 CN Bold</vt:lpstr>
      <vt:lpstr>黑体</vt:lpstr>
      <vt:lpstr>思源黑体 CN Medium</vt:lpstr>
      <vt:lpstr>思源黑体 Normal</vt:lpstr>
      <vt:lpstr>阿里巴巴普惠体 Light</vt:lpstr>
      <vt:lpstr>思源黑体 CN Normal</vt:lpstr>
      <vt:lpstr>微软雅黑</vt:lpstr>
      <vt:lpstr>KSOFD723FC5D</vt:lpstr>
      <vt:lpstr>Segoe Print</vt:lpstr>
      <vt:lpstr>KSOFDDF4E7ED</vt:lpstr>
      <vt:lpstr>Arial Unicode MS</vt:lpstr>
      <vt:lpstr>Calibri</vt:lpstr>
      <vt:lpstr>KSOFD72470BC</vt:lpstr>
      <vt:lpstr>WPS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罗雪奎</cp:lastModifiedBy>
  <cp:revision>586</cp:revision>
  <dcterms:created xsi:type="dcterms:W3CDTF">2019-06-19T02:08:00Z</dcterms:created>
  <dcterms:modified xsi:type="dcterms:W3CDTF">2026-09-07T07:02:26Z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2052-12.1.0.28043</vt:lpwstr>
  </property>
  <property fmtid="{D5CDD505-2E9C-101B-9397-08002B2CF9AE}" pid="3" name="ICV">
    <vt:lpwstr>C04F3F7E453F408D9B2FAF8BA230E684_13</vt:lpwstr>
  </property>
</Properties>
</file>