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</p:sldMasterIdLst>
  <p:notesMasterIdLst>
    <p:notesMasterId r:id="rId25"/>
  </p:notesMasterIdLst>
  <p:sldIdLst>
    <p:sldId id="280" r:id="rId5"/>
    <p:sldId id="420" r:id="rId6"/>
    <p:sldId id="421" r:id="rId7"/>
    <p:sldId id="422" r:id="rId8"/>
    <p:sldId id="423" r:id="rId9"/>
    <p:sldId id="425" r:id="rId10"/>
    <p:sldId id="447" r:id="rId11"/>
    <p:sldId id="448" r:id="rId12"/>
    <p:sldId id="449" r:id="rId13"/>
    <p:sldId id="450" r:id="rId14"/>
    <p:sldId id="451" r:id="rId15"/>
    <p:sldId id="429" r:id="rId16"/>
    <p:sldId id="433" r:id="rId17"/>
    <p:sldId id="452" r:id="rId18"/>
    <p:sldId id="453" r:id="rId19"/>
    <p:sldId id="454" r:id="rId20"/>
    <p:sldId id="431" r:id="rId21"/>
    <p:sldId id="455" r:id="rId22"/>
    <p:sldId id="461" r:id="rId23"/>
    <p:sldId id="335" r:id="rId24"/>
    <p:sldId id="271" r:id="rId26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全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A2EA8"/>
    <a:srgbClr val="132AAC"/>
    <a:srgbClr val="7399DC"/>
    <a:srgbClr val="C50001"/>
    <a:srgbClr val="C60101"/>
    <a:srgbClr val="915C09"/>
    <a:srgbClr val="FFFFF5"/>
    <a:srgbClr val="D10300"/>
    <a:srgbClr val="C3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660" y="90"/>
      </p:cViewPr>
      <p:guideLst>
        <p:guide orient="horz" pos="211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1" Type="http://schemas.openxmlformats.org/officeDocument/2006/relationships/tags" Target="tags/tag54.xml"/><Relationship Id="rId30" Type="http://schemas.openxmlformats.org/officeDocument/2006/relationships/commentAuthors" Target="commentAuthors.xml"/><Relationship Id="rId3" Type="http://schemas.openxmlformats.org/officeDocument/2006/relationships/slideMaster" Target="slideMasters/slideMaster2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1.xml"/><Relationship Id="rId25" Type="http://schemas.openxmlformats.org/officeDocument/2006/relationships/notesMaster" Target="notesMasters/notesMaster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1.png"/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6235" y="182880"/>
            <a:ext cx="1594898" cy="360000"/>
          </a:xfrm>
          <a:prstGeom prst="rect">
            <a:avLst/>
          </a:prstGeom>
        </p:spPr>
      </p:pic>
      <p:pic>
        <p:nvPicPr>
          <p:cNvPr id="2" name="图片 1" descr="//192.168.10.86/素材/营销策划/7.课程/炒股进阶班课程项目/2024年/2024年5月/1920_1080_1715044826223.png1920_1080_1715044826223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 descr="目录页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-600" y="0"/>
            <a:ext cx="12193200" cy="6858000"/>
          </a:xfrm>
          <a:prstGeom prst="rect">
            <a:avLst/>
          </a:prstGeom>
        </p:spPr>
      </p:pic>
      <p:sp>
        <p:nvSpPr>
          <p:cNvPr id="80" name="文本框 79"/>
          <p:cNvSpPr txBox="1"/>
          <p:nvPr userDrawn="1"/>
        </p:nvSpPr>
        <p:spPr>
          <a:xfrm>
            <a:off x="937260" y="2353945"/>
            <a:ext cx="200850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优设标题黑" panose="00000500000000000000" charset="-122"/>
                <a:ea typeface="优设标题黑" panose="00000500000000000000" charset="-122"/>
                <a:cs typeface="优设标题黑" panose="00000500000000000000" charset="-122"/>
              </a:rPr>
              <a:t>目录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优设标题黑" panose="00000500000000000000" charset="-122"/>
              <a:ea typeface="优设标题黑" panose="00000500000000000000" charset="-122"/>
              <a:cs typeface="优设标题黑" panose="00000500000000000000" charset="-122"/>
            </a:endParaRPr>
          </a:p>
        </p:txBody>
      </p:sp>
      <p:sp>
        <p:nvSpPr>
          <p:cNvPr id="9" name="文本框 8"/>
          <p:cNvSpPr txBox="1"/>
          <p:nvPr userDrawn="1"/>
        </p:nvSpPr>
        <p:spPr>
          <a:xfrm>
            <a:off x="982345" y="3213100"/>
            <a:ext cx="26581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+mn-cs"/>
              </a:rPr>
              <a:t>CATALOGUE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sp>
        <p:nvSpPr>
          <p:cNvPr id="7" name="等腰三角形 6"/>
          <p:cNvSpPr/>
          <p:nvPr userDrawn="1"/>
        </p:nvSpPr>
        <p:spPr>
          <a:xfrm rot="5400000">
            <a:off x="2861310" y="300164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8" name="等腰三角形 7"/>
          <p:cNvSpPr/>
          <p:nvPr userDrawn="1"/>
        </p:nvSpPr>
        <p:spPr>
          <a:xfrm rot="5400000">
            <a:off x="3110865" y="300164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0" name="等腰三角形 9"/>
          <p:cNvSpPr/>
          <p:nvPr userDrawn="1"/>
        </p:nvSpPr>
        <p:spPr>
          <a:xfrm rot="5400000">
            <a:off x="3360420" y="300164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19" name="图片 1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20" name="图片 19" descr="logo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目录页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00" y="6703"/>
            <a:ext cx="12193200" cy="6866185"/>
          </a:xfrm>
          <a:prstGeom prst="rect">
            <a:avLst/>
          </a:prstGeom>
        </p:spPr>
      </p:pic>
      <p:sp>
        <p:nvSpPr>
          <p:cNvPr id="11" name="等腰三角形 10"/>
          <p:cNvSpPr/>
          <p:nvPr userDrawn="1"/>
        </p:nvSpPr>
        <p:spPr>
          <a:xfrm rot="5400000">
            <a:off x="4345305" y="2675890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等腰三角形 11"/>
          <p:cNvSpPr/>
          <p:nvPr userDrawn="1"/>
        </p:nvSpPr>
        <p:spPr>
          <a:xfrm rot="5400000">
            <a:off x="4592320" y="267144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等腰三角形 12"/>
          <p:cNvSpPr/>
          <p:nvPr userDrawn="1"/>
        </p:nvSpPr>
        <p:spPr>
          <a:xfrm rot="5400000">
            <a:off x="4843780" y="268287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5" name="直接连接符 14"/>
          <p:cNvCxnSpPr/>
          <p:nvPr userDrawn="1"/>
        </p:nvCxnSpPr>
        <p:spPr>
          <a:xfrm>
            <a:off x="1203960" y="4286250"/>
            <a:ext cx="8296275" cy="0"/>
          </a:xfrm>
          <a:prstGeom prst="line">
            <a:avLst/>
          </a:prstGeom>
          <a:ln w="22225">
            <a:gradFill>
              <a:gsLst>
                <a:gs pos="0">
                  <a:srgbClr val="132AAC"/>
                </a:gs>
                <a:gs pos="47000">
                  <a:srgbClr val="7399DC"/>
                </a:gs>
                <a:gs pos="100000">
                  <a:srgbClr val="0A2EA8"/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21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23" name="图片 22" descr="logo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介绍页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图片 16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18" name="图片 17" descr="logo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" y="622300"/>
            <a:ext cx="12192635" cy="6235700"/>
          </a:xfrm>
          <a:prstGeom prst="rect">
            <a:avLst/>
          </a:prstGeom>
        </p:spPr>
      </p:pic>
      <p:pic>
        <p:nvPicPr>
          <p:cNvPr id="15" name="图片 14" descr="PPT内页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5" y="0"/>
            <a:ext cx="12192000" cy="5156835"/>
          </a:xfrm>
          <a:prstGeom prst="rect">
            <a:avLst/>
          </a:prstGeom>
        </p:spPr>
      </p:pic>
      <p:sp>
        <p:nvSpPr>
          <p:cNvPr id="11" name="文本框 10"/>
          <p:cNvSpPr txBox="1"/>
          <p:nvPr userDrawn="1"/>
        </p:nvSpPr>
        <p:spPr>
          <a:xfrm>
            <a:off x="-635" y="6582410"/>
            <a:ext cx="121920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经传多赢资深顾问：王延龙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丨执业编号：A1120615060002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风险提示：观点基于软件数据和理论模型分析，仅供参考，不构成投资建议，股市有风险，投资需谨慎。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Medium" panose="020B0600000000000000" charset="-122"/>
            </a:endParaRPr>
          </a:p>
        </p:txBody>
      </p:sp>
      <p:pic>
        <p:nvPicPr>
          <p:cNvPr id="19" name="图片 18" descr="经传logo白色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20" name="图片 19" descr="logo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//192.168.10.86/素材/营销策划/7.课程/炒股进阶班课程项目/2024年/2024年5月/总海报1080.png总海报1080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尾页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2128520" y="3230880"/>
            <a:ext cx="7934325" cy="2059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60000"/>
              </a:lnSpc>
            </a:pP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我司所有工作人员均不允许推荐股票、不允许承诺收益、不允许代客理财、不允许合作分成、不允许私下收款，如您发现有任何违规行为，可联系400-9088-988向我们反馈!风险提示:所有信息及观点均来源于公开信息及经传软件信号显示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6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10" name="图片 9" descr="logo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tags" Target="../tags/tag19.xml"/><Relationship Id="rId15" Type="http://schemas.openxmlformats.org/officeDocument/2006/relationships/tags" Target="../tags/tag18.xml"/><Relationship Id="rId14" Type="http://schemas.openxmlformats.org/officeDocument/2006/relationships/tags" Target="../tags/tag17.xml"/><Relationship Id="rId13" Type="http://schemas.openxmlformats.org/officeDocument/2006/relationships/tags" Target="../tags/tag16.xml"/><Relationship Id="rId12" Type="http://schemas.openxmlformats.org/officeDocument/2006/relationships/tags" Target="../tags/tag15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42.xml"/><Relationship Id="rId1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43.xml"/><Relationship Id="rId1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4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45.xml"/><Relationship Id="rId1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46.xml"/><Relationship Id="rId1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47.xml"/><Relationship Id="rId1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48.xml"/><Relationship Id="rId1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4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5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51.xml"/><Relationship Id="rId1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22.xml"/><Relationship Id="rId2" Type="http://schemas.openxmlformats.org/officeDocument/2006/relationships/image" Target="../media/image11.png"/><Relationship Id="rId1" Type="http://schemas.openxmlformats.org/officeDocument/2006/relationships/tags" Target="../tags/tag21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52.xml"/><Relationship Id="rId1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53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30.xml"/><Relationship Id="rId8" Type="http://schemas.openxmlformats.org/officeDocument/2006/relationships/tags" Target="../tags/tag29.xml"/><Relationship Id="rId7" Type="http://schemas.openxmlformats.org/officeDocument/2006/relationships/tags" Target="../tags/tag28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Relationship Id="rId3" Type="http://schemas.openxmlformats.org/officeDocument/2006/relationships/tags" Target="../tags/tag24.xml"/><Relationship Id="rId2" Type="http://schemas.openxmlformats.org/officeDocument/2006/relationships/image" Target="../media/image12.png"/><Relationship Id="rId15" Type="http://schemas.openxmlformats.org/officeDocument/2006/relationships/slideLayout" Target="../slideLayouts/slideLayout2.xml"/><Relationship Id="rId14" Type="http://schemas.openxmlformats.org/officeDocument/2006/relationships/tags" Target="../tags/tag35.xml"/><Relationship Id="rId13" Type="http://schemas.openxmlformats.org/officeDocument/2006/relationships/tags" Target="../tags/tag34.xml"/><Relationship Id="rId12" Type="http://schemas.openxmlformats.org/officeDocument/2006/relationships/tags" Target="../tags/tag33.xml"/><Relationship Id="rId11" Type="http://schemas.openxmlformats.org/officeDocument/2006/relationships/tags" Target="../tags/tag32.xml"/><Relationship Id="rId10" Type="http://schemas.openxmlformats.org/officeDocument/2006/relationships/tags" Target="../tags/tag31.xml"/><Relationship Id="rId1" Type="http://schemas.openxmlformats.org/officeDocument/2006/relationships/tags" Target="../tags/tag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37.xml"/><Relationship Id="rId1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39.xml"/><Relationship Id="rId1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40.xml"/><Relationship Id="rId1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41.xml"/><Relationship Id="rId1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</a:rPr>
              <a:t>战法使用逻辑</a:t>
            </a:r>
            <a:endParaRPr lang="zh-CN" altLang="en-US" sz="4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1250" y="984250"/>
            <a:ext cx="9969230" cy="5400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</a:rPr>
              <a:t>战法使用逻辑</a:t>
            </a:r>
            <a:endParaRPr lang="zh-CN" altLang="en-US" sz="4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2335" y="1054735"/>
            <a:ext cx="9969230" cy="5400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1104265" y="2071370"/>
            <a:ext cx="319913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pitchFamily="34" charset="-122"/>
              </a:rPr>
              <a:t>PART 0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pitchFamily="34" charset="-122"/>
              </a:rPr>
              <a:t>3</a:t>
            </a:r>
            <a:endParaRPr kumimoji="0" lang="en-US" altLang="zh-CN" sz="6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Light" panose="020B0300000000000000" charset="-122"/>
              <a:ea typeface="思源黑体 CN Light" panose="020B0300000000000000" charset="-122"/>
              <a:cs typeface="思源黑体 CN Normal" panose="020B0400000000000000" pitchFamily="34" charset="-122"/>
            </a:endParaRPr>
          </a:p>
        </p:txBody>
      </p:sp>
      <p:sp>
        <p:nvSpPr>
          <p:cNvPr id="14" name="文本框 13"/>
          <p:cNvSpPr txBox="1"/>
          <p:nvPr userDrawn="1"/>
        </p:nvSpPr>
        <p:spPr>
          <a:xfrm>
            <a:off x="1173480" y="2545715"/>
            <a:ext cx="9839325" cy="191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80000"/>
              </a:lnSpc>
            </a:pPr>
            <a:r>
              <a:rPr lang="zh-CN" sz="66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  <a:sym typeface="+mn-ea"/>
              </a:rPr>
              <a:t>回马枪个股的买卖</a:t>
            </a:r>
            <a:endParaRPr lang="zh-CN" altLang="en-US" sz="6600" b="1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4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买点</a:t>
            </a:r>
            <a:endParaRPr lang="zh-CN" sz="4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33855" y="1049020"/>
            <a:ext cx="8456930" cy="458089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801110" y="5850890"/>
            <a:ext cx="33286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紫色起点不可跌破</a:t>
            </a:r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4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买点</a:t>
            </a:r>
            <a:endParaRPr lang="zh-CN" sz="4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42490" y="940435"/>
            <a:ext cx="8108315" cy="455803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801110" y="5850890"/>
            <a:ext cx="33286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辅助线支撑</a:t>
            </a:r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4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买点</a:t>
            </a:r>
            <a:endParaRPr lang="zh-CN" sz="4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706495" y="6059805"/>
            <a:ext cx="33286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五日线和蓝线的支撑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83360" y="772795"/>
            <a:ext cx="9481185" cy="513588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4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买点</a:t>
            </a:r>
            <a:endParaRPr lang="zh-CN" sz="4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706495" y="6059805"/>
            <a:ext cx="33286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五日线和蓝线的支撑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6350" y="831215"/>
            <a:ext cx="7099935" cy="522859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1104265" y="2071370"/>
            <a:ext cx="319913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pitchFamily="34" charset="-122"/>
              </a:rPr>
              <a:t>PART 0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pitchFamily="34" charset="-122"/>
              </a:rPr>
              <a:t>4</a:t>
            </a:r>
            <a:endParaRPr kumimoji="0" lang="en-US" altLang="zh-CN" sz="6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Light" panose="020B0300000000000000" charset="-122"/>
              <a:ea typeface="思源黑体 CN Light" panose="020B0300000000000000" charset="-122"/>
              <a:cs typeface="思源黑体 CN Normal" panose="020B0400000000000000" pitchFamily="34" charset="-122"/>
            </a:endParaRPr>
          </a:p>
        </p:txBody>
      </p:sp>
      <p:sp>
        <p:nvSpPr>
          <p:cNvPr id="14" name="文本框 13"/>
          <p:cNvSpPr txBox="1"/>
          <p:nvPr userDrawn="1"/>
        </p:nvSpPr>
        <p:spPr>
          <a:xfrm>
            <a:off x="1173480" y="2545715"/>
            <a:ext cx="9839325" cy="191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80000"/>
              </a:lnSpc>
            </a:pPr>
            <a:r>
              <a:rPr lang="zh-CN" sz="66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  <a:sym typeface="+mn-ea"/>
              </a:rPr>
              <a:t>战法选股方案</a:t>
            </a:r>
            <a:endParaRPr lang="zh-CN" altLang="en-US" sz="6600" b="1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</a:rPr>
              <a:t>当下</a:t>
            </a:r>
            <a:endParaRPr lang="zh-CN" altLang="en-US" sz="4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51815" y="1761490"/>
            <a:ext cx="11206480" cy="353822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一、完善自选，观察（每日紫色未涨停剔除</a:t>
            </a:r>
            <a:r>
              <a:rPr lang="en-US" altLang="zh-CN" sz="2800"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st</a:t>
            </a:r>
            <a:r>
              <a:rPr lang="zh-CN" altLang="en-US" sz="2800"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加入自选，定期清理）。</a:t>
            </a:r>
            <a:endParaRPr lang="zh-CN" altLang="en-US" sz="2800"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  <a:p>
            <a:endParaRPr lang="zh-CN" altLang="en-US" sz="2800"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  <a:p>
            <a:r>
              <a:rPr lang="zh-CN" altLang="en-US" sz="2800"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二、找机会，和热点股。</a:t>
            </a:r>
            <a:endParaRPr lang="zh-CN" altLang="en-US" sz="2800"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  <a:p>
            <a:endParaRPr lang="zh-CN" altLang="en-US" sz="2800"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  <a:p>
            <a:r>
              <a:rPr lang="zh-CN" altLang="en-US" sz="2800"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三、十日内和每日两个选股细节。</a:t>
            </a:r>
            <a:endParaRPr lang="zh-CN" altLang="en-US" sz="2800"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  <a:p>
            <a:endParaRPr lang="zh-CN" altLang="en-US" sz="2800"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  <a:p>
            <a:r>
              <a:rPr lang="zh-CN" altLang="en-US" sz="2800"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四、不是紫色涨停了不选，是紫色没涨停的类型我们可多留意。</a:t>
            </a:r>
            <a:endParaRPr lang="zh-CN" altLang="en-US" sz="2800"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  <a:p>
            <a:r>
              <a:rPr lang="zh-CN" altLang="en-US" sz="2800"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紫色涨停</a:t>
            </a:r>
            <a:r>
              <a:rPr lang="en-US" altLang="zh-CN" sz="2800"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+</a:t>
            </a:r>
            <a:r>
              <a:rPr lang="zh-CN" altLang="en-US" sz="2800"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分金弱转强的个股涨势更喜人。</a:t>
            </a:r>
            <a:endParaRPr lang="zh-CN" altLang="en-US" sz="2800"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635"/>
            <a:ext cx="12192000" cy="685863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 userDrawn="1"/>
        </p:nvSpPr>
        <p:spPr>
          <a:xfrm>
            <a:off x="3894455" y="3560445"/>
            <a:ext cx="1245870" cy="475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500">
                <a:solidFill>
                  <a:schemeClr val="accent1">
                    <a:lumMod val="7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王延龙</a:t>
            </a:r>
            <a:endParaRPr lang="zh-CN" altLang="en-US" sz="2500">
              <a:solidFill>
                <a:schemeClr val="accent1">
                  <a:lumMod val="75000"/>
                </a:schemeClr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11" name="文本框 10"/>
          <p:cNvSpPr txBox="1"/>
          <p:nvPr userDrawn="1"/>
        </p:nvSpPr>
        <p:spPr>
          <a:xfrm>
            <a:off x="5249545" y="3629660"/>
            <a:ext cx="270891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600">
                <a:solidFill>
                  <a:schemeClr val="accent1">
                    <a:lumMod val="7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执业编号:A1120615060002</a:t>
            </a:r>
            <a:endParaRPr lang="zh-CN" altLang="en-US" sz="1600">
              <a:solidFill>
                <a:schemeClr val="accent1">
                  <a:lumMod val="75000"/>
                </a:schemeClr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1938655" y="4160520"/>
            <a:ext cx="5998210" cy="1443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10000"/>
              </a:lnSpc>
            </a:pPr>
            <a:r>
              <a:rPr lang="en-US" altLang="zh-CN" sz="16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10多年行业从业经验，擅长把握市场节奏和筹码理论，以及热点跟踪及板块分析和龙头晋级、淘汰、卡位等细节判断。推崇趋势跟踪论，主张躲避风险为第一，获取利润是第二。是盈利模式《钝化转势法》、《分金弱转强》、《一眼看高点》等创始人。对投资者心理的操作过程解剖，深受广大股民用户的认可。</a:t>
            </a:r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413510" y="1395730"/>
            <a:ext cx="7356475" cy="1088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sz="72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Medium" panose="020B0600000000000000" charset="-122"/>
              </a:rPr>
              <a:t>紫色涨停回马枪</a:t>
            </a:r>
            <a:r>
              <a:rPr lang="en-US" altLang="zh-CN" sz="72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Medium" panose="020B0600000000000000" charset="-122"/>
              </a:rPr>
              <a:t>1</a:t>
            </a:r>
            <a:endParaRPr lang="en-US" altLang="zh-CN" sz="720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Medium" panose="020B0600000000000000" charset="-122"/>
            </a:endParaRPr>
          </a:p>
        </p:txBody>
      </p:sp>
      <p:sp>
        <p:nvSpPr>
          <p:cNvPr id="3" name="文本框 2"/>
          <p:cNvSpPr txBox="1"/>
          <p:nvPr userDrawn="1"/>
        </p:nvSpPr>
        <p:spPr>
          <a:xfrm>
            <a:off x="1214755" y="3544570"/>
            <a:ext cx="252285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solidFill>
                  <a:srgbClr val="915C09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5</a:t>
            </a:r>
            <a:r>
              <a:rPr sz="2600">
                <a:solidFill>
                  <a:srgbClr val="915C09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月</a:t>
            </a:r>
            <a:r>
              <a:rPr lang="en-US" sz="2600">
                <a:solidFill>
                  <a:srgbClr val="915C09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20</a:t>
            </a:r>
            <a:r>
              <a:rPr sz="2600">
                <a:solidFill>
                  <a:srgbClr val="915C09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日 </a:t>
            </a:r>
            <a:r>
              <a:rPr lang="en-US" sz="2600">
                <a:solidFill>
                  <a:srgbClr val="915C09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20:15</a:t>
            </a:r>
            <a:endParaRPr sz="2600">
              <a:solidFill>
                <a:srgbClr val="915C09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5" name="图片 4" descr="wa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056880" y="617220"/>
            <a:ext cx="3632200" cy="572325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4" descr="组 2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324225" y="1081405"/>
            <a:ext cx="6927850" cy="714375"/>
          </a:xfrm>
          <a:prstGeom prst="rect">
            <a:avLst/>
          </a:prstGeom>
        </p:spPr>
      </p:pic>
      <p:pic>
        <p:nvPicPr>
          <p:cNvPr id="36" name="图片 35" descr="组 2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010025" y="1965960"/>
            <a:ext cx="6927850" cy="714375"/>
          </a:xfrm>
          <a:prstGeom prst="rect">
            <a:avLst/>
          </a:prstGeom>
        </p:spPr>
      </p:pic>
      <p:pic>
        <p:nvPicPr>
          <p:cNvPr id="37" name="图片 36" descr="组 2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324225" y="2850515"/>
            <a:ext cx="6927850" cy="714375"/>
          </a:xfrm>
          <a:prstGeom prst="rect">
            <a:avLst/>
          </a:prstGeom>
        </p:spPr>
      </p:pic>
      <p:pic>
        <p:nvPicPr>
          <p:cNvPr id="38" name="图片 37" descr="组 2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010025" y="3735070"/>
            <a:ext cx="6927850" cy="714375"/>
          </a:xfrm>
          <a:prstGeom prst="rect">
            <a:avLst/>
          </a:prstGeom>
        </p:spPr>
      </p:pic>
      <p:sp>
        <p:nvSpPr>
          <p:cNvPr id="6" name="文本框 5"/>
          <p:cNvSpPr txBox="1"/>
          <p:nvPr>
            <p:custDataLst>
              <p:tags r:id="rId6"/>
            </p:custDataLst>
          </p:nvPr>
        </p:nvSpPr>
        <p:spPr>
          <a:xfrm>
            <a:off x="4878705" y="864235"/>
            <a:ext cx="53403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80000"/>
              </a:lnSpc>
            </a:pPr>
            <a:r>
              <a:rPr lang="zh-CN" sz="3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行情解析</a:t>
            </a:r>
            <a:endParaRPr lang="zh-CN" sz="30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  <p:sp>
        <p:nvSpPr>
          <p:cNvPr id="40" name="文本框 39"/>
          <p:cNvSpPr txBox="1"/>
          <p:nvPr>
            <p:custDataLst>
              <p:tags r:id="rId7"/>
            </p:custDataLst>
          </p:nvPr>
        </p:nvSpPr>
        <p:spPr>
          <a:xfrm>
            <a:off x="4149725" y="781050"/>
            <a:ext cx="782955" cy="1088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80000"/>
              </a:lnSpc>
            </a:pPr>
            <a:r>
              <a:rPr lang="en-US" altLang="zh-CN" sz="3600">
                <a:solidFill>
                  <a:schemeClr val="bg1"/>
                </a:solidFill>
                <a:latin typeface="Impact" panose="020B0806030902050204" charset="0"/>
                <a:ea typeface="思源黑体 CN Regular" panose="020B0500000000000000" charset="-122"/>
                <a:cs typeface="Impact" panose="020B0806030902050204" charset="0"/>
              </a:rPr>
              <a:t>0 1</a:t>
            </a:r>
            <a:endParaRPr lang="en-US" altLang="zh-CN" sz="3600">
              <a:solidFill>
                <a:schemeClr val="bg1"/>
              </a:solidFill>
              <a:latin typeface="Impact" panose="020B0806030902050204" charset="0"/>
              <a:ea typeface="思源黑体 CN Regular" panose="020B0500000000000000" charset="-122"/>
              <a:cs typeface="Impact" panose="020B0806030902050204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8"/>
            </p:custDataLst>
          </p:nvPr>
        </p:nvSpPr>
        <p:spPr>
          <a:xfrm>
            <a:off x="4086225" y="2547620"/>
            <a:ext cx="782955" cy="1088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80000"/>
              </a:lnSpc>
            </a:pPr>
            <a:r>
              <a:rPr lang="en-US" altLang="zh-CN" sz="3600">
                <a:solidFill>
                  <a:schemeClr val="bg1"/>
                </a:solidFill>
                <a:latin typeface="Impact" panose="020B0806030902050204" charset="0"/>
                <a:ea typeface="思源黑体 CN Regular" panose="020B0500000000000000" charset="-122"/>
                <a:cs typeface="Impact" panose="020B0806030902050204" charset="0"/>
              </a:rPr>
              <a:t>0 3</a:t>
            </a:r>
            <a:endParaRPr lang="en-US" altLang="zh-CN" sz="3600">
              <a:solidFill>
                <a:schemeClr val="bg1"/>
              </a:solidFill>
              <a:latin typeface="Impact" panose="020B0806030902050204" charset="0"/>
              <a:ea typeface="思源黑体 CN Regular" panose="020B0500000000000000" charset="-122"/>
              <a:cs typeface="Impact" panose="020B0806030902050204" charset="0"/>
            </a:endParaRPr>
          </a:p>
        </p:txBody>
      </p:sp>
      <p:sp>
        <p:nvSpPr>
          <p:cNvPr id="5" name="文本框 4"/>
          <p:cNvSpPr txBox="1"/>
          <p:nvPr>
            <p:custDataLst>
              <p:tags r:id="rId9"/>
            </p:custDataLst>
          </p:nvPr>
        </p:nvSpPr>
        <p:spPr>
          <a:xfrm>
            <a:off x="4086225" y="1664335"/>
            <a:ext cx="782955" cy="1088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80000"/>
              </a:lnSpc>
            </a:pPr>
            <a:r>
              <a:rPr lang="en-US" altLang="zh-CN" sz="3600">
                <a:solidFill>
                  <a:schemeClr val="bg1"/>
                </a:solidFill>
                <a:latin typeface="Impact" panose="020B0806030902050204" charset="0"/>
                <a:ea typeface="思源黑体 CN Regular" panose="020B0500000000000000" charset="-122"/>
                <a:cs typeface="Impact" panose="020B0806030902050204" charset="0"/>
              </a:rPr>
              <a:t>0 2</a:t>
            </a:r>
            <a:endParaRPr lang="en-US" altLang="zh-CN" sz="3600">
              <a:solidFill>
                <a:schemeClr val="bg1"/>
              </a:solidFill>
              <a:latin typeface="Impact" panose="020B0806030902050204" charset="0"/>
              <a:ea typeface="思源黑体 CN Regular" panose="020B0500000000000000" charset="-122"/>
              <a:cs typeface="Impact" panose="020B0806030902050204" charset="0"/>
            </a:endParaRPr>
          </a:p>
        </p:txBody>
      </p:sp>
      <p:sp>
        <p:nvSpPr>
          <p:cNvPr id="11" name="文本框 10"/>
          <p:cNvSpPr txBox="1"/>
          <p:nvPr>
            <p:custDataLst>
              <p:tags r:id="rId10"/>
            </p:custDataLst>
          </p:nvPr>
        </p:nvSpPr>
        <p:spPr>
          <a:xfrm>
            <a:off x="4086225" y="3452495"/>
            <a:ext cx="782955" cy="1088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80000"/>
              </a:lnSpc>
            </a:pPr>
            <a:r>
              <a:rPr lang="en-US" altLang="zh-CN" sz="3600">
                <a:solidFill>
                  <a:schemeClr val="bg1"/>
                </a:solidFill>
                <a:latin typeface="Impact" panose="020B0806030902050204" charset="0"/>
                <a:ea typeface="思源黑体 CN Regular" panose="020B0500000000000000" charset="-122"/>
                <a:cs typeface="Impact" panose="020B0806030902050204" charset="0"/>
              </a:rPr>
              <a:t>0 4</a:t>
            </a:r>
            <a:endParaRPr lang="en-US" altLang="zh-CN" sz="3600">
              <a:solidFill>
                <a:schemeClr val="bg1"/>
              </a:solidFill>
              <a:latin typeface="Impact" panose="020B0806030902050204" charset="0"/>
              <a:ea typeface="思源黑体 CN Regular" panose="020B0500000000000000" charset="-122"/>
              <a:cs typeface="Impact" panose="020B0806030902050204" charset="0"/>
            </a:endParaRPr>
          </a:p>
        </p:txBody>
      </p:sp>
      <p:sp>
        <p:nvSpPr>
          <p:cNvPr id="13" name="文本框 12"/>
          <p:cNvSpPr txBox="1"/>
          <p:nvPr>
            <p:custDataLst>
              <p:tags r:id="rId11"/>
            </p:custDataLst>
          </p:nvPr>
        </p:nvSpPr>
        <p:spPr>
          <a:xfrm>
            <a:off x="4878705" y="1747520"/>
            <a:ext cx="53403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80000"/>
              </a:lnSpc>
            </a:pPr>
            <a:r>
              <a:rPr lang="zh-CN" sz="3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紫色涨停回马枪</a:t>
            </a:r>
            <a:endParaRPr lang="zh-CN" sz="30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  <p:sp>
        <p:nvSpPr>
          <p:cNvPr id="14" name="文本框 13"/>
          <p:cNvSpPr txBox="1"/>
          <p:nvPr>
            <p:custDataLst>
              <p:tags r:id="rId12"/>
            </p:custDataLst>
          </p:nvPr>
        </p:nvSpPr>
        <p:spPr>
          <a:xfrm>
            <a:off x="4878705" y="2630805"/>
            <a:ext cx="53403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80000"/>
              </a:lnSpc>
            </a:pPr>
            <a:r>
              <a:rPr lang="zh-CN" sz="3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回马枪个股的买卖</a:t>
            </a:r>
            <a:endParaRPr lang="zh-CN" sz="30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13"/>
            </p:custDataLst>
          </p:nvPr>
        </p:nvSpPr>
        <p:spPr>
          <a:xfrm>
            <a:off x="4858385" y="3554095"/>
            <a:ext cx="53403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80000"/>
              </a:lnSpc>
            </a:pPr>
            <a:r>
              <a:rPr lang="zh-CN" sz="3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战法</a:t>
            </a:r>
            <a:r>
              <a:rPr lang="zh-CN" sz="3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  <a:sym typeface="+mn-ea"/>
              </a:rPr>
              <a:t>选股方案</a:t>
            </a:r>
            <a:endParaRPr lang="zh-CN" sz="30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</p:spTree>
    <p:custDataLst>
      <p:tags r:id="rId14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1104265" y="2071370"/>
            <a:ext cx="319913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pitchFamily="34" charset="-122"/>
              </a:rPr>
              <a:t>PART 01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Light" panose="020B0300000000000000" charset="-122"/>
              <a:ea typeface="思源黑体 CN Light" panose="020B0300000000000000" charset="-122"/>
              <a:cs typeface="思源黑体 CN Normal" panose="020B0400000000000000" pitchFamily="34" charset="-122"/>
            </a:endParaRPr>
          </a:p>
        </p:txBody>
      </p:sp>
      <p:sp>
        <p:nvSpPr>
          <p:cNvPr id="14" name="文本框 13"/>
          <p:cNvSpPr txBox="1"/>
          <p:nvPr userDrawn="1"/>
        </p:nvSpPr>
        <p:spPr>
          <a:xfrm>
            <a:off x="1176020" y="2555240"/>
            <a:ext cx="9839325" cy="191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80000"/>
              </a:lnSpc>
            </a:pPr>
            <a:r>
              <a:rPr lang="zh-CN" sz="66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  <a:sym typeface="+mn-ea"/>
              </a:rPr>
              <a:t>行情解析</a:t>
            </a:r>
            <a:endParaRPr lang="zh-CN" altLang="en-US" sz="6600" b="1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</a:rPr>
              <a:t>行情</a:t>
            </a:r>
            <a:endParaRPr lang="zh-CN" altLang="en-US" sz="4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28875" y="1238250"/>
            <a:ext cx="7334250" cy="43815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1104265" y="2071370"/>
            <a:ext cx="319913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pitchFamily="34" charset="-122"/>
              </a:rPr>
              <a:t>PART 0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pitchFamily="34" charset="-122"/>
              </a:rPr>
              <a:t>2</a:t>
            </a:r>
            <a:endParaRPr kumimoji="0" lang="en-US" altLang="zh-CN" sz="6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Light" panose="020B0300000000000000" charset="-122"/>
              <a:ea typeface="思源黑体 CN Light" panose="020B0300000000000000" charset="-122"/>
              <a:cs typeface="思源黑体 CN Normal" panose="020B0400000000000000" pitchFamily="34" charset="-122"/>
            </a:endParaRPr>
          </a:p>
        </p:txBody>
      </p:sp>
      <p:sp>
        <p:nvSpPr>
          <p:cNvPr id="14" name="文本框 13"/>
          <p:cNvSpPr txBox="1"/>
          <p:nvPr userDrawn="1"/>
        </p:nvSpPr>
        <p:spPr>
          <a:xfrm>
            <a:off x="1173480" y="2545715"/>
            <a:ext cx="9839325" cy="191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80000"/>
              </a:lnSpc>
            </a:pPr>
            <a:r>
              <a:rPr lang="zh-CN" sz="66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  <a:sym typeface="+mn-ea"/>
              </a:rPr>
              <a:t>紫色涨停回马枪</a:t>
            </a:r>
            <a:endParaRPr lang="zh-CN" altLang="en-US" sz="6600" b="1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</a:rPr>
              <a:t>回马枪</a:t>
            </a:r>
            <a:endParaRPr lang="zh-CN" altLang="en-US" sz="4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1250" y="969010"/>
            <a:ext cx="9969230" cy="5400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</a:rPr>
              <a:t>回马枪</a:t>
            </a:r>
            <a:endParaRPr lang="zh-CN" altLang="en-US" sz="4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1250" y="1130300"/>
            <a:ext cx="9969230" cy="5400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</a:rPr>
              <a:t>战法使用逻辑</a:t>
            </a:r>
            <a:endParaRPr lang="zh-CN" altLang="en-US" sz="4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1250" y="998855"/>
            <a:ext cx="9969230" cy="5400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3.xml><?xml version="1.0" encoding="utf-8"?>
<p:tagLst xmlns:p="http://schemas.openxmlformats.org/presentationml/2006/main">
  <p:tag name="KSO_WM_DIAGRAM_VIRTUALLY_FRAME" val="{&quot;height&quot;:296.05,&quot;left&quot;:261.75,&quot;top&quot;:61.5,&quot;width&quot;:599.5}"/>
</p:tagLst>
</file>

<file path=ppt/tags/tag24.xml><?xml version="1.0" encoding="utf-8"?>
<p:tagLst xmlns:p="http://schemas.openxmlformats.org/presentationml/2006/main">
  <p:tag name="KSO_WM_DIAGRAM_VIRTUALLY_FRAME" val="{&quot;height&quot;:296.05,&quot;left&quot;:261.75,&quot;top&quot;:61.5,&quot;width&quot;:599.5}"/>
</p:tagLst>
</file>

<file path=ppt/tags/tag25.xml><?xml version="1.0" encoding="utf-8"?>
<p:tagLst xmlns:p="http://schemas.openxmlformats.org/presentationml/2006/main">
  <p:tag name="KSO_WM_DIAGRAM_VIRTUALLY_FRAME" val="{&quot;height&quot;:296.05,&quot;left&quot;:261.75,&quot;top&quot;:61.5,&quot;width&quot;:599.5}"/>
</p:tagLst>
</file>

<file path=ppt/tags/tag26.xml><?xml version="1.0" encoding="utf-8"?>
<p:tagLst xmlns:p="http://schemas.openxmlformats.org/presentationml/2006/main">
  <p:tag name="KSO_WM_DIAGRAM_VIRTUALLY_FRAME" val="{&quot;height&quot;:296.05,&quot;left&quot;:261.75,&quot;top&quot;:61.5,&quot;width&quot;:599.5}"/>
</p:tagLst>
</file>

<file path=ppt/tags/tag27.xml><?xml version="1.0" encoding="utf-8"?>
<p:tagLst xmlns:p="http://schemas.openxmlformats.org/presentationml/2006/main">
  <p:tag name="KSO_WM_DIAGRAM_VIRTUALLY_FRAME" val="{&quot;height&quot;:296.05,&quot;left&quot;:261.75,&quot;top&quot;:61.5,&quot;width&quot;:599.5}"/>
</p:tagLst>
</file>

<file path=ppt/tags/tag28.xml><?xml version="1.0" encoding="utf-8"?>
<p:tagLst xmlns:p="http://schemas.openxmlformats.org/presentationml/2006/main">
  <p:tag name="KSO_WM_DIAGRAM_VIRTUALLY_FRAME" val="{&quot;height&quot;:296.05,&quot;left&quot;:261.75,&quot;top&quot;:61.5,&quot;width&quot;:599.5}"/>
</p:tagLst>
</file>

<file path=ppt/tags/tag29.xml><?xml version="1.0" encoding="utf-8"?>
<p:tagLst xmlns:p="http://schemas.openxmlformats.org/presentationml/2006/main">
  <p:tag name="KSO_WM_DIAGRAM_VIRTUALLY_FRAME" val="{&quot;height&quot;:296.05,&quot;left&quot;:261.75,&quot;top&quot;:61.5,&quot;width&quot;:599.5}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DIAGRAM_VIRTUALLY_FRAME" val="{&quot;height&quot;:296.05,&quot;left&quot;:261.75,&quot;top&quot;:61.5,&quot;width&quot;:599.5}"/>
</p:tagLst>
</file>

<file path=ppt/tags/tag31.xml><?xml version="1.0" encoding="utf-8"?>
<p:tagLst xmlns:p="http://schemas.openxmlformats.org/presentationml/2006/main">
  <p:tag name="KSO_WM_DIAGRAM_VIRTUALLY_FRAME" val="{&quot;height&quot;:296.05,&quot;left&quot;:261.75,&quot;top&quot;:61.5,&quot;width&quot;:599.5}"/>
</p:tagLst>
</file>

<file path=ppt/tags/tag32.xml><?xml version="1.0" encoding="utf-8"?>
<p:tagLst xmlns:p="http://schemas.openxmlformats.org/presentationml/2006/main">
  <p:tag name="KSO_WM_DIAGRAM_VIRTUALLY_FRAME" val="{&quot;height&quot;:296.05,&quot;left&quot;:261.75,&quot;top&quot;:61.5,&quot;width&quot;:599.5}"/>
</p:tagLst>
</file>

<file path=ppt/tags/tag33.xml><?xml version="1.0" encoding="utf-8"?>
<p:tagLst xmlns:p="http://schemas.openxmlformats.org/presentationml/2006/main">
  <p:tag name="KSO_WM_DIAGRAM_VIRTUALLY_FRAME" val="{&quot;height&quot;:296.05,&quot;left&quot;:261.75,&quot;top&quot;:61.5,&quot;width&quot;:599.5}"/>
</p:tagLst>
</file>

<file path=ppt/tags/tag34.xml><?xml version="1.0" encoding="utf-8"?>
<p:tagLst xmlns:p="http://schemas.openxmlformats.org/presentationml/2006/main">
  <p:tag name="KSO_WM_DIAGRAM_VIRTUALLY_FRAME" val="{&quot;height&quot;:296.05,&quot;left&quot;:261.75,&quot;top&quot;:61.5,&quot;width&quot;:599.5}"/>
</p:tagLst>
</file>

<file path=ppt/tags/tag3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4.xml><?xml version="1.0" encoding="utf-8"?>
<p:tagLst xmlns:p="http://schemas.openxmlformats.org/presentationml/2006/main">
  <p:tag name="commondata" val="eyJoZGlkIjoiYmM4ODZmNjhlZGZiN2UxZmRlMGZmZGI1YTFkMGNjNzU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441</Words>
  <Application>WPS 演示</Application>
  <PresentationFormat>宽屏</PresentationFormat>
  <Paragraphs>81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21</vt:i4>
      </vt:variant>
    </vt:vector>
  </HeadingPairs>
  <TitlesOfParts>
    <vt:vector size="42" baseType="lpstr">
      <vt:lpstr>Arial</vt:lpstr>
      <vt:lpstr>宋体</vt:lpstr>
      <vt:lpstr>Wingdings</vt:lpstr>
      <vt:lpstr>微软雅黑</vt:lpstr>
      <vt:lpstr>Wingdings</vt:lpstr>
      <vt:lpstr>优设标题黑</vt:lpstr>
      <vt:lpstr>黑体</vt:lpstr>
      <vt:lpstr>微软雅黑 Light</vt:lpstr>
      <vt:lpstr>思源黑体 CN Medium</vt:lpstr>
      <vt:lpstr>思源黑体 CN Normal</vt:lpstr>
      <vt:lpstr>思源黑体 CN Light</vt:lpstr>
      <vt:lpstr>思源黑体 CN Bold</vt:lpstr>
      <vt:lpstr>思源黑体 CN Regular</vt:lpstr>
      <vt:lpstr>Impact</vt:lpstr>
      <vt:lpstr>Arial Unicode MS</vt:lpstr>
      <vt:lpstr>Calibri</vt:lpstr>
      <vt:lpstr>等线 Light</vt:lpstr>
      <vt:lpstr>等线</vt:lpstr>
      <vt:lpstr>Office 主题​​</vt:lpstr>
      <vt:lpstr>1_自定义设计方案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经传集团HR 陈泽珊</cp:lastModifiedBy>
  <cp:revision>269</cp:revision>
  <dcterms:created xsi:type="dcterms:W3CDTF">2019-06-19T02:08:00Z</dcterms:created>
  <dcterms:modified xsi:type="dcterms:W3CDTF">2024-05-20T10:03:05Z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2052-12.1.0.16729</vt:lpwstr>
  </property>
  <property fmtid="{D5CDD505-2E9C-101B-9397-08002B2CF9AE}" pid="3" name="ICV">
    <vt:lpwstr>244ACA2EB60840989A6E7AD0DF89266E</vt:lpwstr>
  </property>
</Properties>
</file>