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0"/>
  </p:notesMasterIdLst>
  <p:sldIdLst>
    <p:sldId id="285" r:id="rId2"/>
    <p:sldId id="266" r:id="rId3"/>
    <p:sldId id="377" r:id="rId4"/>
    <p:sldId id="333" r:id="rId5"/>
    <p:sldId id="334" r:id="rId6"/>
    <p:sldId id="335" r:id="rId7"/>
    <p:sldId id="336" r:id="rId8"/>
    <p:sldId id="337" r:id="rId9"/>
    <p:sldId id="378" r:id="rId10"/>
    <p:sldId id="381" r:id="rId11"/>
    <p:sldId id="382" r:id="rId12"/>
    <p:sldId id="383" r:id="rId13"/>
    <p:sldId id="384" r:id="rId14"/>
    <p:sldId id="390" r:id="rId15"/>
    <p:sldId id="587" r:id="rId16"/>
    <p:sldId id="386" r:id="rId17"/>
    <p:sldId id="338" r:id="rId18"/>
    <p:sldId id="358" r:id="rId19"/>
    <p:sldId id="359" r:id="rId20"/>
    <p:sldId id="360" r:id="rId21"/>
    <p:sldId id="387" r:id="rId22"/>
    <p:sldId id="362" r:id="rId23"/>
    <p:sldId id="363" r:id="rId24"/>
    <p:sldId id="364" r:id="rId25"/>
    <p:sldId id="365" r:id="rId26"/>
    <p:sldId id="388" r:id="rId27"/>
    <p:sldId id="339" r:id="rId28"/>
    <p:sldId id="389" r:id="rId29"/>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86" userDrawn="1">
          <p15:clr>
            <a:srgbClr val="A4A3A4"/>
          </p15:clr>
        </p15:guide>
        <p15:guide id="2" pos="408" userDrawn="1">
          <p15:clr>
            <a:srgbClr val="A4A3A4"/>
          </p15:clr>
        </p15:guide>
        <p15:guide id="3" pos="5322">
          <p15:clr>
            <a:srgbClr val="A4A3A4"/>
          </p15:clr>
        </p15:guide>
        <p15:guide id="4" orient="horz" pos="287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6CFC"/>
    <a:srgbClr val="00228E"/>
    <a:srgbClr val="0053C8"/>
    <a:srgbClr val="F53F44"/>
    <a:srgbClr val="BA1219"/>
    <a:srgbClr val="C20316"/>
    <a:srgbClr val="AA2E28"/>
    <a:srgbClr val="C7020C"/>
    <a:srgbClr val="FAEED8"/>
    <a:srgbClr val="FFF9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88" autoAdjust="0"/>
    <p:restoredTop sz="94660"/>
  </p:normalViewPr>
  <p:slideViewPr>
    <p:cSldViewPr snapToGrid="0">
      <p:cViewPr varScale="1">
        <p:scale>
          <a:sx n="146" d="100"/>
          <a:sy n="146" d="100"/>
        </p:scale>
        <p:origin x="462" y="120"/>
      </p:cViewPr>
      <p:guideLst>
        <p:guide orient="horz" pos="486"/>
        <p:guide pos="408"/>
        <p:guide pos="5322"/>
        <p:guide orient="horz" pos="287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2_2#1">
  <dgm:title val=""/>
  <dgm:desc val=""/>
  <dgm:catLst>
    <dgm:cat type="accent2" pri="11200"/>
  </dgm:catLst>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4D4CAC6B-6BCB-4E47-95F9-5987AF754D56}" type="doc">
      <dgm:prSet loTypeId="urn:microsoft.com/office/officeart/2005/8/layout/bProcess4#1" loCatId="process" qsTypeId="urn:microsoft.com/office/officeart/2005/8/quickstyle/3d2#1" qsCatId="3D" csTypeId="urn:microsoft.com/office/officeart/2005/8/colors/accent2_2#1" csCatId="accent2" phldr="1"/>
      <dgm:spPr/>
      <dgm:t>
        <a:bodyPr/>
        <a:lstStyle/>
        <a:p>
          <a:endParaRPr lang="zh-CN" altLang="en-US"/>
        </a:p>
      </dgm:t>
    </dgm:pt>
    <dgm:pt modelId="{B706B025-87E4-483D-833B-E70CE3B11F02}">
      <dgm:prSet phldrT="[文本]"/>
      <dgm:spPr/>
      <dgm:t>
        <a:bodyPr/>
        <a:lstStyle/>
        <a:p>
          <a:r>
            <a:rPr lang="zh-CN" altLang="en-US" dirty="0">
              <a:latin typeface="微软雅黑" panose="020B0503020204020204" pitchFamily="34" charset="-122"/>
              <a:ea typeface="微软雅黑" panose="020B0503020204020204" pitchFamily="34" charset="-122"/>
            </a:rPr>
            <a:t>经验</a:t>
          </a:r>
        </a:p>
      </dgm:t>
    </dgm:pt>
    <dgm:pt modelId="{736B155E-ED14-43EB-9376-7B955F9783D8}" type="parTrans" cxnId="{184BF56D-6A01-4AC5-8FC7-EC11E0A8A831}">
      <dgm:prSet/>
      <dgm:spPr/>
      <dgm:t>
        <a:bodyPr/>
        <a:lstStyle/>
        <a:p>
          <a:endParaRPr lang="zh-CN" altLang="en-US">
            <a:latin typeface="微软雅黑" panose="020B0503020204020204" pitchFamily="34" charset="-122"/>
            <a:ea typeface="微软雅黑" panose="020B0503020204020204" pitchFamily="34" charset="-122"/>
          </a:endParaRPr>
        </a:p>
      </dgm:t>
    </dgm:pt>
    <dgm:pt modelId="{CEF235E5-9B6E-400E-B217-B633ACFBCFE8}" type="sibTrans" cxnId="{184BF56D-6A01-4AC5-8FC7-EC11E0A8A831}">
      <dgm:prSet/>
      <dgm:spPr/>
      <dgm:t>
        <a:bodyPr/>
        <a:lstStyle/>
        <a:p>
          <a:endParaRPr lang="zh-CN" altLang="en-US">
            <a:latin typeface="微软雅黑" panose="020B0503020204020204" pitchFamily="34" charset="-122"/>
            <a:ea typeface="微软雅黑" panose="020B0503020204020204" pitchFamily="34" charset="-122"/>
          </a:endParaRPr>
        </a:p>
      </dgm:t>
    </dgm:pt>
    <dgm:pt modelId="{1824F0E2-B662-409D-A6D6-A34E7B6035F0}">
      <dgm:prSet phldrT="[文本]"/>
      <dgm:spPr>
        <a:solidFill>
          <a:srgbClr val="CC6600"/>
        </a:solidFill>
      </dgm:spPr>
      <dgm:t>
        <a:bodyPr/>
        <a:lstStyle/>
        <a:p>
          <a:r>
            <a:rPr lang="zh-CN" altLang="en-US" dirty="0">
              <a:latin typeface="微软雅黑" panose="020B0503020204020204" pitchFamily="34" charset="-122"/>
              <a:ea typeface="微软雅黑" panose="020B0503020204020204" pitchFamily="34" charset="-122"/>
            </a:rPr>
            <a:t>思维</a:t>
          </a:r>
        </a:p>
      </dgm:t>
    </dgm:pt>
    <dgm:pt modelId="{0E5D8D3C-3048-4BF4-908A-B97953EF0758}" type="parTrans" cxnId="{FA403B62-90F9-4FA2-9306-F3331A30783F}">
      <dgm:prSet/>
      <dgm:spPr/>
      <dgm:t>
        <a:bodyPr/>
        <a:lstStyle/>
        <a:p>
          <a:endParaRPr lang="zh-CN" altLang="en-US">
            <a:latin typeface="微软雅黑" panose="020B0503020204020204" pitchFamily="34" charset="-122"/>
            <a:ea typeface="微软雅黑" panose="020B0503020204020204" pitchFamily="34" charset="-122"/>
          </a:endParaRPr>
        </a:p>
      </dgm:t>
    </dgm:pt>
    <dgm:pt modelId="{6BDCA7F6-D18E-4E52-A485-CAE345941CC8}" type="sibTrans" cxnId="{FA403B62-90F9-4FA2-9306-F3331A30783F}">
      <dgm:prSet/>
      <dgm:spPr/>
      <dgm:t>
        <a:bodyPr/>
        <a:lstStyle/>
        <a:p>
          <a:endParaRPr lang="zh-CN" altLang="en-US">
            <a:latin typeface="微软雅黑" panose="020B0503020204020204" pitchFamily="34" charset="-122"/>
            <a:ea typeface="微软雅黑" panose="020B0503020204020204" pitchFamily="34" charset="-122"/>
          </a:endParaRPr>
        </a:p>
      </dgm:t>
    </dgm:pt>
    <dgm:pt modelId="{6BB2C033-29CC-4143-BEF4-7CD3A37C9996}">
      <dgm:prSet phldrT="[文本]"/>
      <dgm:spPr>
        <a:solidFill>
          <a:srgbClr val="0070C0"/>
        </a:solidFill>
      </dgm:spPr>
      <dgm:t>
        <a:bodyPr/>
        <a:lstStyle/>
        <a:p>
          <a:r>
            <a:rPr lang="zh-CN" altLang="en-US" dirty="0">
              <a:latin typeface="微软雅黑" panose="020B0503020204020204" pitchFamily="34" charset="-122"/>
              <a:ea typeface="微软雅黑" panose="020B0503020204020204" pitchFamily="34" charset="-122"/>
            </a:rPr>
            <a:t>模型</a:t>
          </a:r>
        </a:p>
      </dgm:t>
    </dgm:pt>
    <dgm:pt modelId="{8B639C9D-F764-4EC3-B34D-543A06CC41E0}" type="parTrans" cxnId="{DBF82CD4-9C96-4497-B3BF-C240AC305B24}">
      <dgm:prSet/>
      <dgm:spPr/>
      <dgm:t>
        <a:bodyPr/>
        <a:lstStyle/>
        <a:p>
          <a:endParaRPr lang="zh-CN" altLang="en-US">
            <a:latin typeface="微软雅黑" panose="020B0503020204020204" pitchFamily="34" charset="-122"/>
            <a:ea typeface="微软雅黑" panose="020B0503020204020204" pitchFamily="34" charset="-122"/>
          </a:endParaRPr>
        </a:p>
      </dgm:t>
    </dgm:pt>
    <dgm:pt modelId="{4552DB67-E2BB-4622-B959-05D31E6E86A7}" type="sibTrans" cxnId="{DBF82CD4-9C96-4497-B3BF-C240AC305B24}">
      <dgm:prSet/>
      <dgm:spPr/>
      <dgm:t>
        <a:bodyPr/>
        <a:lstStyle/>
        <a:p>
          <a:endParaRPr lang="zh-CN" altLang="en-US">
            <a:latin typeface="微软雅黑" panose="020B0503020204020204" pitchFamily="34" charset="-122"/>
            <a:ea typeface="微软雅黑" panose="020B0503020204020204" pitchFamily="34" charset="-122"/>
          </a:endParaRPr>
        </a:p>
      </dgm:t>
    </dgm:pt>
    <dgm:pt modelId="{94B237E2-F390-46D1-A546-1BF014BB5129}">
      <dgm:prSet phldrT="[文本]"/>
      <dgm:spPr>
        <a:solidFill>
          <a:srgbClr val="7030A0"/>
        </a:solidFill>
      </dgm:spPr>
      <dgm:t>
        <a:bodyPr/>
        <a:lstStyle/>
        <a:p>
          <a:r>
            <a:rPr lang="zh-CN" altLang="en-US" dirty="0">
              <a:latin typeface="微软雅黑" panose="020B0503020204020204" pitchFamily="34" charset="-122"/>
              <a:ea typeface="微软雅黑" panose="020B0503020204020204" pitchFamily="34" charset="-122"/>
            </a:rPr>
            <a:t>指标</a:t>
          </a:r>
        </a:p>
      </dgm:t>
    </dgm:pt>
    <dgm:pt modelId="{E2CDB1BA-8E4B-4F18-8FA9-42829D52C294}" type="parTrans" cxnId="{0FFF1574-EC65-446A-A70D-F4C3CEFB5E90}">
      <dgm:prSet/>
      <dgm:spPr/>
      <dgm:t>
        <a:bodyPr/>
        <a:lstStyle/>
        <a:p>
          <a:endParaRPr lang="zh-CN" altLang="en-US">
            <a:latin typeface="微软雅黑" panose="020B0503020204020204" pitchFamily="34" charset="-122"/>
            <a:ea typeface="微软雅黑" panose="020B0503020204020204" pitchFamily="34" charset="-122"/>
          </a:endParaRPr>
        </a:p>
      </dgm:t>
    </dgm:pt>
    <dgm:pt modelId="{0F1EA5F4-5C96-4B0B-871B-F1BD4D6EF3A9}" type="sibTrans" cxnId="{0FFF1574-EC65-446A-A70D-F4C3CEFB5E90}">
      <dgm:prSet/>
      <dgm:spPr/>
      <dgm:t>
        <a:bodyPr/>
        <a:lstStyle/>
        <a:p>
          <a:endParaRPr lang="zh-CN" altLang="en-US">
            <a:latin typeface="微软雅黑" panose="020B0503020204020204" pitchFamily="34" charset="-122"/>
            <a:ea typeface="微软雅黑" panose="020B0503020204020204" pitchFamily="34" charset="-122"/>
          </a:endParaRPr>
        </a:p>
      </dgm:t>
    </dgm:pt>
    <dgm:pt modelId="{3DB8F9A1-79FE-4240-AD92-C9F7025D53A2}">
      <dgm:prSet phldrT="[文本]"/>
      <dgm:spPr>
        <a:solidFill>
          <a:srgbClr val="00B050"/>
        </a:solidFill>
      </dgm:spPr>
      <dgm:t>
        <a:bodyPr/>
        <a:lstStyle/>
        <a:p>
          <a:r>
            <a:rPr lang="zh-CN" altLang="en-US" dirty="0">
              <a:latin typeface="微软雅黑" panose="020B0503020204020204" pitchFamily="34" charset="-122"/>
              <a:ea typeface="微软雅黑" panose="020B0503020204020204" pitchFamily="34" charset="-122"/>
            </a:rPr>
            <a:t>组合</a:t>
          </a:r>
        </a:p>
      </dgm:t>
    </dgm:pt>
    <dgm:pt modelId="{33A40082-AA4B-4DE7-8CE5-A435118E9732}" type="parTrans" cxnId="{23B5BAFF-9AEF-4787-97E7-26A7724C245F}">
      <dgm:prSet/>
      <dgm:spPr/>
      <dgm:t>
        <a:bodyPr/>
        <a:lstStyle/>
        <a:p>
          <a:endParaRPr lang="zh-CN" altLang="en-US">
            <a:latin typeface="微软雅黑" panose="020B0503020204020204" pitchFamily="34" charset="-122"/>
            <a:ea typeface="微软雅黑" panose="020B0503020204020204" pitchFamily="34" charset="-122"/>
          </a:endParaRPr>
        </a:p>
      </dgm:t>
    </dgm:pt>
    <dgm:pt modelId="{96E87D8E-10A6-417C-9FCC-A344854F508E}" type="sibTrans" cxnId="{23B5BAFF-9AEF-4787-97E7-26A7724C245F}">
      <dgm:prSet/>
      <dgm:spPr/>
      <dgm:t>
        <a:bodyPr/>
        <a:lstStyle/>
        <a:p>
          <a:endParaRPr lang="zh-CN" altLang="en-US">
            <a:latin typeface="微软雅黑" panose="020B0503020204020204" pitchFamily="34" charset="-122"/>
            <a:ea typeface="微软雅黑" panose="020B0503020204020204" pitchFamily="34" charset="-122"/>
          </a:endParaRPr>
        </a:p>
      </dgm:t>
    </dgm:pt>
    <dgm:pt modelId="{53B9C977-6C70-4CC4-83E6-BE863578ADAF}">
      <dgm:prSet phldrT="[文本]">
        <dgm:style>
          <a:lnRef idx="0">
            <a:scrgbClr r="0" g="0" b="0"/>
          </a:lnRef>
          <a:fillRef idx="0">
            <a:scrgbClr r="0" g="0" b="0"/>
          </a:fillRef>
          <a:effectRef idx="0">
            <a:scrgbClr r="0" g="0" b="0"/>
          </a:effectRef>
          <a:fontRef idx="minor">
            <a:schemeClr val="lt1"/>
          </a:fontRef>
        </dgm:style>
      </dgm:prSet>
      <dgm:spPr>
        <a:gradFill flip="none" rotWithShape="1">
          <a:gsLst>
            <a:gs pos="0">
              <a:schemeClr val="dk1">
                <a:lumMod val="67000"/>
              </a:schemeClr>
            </a:gs>
            <a:gs pos="48000">
              <a:schemeClr val="dk1">
                <a:lumMod val="97000"/>
                <a:lumOff val="3000"/>
              </a:schemeClr>
            </a:gs>
            <a:gs pos="100000">
              <a:schemeClr val="dk1">
                <a:lumMod val="60000"/>
                <a:lumOff val="40000"/>
              </a:schemeClr>
            </a:gs>
          </a:gsLst>
          <a:lin ang="16200000" scaled="1"/>
          <a:tileRect/>
        </a:gradFill>
        <a:ln>
          <a:noFill/>
        </a:ln>
      </dgm:spPr>
      <dgm:t>
        <a:bodyPr/>
        <a:lstStyle/>
        <a:p>
          <a:r>
            <a:rPr lang="zh-CN" altLang="en-US" dirty="0">
              <a:latin typeface="微软雅黑" panose="020B0503020204020204" pitchFamily="34" charset="-122"/>
              <a:ea typeface="微软雅黑" panose="020B0503020204020204" pitchFamily="34" charset="-122"/>
            </a:rPr>
            <a:t>平台</a:t>
          </a:r>
        </a:p>
      </dgm:t>
    </dgm:pt>
    <dgm:pt modelId="{396E5618-FD4C-4C7A-AB27-DFA007AB1B32}" type="parTrans" cxnId="{8140A836-5C46-40C1-928F-27C09B35DB43}">
      <dgm:prSet/>
      <dgm:spPr/>
      <dgm:t>
        <a:bodyPr/>
        <a:lstStyle/>
        <a:p>
          <a:endParaRPr lang="zh-CN" altLang="en-US">
            <a:latin typeface="微软雅黑" panose="020B0503020204020204" pitchFamily="34" charset="-122"/>
            <a:ea typeface="微软雅黑" panose="020B0503020204020204" pitchFamily="34" charset="-122"/>
          </a:endParaRPr>
        </a:p>
      </dgm:t>
    </dgm:pt>
    <dgm:pt modelId="{F9A7DED9-DF76-4483-AF4C-6C2B7741D24B}" type="sibTrans" cxnId="{8140A836-5C46-40C1-928F-27C09B35DB43}">
      <dgm:prSet/>
      <dgm:spPr/>
      <dgm:t>
        <a:bodyPr/>
        <a:lstStyle/>
        <a:p>
          <a:endParaRPr lang="zh-CN" altLang="en-US">
            <a:latin typeface="微软雅黑" panose="020B0503020204020204" pitchFamily="34" charset="-122"/>
            <a:ea typeface="微软雅黑" panose="020B0503020204020204" pitchFamily="34" charset="-122"/>
          </a:endParaRPr>
        </a:p>
      </dgm:t>
    </dgm:pt>
    <dgm:pt modelId="{A4600F35-D8BE-4433-BF42-358B06FF22EA}">
      <dgm:prSet phldrT="[文本]"/>
      <dgm:spPr>
        <a:solidFill>
          <a:srgbClr val="FF0000"/>
        </a:solidFill>
      </dgm:spPr>
      <dgm:t>
        <a:bodyPr/>
        <a:lstStyle/>
        <a:p>
          <a:r>
            <a:rPr lang="zh-CN" altLang="en-US" dirty="0">
              <a:latin typeface="微软雅黑" panose="020B0503020204020204" pitchFamily="34" charset="-122"/>
              <a:ea typeface="微软雅黑" panose="020B0503020204020204" pitchFamily="34" charset="-122"/>
            </a:rPr>
            <a:t>软件</a:t>
          </a:r>
        </a:p>
      </dgm:t>
    </dgm:pt>
    <dgm:pt modelId="{CCFFB480-0D85-412B-86B7-129AA79F0520}" type="parTrans" cxnId="{F257B660-8264-4769-8530-D774B4CCA286}">
      <dgm:prSet/>
      <dgm:spPr/>
      <dgm:t>
        <a:bodyPr/>
        <a:lstStyle/>
        <a:p>
          <a:endParaRPr lang="zh-CN" altLang="en-US">
            <a:latin typeface="微软雅黑" panose="020B0503020204020204" pitchFamily="34" charset="-122"/>
            <a:ea typeface="微软雅黑" panose="020B0503020204020204" pitchFamily="34" charset="-122"/>
          </a:endParaRPr>
        </a:p>
      </dgm:t>
    </dgm:pt>
    <dgm:pt modelId="{9BC5DE64-DE40-4230-9AFA-3E0160F0A831}" type="sibTrans" cxnId="{F257B660-8264-4769-8530-D774B4CCA286}">
      <dgm:prSet/>
      <dgm:spPr/>
      <dgm:t>
        <a:bodyPr/>
        <a:lstStyle/>
        <a:p>
          <a:endParaRPr lang="zh-CN" altLang="en-US">
            <a:latin typeface="微软雅黑" panose="020B0503020204020204" pitchFamily="34" charset="-122"/>
            <a:ea typeface="微软雅黑" panose="020B0503020204020204" pitchFamily="34" charset="-122"/>
          </a:endParaRPr>
        </a:p>
      </dgm:t>
    </dgm:pt>
    <dgm:pt modelId="{3A1C6603-234A-46DB-825A-ED295E6CD871}">
      <dgm:prSet phldrT="[文本]"/>
      <dgm:spPr>
        <a:solidFill>
          <a:srgbClr val="00B0F0"/>
        </a:solidFill>
      </dgm:spPr>
      <dgm:t>
        <a:bodyPr/>
        <a:lstStyle/>
        <a:p>
          <a:r>
            <a:rPr lang="zh-CN" altLang="en-US" dirty="0">
              <a:latin typeface="微软雅黑" panose="020B0503020204020204" pitchFamily="34" charset="-122"/>
              <a:ea typeface="微软雅黑" panose="020B0503020204020204" pitchFamily="34" charset="-122"/>
            </a:rPr>
            <a:t>升级</a:t>
          </a:r>
        </a:p>
      </dgm:t>
    </dgm:pt>
    <dgm:pt modelId="{C3AAF5CD-C6DE-48DE-88AC-B4B9F591308A}" type="parTrans" cxnId="{6FA5E4D8-AA93-4A98-942C-F5C386370075}">
      <dgm:prSet/>
      <dgm:spPr/>
      <dgm:t>
        <a:bodyPr/>
        <a:lstStyle/>
        <a:p>
          <a:endParaRPr lang="zh-CN" altLang="en-US">
            <a:latin typeface="微软雅黑" panose="020B0503020204020204" pitchFamily="34" charset="-122"/>
            <a:ea typeface="微软雅黑" panose="020B0503020204020204" pitchFamily="34" charset="-122"/>
          </a:endParaRPr>
        </a:p>
      </dgm:t>
    </dgm:pt>
    <dgm:pt modelId="{8C247E49-6B83-4EBF-B536-B79ADE342647}" type="sibTrans" cxnId="{6FA5E4D8-AA93-4A98-942C-F5C386370075}">
      <dgm:prSet/>
      <dgm:spPr/>
      <dgm:t>
        <a:bodyPr/>
        <a:lstStyle/>
        <a:p>
          <a:endParaRPr lang="zh-CN" altLang="en-US">
            <a:latin typeface="微软雅黑" panose="020B0503020204020204" pitchFamily="34" charset="-122"/>
            <a:ea typeface="微软雅黑" panose="020B0503020204020204" pitchFamily="34" charset="-122"/>
          </a:endParaRPr>
        </a:p>
      </dgm:t>
    </dgm:pt>
    <dgm:pt modelId="{16BC9F24-3E84-4075-9997-42E6218F34FF}">
      <dgm:prSet phldrT="[文本]"/>
      <dgm:spPr>
        <a:solidFill>
          <a:schemeClr val="accent4">
            <a:lumMod val="95000"/>
            <a:lumOff val="5000"/>
          </a:schemeClr>
        </a:solidFill>
      </dgm:spPr>
      <dgm:t>
        <a:bodyPr/>
        <a:lstStyle/>
        <a:p>
          <a:r>
            <a:rPr lang="zh-CN" altLang="en-US" dirty="0">
              <a:latin typeface="微软雅黑" panose="020B0503020204020204" pitchFamily="34" charset="-122"/>
              <a:ea typeface="微软雅黑" panose="020B0503020204020204" pitchFamily="34" charset="-122"/>
            </a:rPr>
            <a:t>新品</a:t>
          </a:r>
        </a:p>
      </dgm:t>
    </dgm:pt>
    <dgm:pt modelId="{3C7FA76C-AB65-45DE-95F1-5866E9A7757E}" type="parTrans" cxnId="{81D3C187-A406-46A9-A2C7-3BF5160EDB7E}">
      <dgm:prSet/>
      <dgm:spPr/>
      <dgm:t>
        <a:bodyPr/>
        <a:lstStyle/>
        <a:p>
          <a:endParaRPr lang="zh-CN" altLang="en-US">
            <a:latin typeface="微软雅黑" panose="020B0503020204020204" pitchFamily="34" charset="-122"/>
            <a:ea typeface="微软雅黑" panose="020B0503020204020204" pitchFamily="34" charset="-122"/>
          </a:endParaRPr>
        </a:p>
      </dgm:t>
    </dgm:pt>
    <dgm:pt modelId="{4987CB69-5DA5-41A4-A2DA-54519CE2E655}" type="sibTrans" cxnId="{81D3C187-A406-46A9-A2C7-3BF5160EDB7E}">
      <dgm:prSet/>
      <dgm:spPr/>
      <dgm:t>
        <a:bodyPr/>
        <a:lstStyle/>
        <a:p>
          <a:endParaRPr lang="zh-CN" altLang="en-US">
            <a:latin typeface="微软雅黑" panose="020B0503020204020204" pitchFamily="34" charset="-122"/>
            <a:ea typeface="微软雅黑" panose="020B0503020204020204" pitchFamily="34" charset="-122"/>
          </a:endParaRPr>
        </a:p>
      </dgm:t>
    </dgm:pt>
    <dgm:pt modelId="{CF24F7F5-640E-4B43-B12C-BB43B7FF35DF}" type="pres">
      <dgm:prSet presAssocID="{4D4CAC6B-6BCB-4E47-95F9-5987AF754D56}" presName="Name0" presStyleCnt="0">
        <dgm:presLayoutVars>
          <dgm:dir/>
          <dgm:resizeHandles/>
        </dgm:presLayoutVars>
      </dgm:prSet>
      <dgm:spPr/>
    </dgm:pt>
    <dgm:pt modelId="{34B92172-C693-4E90-B128-AF3A4F3E6A07}" type="pres">
      <dgm:prSet presAssocID="{B706B025-87E4-483D-833B-E70CE3B11F02}" presName="compNode" presStyleCnt="0"/>
      <dgm:spPr/>
    </dgm:pt>
    <dgm:pt modelId="{70DB51CC-0148-4B65-8308-DC7A0C438D3A}" type="pres">
      <dgm:prSet presAssocID="{B706B025-87E4-483D-833B-E70CE3B11F02}" presName="dummyConnPt" presStyleCnt="0"/>
      <dgm:spPr/>
    </dgm:pt>
    <dgm:pt modelId="{7794285C-0464-4195-8FD9-6AB8A0179345}" type="pres">
      <dgm:prSet presAssocID="{B706B025-87E4-483D-833B-E70CE3B11F02}" presName="node" presStyleLbl="node1" presStyleIdx="0" presStyleCnt="9">
        <dgm:presLayoutVars>
          <dgm:bulletEnabled val="1"/>
        </dgm:presLayoutVars>
      </dgm:prSet>
      <dgm:spPr/>
    </dgm:pt>
    <dgm:pt modelId="{DAE4CCB7-E406-4427-B529-D5B7E1862CBC}" type="pres">
      <dgm:prSet presAssocID="{CEF235E5-9B6E-400E-B217-B633ACFBCFE8}" presName="sibTrans" presStyleLbl="bgSibTrans2D1" presStyleIdx="0" presStyleCnt="8"/>
      <dgm:spPr/>
    </dgm:pt>
    <dgm:pt modelId="{CD3AEC93-454A-44C7-902A-22ADBA80AFC4}" type="pres">
      <dgm:prSet presAssocID="{1824F0E2-B662-409D-A6D6-A34E7B6035F0}" presName="compNode" presStyleCnt="0"/>
      <dgm:spPr/>
    </dgm:pt>
    <dgm:pt modelId="{E64E5591-1180-4087-8AC5-60D175EC85E7}" type="pres">
      <dgm:prSet presAssocID="{1824F0E2-B662-409D-A6D6-A34E7B6035F0}" presName="dummyConnPt" presStyleCnt="0"/>
      <dgm:spPr/>
    </dgm:pt>
    <dgm:pt modelId="{DC8205E6-49EB-4088-9B11-57420B7DBDD5}" type="pres">
      <dgm:prSet presAssocID="{1824F0E2-B662-409D-A6D6-A34E7B6035F0}" presName="node" presStyleLbl="node1" presStyleIdx="1" presStyleCnt="9">
        <dgm:presLayoutVars>
          <dgm:bulletEnabled val="1"/>
        </dgm:presLayoutVars>
      </dgm:prSet>
      <dgm:spPr/>
    </dgm:pt>
    <dgm:pt modelId="{408CB34D-6ABE-453B-9843-94E427E9E83D}" type="pres">
      <dgm:prSet presAssocID="{6BDCA7F6-D18E-4E52-A485-CAE345941CC8}" presName="sibTrans" presStyleLbl="bgSibTrans2D1" presStyleIdx="1" presStyleCnt="8"/>
      <dgm:spPr/>
    </dgm:pt>
    <dgm:pt modelId="{EDF7E5E3-EE8F-4825-933D-7E58B4526696}" type="pres">
      <dgm:prSet presAssocID="{6BB2C033-29CC-4143-BEF4-7CD3A37C9996}" presName="compNode" presStyleCnt="0"/>
      <dgm:spPr/>
    </dgm:pt>
    <dgm:pt modelId="{A03AFFE0-EF40-4313-A8BA-E7FE736CB2D8}" type="pres">
      <dgm:prSet presAssocID="{6BB2C033-29CC-4143-BEF4-7CD3A37C9996}" presName="dummyConnPt" presStyleCnt="0"/>
      <dgm:spPr/>
    </dgm:pt>
    <dgm:pt modelId="{35AD8019-608A-4F7D-A3F5-798FEE72FF2B}" type="pres">
      <dgm:prSet presAssocID="{6BB2C033-29CC-4143-BEF4-7CD3A37C9996}" presName="node" presStyleLbl="node1" presStyleIdx="2" presStyleCnt="9">
        <dgm:presLayoutVars>
          <dgm:bulletEnabled val="1"/>
        </dgm:presLayoutVars>
      </dgm:prSet>
      <dgm:spPr/>
    </dgm:pt>
    <dgm:pt modelId="{935E2E4E-F082-4625-A511-AB5F382A3EE0}" type="pres">
      <dgm:prSet presAssocID="{4552DB67-E2BB-4622-B959-05D31E6E86A7}" presName="sibTrans" presStyleLbl="bgSibTrans2D1" presStyleIdx="2" presStyleCnt="8"/>
      <dgm:spPr/>
    </dgm:pt>
    <dgm:pt modelId="{8626E6F1-1211-4D5A-8E0B-2C6BD480E228}" type="pres">
      <dgm:prSet presAssocID="{94B237E2-F390-46D1-A546-1BF014BB5129}" presName="compNode" presStyleCnt="0"/>
      <dgm:spPr/>
    </dgm:pt>
    <dgm:pt modelId="{ADEF5CF2-038D-42D6-BE0A-83B29468E89B}" type="pres">
      <dgm:prSet presAssocID="{94B237E2-F390-46D1-A546-1BF014BB5129}" presName="dummyConnPt" presStyleCnt="0"/>
      <dgm:spPr/>
    </dgm:pt>
    <dgm:pt modelId="{6981DCFC-D46D-4F22-9A9B-97DD725FF806}" type="pres">
      <dgm:prSet presAssocID="{94B237E2-F390-46D1-A546-1BF014BB5129}" presName="node" presStyleLbl="node1" presStyleIdx="3" presStyleCnt="9">
        <dgm:presLayoutVars>
          <dgm:bulletEnabled val="1"/>
        </dgm:presLayoutVars>
      </dgm:prSet>
      <dgm:spPr/>
    </dgm:pt>
    <dgm:pt modelId="{17930C2A-8BB1-4765-B7B2-7CA856D97FB4}" type="pres">
      <dgm:prSet presAssocID="{0F1EA5F4-5C96-4B0B-871B-F1BD4D6EF3A9}" presName="sibTrans" presStyleLbl="bgSibTrans2D1" presStyleIdx="3" presStyleCnt="8"/>
      <dgm:spPr/>
    </dgm:pt>
    <dgm:pt modelId="{C717AA59-6A3A-4168-A66A-2254DB59BDBF}" type="pres">
      <dgm:prSet presAssocID="{3DB8F9A1-79FE-4240-AD92-C9F7025D53A2}" presName="compNode" presStyleCnt="0"/>
      <dgm:spPr/>
    </dgm:pt>
    <dgm:pt modelId="{1EF36CB5-2C9F-4270-A1A1-750E60AA50FA}" type="pres">
      <dgm:prSet presAssocID="{3DB8F9A1-79FE-4240-AD92-C9F7025D53A2}" presName="dummyConnPt" presStyleCnt="0"/>
      <dgm:spPr/>
    </dgm:pt>
    <dgm:pt modelId="{15C0B5B6-1F9C-46B7-9DDE-7795543F6FA7}" type="pres">
      <dgm:prSet presAssocID="{3DB8F9A1-79FE-4240-AD92-C9F7025D53A2}" presName="node" presStyleLbl="node1" presStyleIdx="4" presStyleCnt="9">
        <dgm:presLayoutVars>
          <dgm:bulletEnabled val="1"/>
        </dgm:presLayoutVars>
      </dgm:prSet>
      <dgm:spPr/>
    </dgm:pt>
    <dgm:pt modelId="{0322F560-4614-4FA5-9876-C1EDC0D1CE64}" type="pres">
      <dgm:prSet presAssocID="{96E87D8E-10A6-417C-9FCC-A344854F508E}" presName="sibTrans" presStyleLbl="bgSibTrans2D1" presStyleIdx="4" presStyleCnt="8"/>
      <dgm:spPr/>
    </dgm:pt>
    <dgm:pt modelId="{90225DC7-98F6-4A0B-91E6-699ECB313E30}" type="pres">
      <dgm:prSet presAssocID="{53B9C977-6C70-4CC4-83E6-BE863578ADAF}" presName="compNode" presStyleCnt="0"/>
      <dgm:spPr/>
    </dgm:pt>
    <dgm:pt modelId="{4B616B19-7E3B-42F3-96DB-86476845ED22}" type="pres">
      <dgm:prSet presAssocID="{53B9C977-6C70-4CC4-83E6-BE863578ADAF}" presName="dummyConnPt" presStyleCnt="0"/>
      <dgm:spPr/>
    </dgm:pt>
    <dgm:pt modelId="{A9BEACE5-3608-416B-B9B1-8AD466F69D32}" type="pres">
      <dgm:prSet presAssocID="{53B9C977-6C70-4CC4-83E6-BE863578ADAF}" presName="node" presStyleLbl="node1" presStyleIdx="5" presStyleCnt="9">
        <dgm:presLayoutVars>
          <dgm:bulletEnabled val="1"/>
        </dgm:presLayoutVars>
      </dgm:prSet>
      <dgm:spPr/>
    </dgm:pt>
    <dgm:pt modelId="{403E5696-43D9-4BB5-B87D-8634F1468189}" type="pres">
      <dgm:prSet presAssocID="{F9A7DED9-DF76-4483-AF4C-6C2B7741D24B}" presName="sibTrans" presStyleLbl="bgSibTrans2D1" presStyleIdx="5" presStyleCnt="8"/>
      <dgm:spPr/>
    </dgm:pt>
    <dgm:pt modelId="{8E63FD68-BC3C-4ACA-8B11-9153E5653941}" type="pres">
      <dgm:prSet presAssocID="{A4600F35-D8BE-4433-BF42-358B06FF22EA}" presName="compNode" presStyleCnt="0"/>
      <dgm:spPr/>
    </dgm:pt>
    <dgm:pt modelId="{854213AB-EBD5-4869-8F28-D2B6A0868AA6}" type="pres">
      <dgm:prSet presAssocID="{A4600F35-D8BE-4433-BF42-358B06FF22EA}" presName="dummyConnPt" presStyleCnt="0"/>
      <dgm:spPr/>
    </dgm:pt>
    <dgm:pt modelId="{0BA5A85E-0065-422A-B3F7-8A842ECB0319}" type="pres">
      <dgm:prSet presAssocID="{A4600F35-D8BE-4433-BF42-358B06FF22EA}" presName="node" presStyleLbl="node1" presStyleIdx="6" presStyleCnt="9">
        <dgm:presLayoutVars>
          <dgm:bulletEnabled val="1"/>
        </dgm:presLayoutVars>
      </dgm:prSet>
      <dgm:spPr/>
    </dgm:pt>
    <dgm:pt modelId="{A7130647-EFF7-4DFD-B296-029A50D0A48A}" type="pres">
      <dgm:prSet presAssocID="{9BC5DE64-DE40-4230-9AFA-3E0160F0A831}" presName="sibTrans" presStyleLbl="bgSibTrans2D1" presStyleIdx="6" presStyleCnt="8"/>
      <dgm:spPr/>
    </dgm:pt>
    <dgm:pt modelId="{93FED855-0E0E-435E-AE45-1BC255D994E2}" type="pres">
      <dgm:prSet presAssocID="{3A1C6603-234A-46DB-825A-ED295E6CD871}" presName="compNode" presStyleCnt="0"/>
      <dgm:spPr/>
    </dgm:pt>
    <dgm:pt modelId="{AF475065-ADF8-427B-B774-98169D1A5567}" type="pres">
      <dgm:prSet presAssocID="{3A1C6603-234A-46DB-825A-ED295E6CD871}" presName="dummyConnPt" presStyleCnt="0"/>
      <dgm:spPr/>
    </dgm:pt>
    <dgm:pt modelId="{B3FDFBF4-4CC1-4786-AC69-073F32789D40}" type="pres">
      <dgm:prSet presAssocID="{3A1C6603-234A-46DB-825A-ED295E6CD871}" presName="node" presStyleLbl="node1" presStyleIdx="7" presStyleCnt="9">
        <dgm:presLayoutVars>
          <dgm:bulletEnabled val="1"/>
        </dgm:presLayoutVars>
      </dgm:prSet>
      <dgm:spPr/>
    </dgm:pt>
    <dgm:pt modelId="{24DEBC76-ED28-49A6-85E7-576B0F085423}" type="pres">
      <dgm:prSet presAssocID="{8C247E49-6B83-4EBF-B536-B79ADE342647}" presName="sibTrans" presStyleLbl="bgSibTrans2D1" presStyleIdx="7" presStyleCnt="8"/>
      <dgm:spPr/>
    </dgm:pt>
    <dgm:pt modelId="{37AE0C7B-20E8-400F-AA44-396D30943809}" type="pres">
      <dgm:prSet presAssocID="{16BC9F24-3E84-4075-9997-42E6218F34FF}" presName="compNode" presStyleCnt="0"/>
      <dgm:spPr/>
    </dgm:pt>
    <dgm:pt modelId="{2E6A0164-0AEB-433A-8221-E080D0B5A75C}" type="pres">
      <dgm:prSet presAssocID="{16BC9F24-3E84-4075-9997-42E6218F34FF}" presName="dummyConnPt" presStyleCnt="0"/>
      <dgm:spPr/>
    </dgm:pt>
    <dgm:pt modelId="{81F0976D-D46C-4B0F-B5D7-370D0459FEBB}" type="pres">
      <dgm:prSet presAssocID="{16BC9F24-3E84-4075-9997-42E6218F34FF}" presName="node" presStyleLbl="node1" presStyleIdx="8" presStyleCnt="9">
        <dgm:presLayoutVars>
          <dgm:bulletEnabled val="1"/>
        </dgm:presLayoutVars>
      </dgm:prSet>
      <dgm:spPr/>
    </dgm:pt>
  </dgm:ptLst>
  <dgm:cxnLst>
    <dgm:cxn modelId="{8D194809-D4F5-42AD-9BDC-A9986D7F3C4D}" type="presOf" srcId="{6BB2C033-29CC-4143-BEF4-7CD3A37C9996}" destId="{35AD8019-608A-4F7D-A3F5-798FEE72FF2B}" srcOrd="0" destOrd="0" presId="urn:microsoft.com/office/officeart/2005/8/layout/bProcess4#1"/>
    <dgm:cxn modelId="{F8DF3A22-B75E-4790-BAE8-BF5366D89624}" type="presOf" srcId="{53B9C977-6C70-4CC4-83E6-BE863578ADAF}" destId="{A9BEACE5-3608-416B-B9B1-8AD466F69D32}" srcOrd="0" destOrd="0" presId="urn:microsoft.com/office/officeart/2005/8/layout/bProcess4#1"/>
    <dgm:cxn modelId="{FFF67931-AD30-4AA7-A6D8-9D5BC977C844}" type="presOf" srcId="{96E87D8E-10A6-417C-9FCC-A344854F508E}" destId="{0322F560-4614-4FA5-9876-C1EDC0D1CE64}" srcOrd="0" destOrd="0" presId="urn:microsoft.com/office/officeart/2005/8/layout/bProcess4#1"/>
    <dgm:cxn modelId="{FD295E36-6C7D-477B-A57E-49C589536608}" type="presOf" srcId="{1824F0E2-B662-409D-A6D6-A34E7B6035F0}" destId="{DC8205E6-49EB-4088-9B11-57420B7DBDD5}" srcOrd="0" destOrd="0" presId="urn:microsoft.com/office/officeart/2005/8/layout/bProcess4#1"/>
    <dgm:cxn modelId="{8140A836-5C46-40C1-928F-27C09B35DB43}" srcId="{4D4CAC6B-6BCB-4E47-95F9-5987AF754D56}" destId="{53B9C977-6C70-4CC4-83E6-BE863578ADAF}" srcOrd="5" destOrd="0" parTransId="{396E5618-FD4C-4C7A-AB27-DFA007AB1B32}" sibTransId="{F9A7DED9-DF76-4483-AF4C-6C2B7741D24B}"/>
    <dgm:cxn modelId="{BFBF1F5F-B09F-4244-8D7F-32834896B18F}" type="presOf" srcId="{9BC5DE64-DE40-4230-9AFA-3E0160F0A831}" destId="{A7130647-EFF7-4DFD-B296-029A50D0A48A}" srcOrd="0" destOrd="0" presId="urn:microsoft.com/office/officeart/2005/8/layout/bProcess4#1"/>
    <dgm:cxn modelId="{F257B660-8264-4769-8530-D774B4CCA286}" srcId="{4D4CAC6B-6BCB-4E47-95F9-5987AF754D56}" destId="{A4600F35-D8BE-4433-BF42-358B06FF22EA}" srcOrd="6" destOrd="0" parTransId="{CCFFB480-0D85-412B-86B7-129AA79F0520}" sibTransId="{9BC5DE64-DE40-4230-9AFA-3E0160F0A831}"/>
    <dgm:cxn modelId="{FA403B62-90F9-4FA2-9306-F3331A30783F}" srcId="{4D4CAC6B-6BCB-4E47-95F9-5987AF754D56}" destId="{1824F0E2-B662-409D-A6D6-A34E7B6035F0}" srcOrd="1" destOrd="0" parTransId="{0E5D8D3C-3048-4BF4-908A-B97953EF0758}" sibTransId="{6BDCA7F6-D18E-4E52-A485-CAE345941CC8}"/>
    <dgm:cxn modelId="{B2C91367-C499-4F95-AB21-D6604E7FFB7B}" type="presOf" srcId="{6BDCA7F6-D18E-4E52-A485-CAE345941CC8}" destId="{408CB34D-6ABE-453B-9843-94E427E9E83D}" srcOrd="0" destOrd="0" presId="urn:microsoft.com/office/officeart/2005/8/layout/bProcess4#1"/>
    <dgm:cxn modelId="{247D494B-1930-43B8-9DA8-16202B6AFCA6}" type="presOf" srcId="{8C247E49-6B83-4EBF-B536-B79ADE342647}" destId="{24DEBC76-ED28-49A6-85E7-576B0F085423}" srcOrd="0" destOrd="0" presId="urn:microsoft.com/office/officeart/2005/8/layout/bProcess4#1"/>
    <dgm:cxn modelId="{184BF56D-6A01-4AC5-8FC7-EC11E0A8A831}" srcId="{4D4CAC6B-6BCB-4E47-95F9-5987AF754D56}" destId="{B706B025-87E4-483D-833B-E70CE3B11F02}" srcOrd="0" destOrd="0" parTransId="{736B155E-ED14-43EB-9376-7B955F9783D8}" sibTransId="{CEF235E5-9B6E-400E-B217-B633ACFBCFE8}"/>
    <dgm:cxn modelId="{B09C724F-D80F-49F1-9D78-7E97BFBC9840}" type="presOf" srcId="{A4600F35-D8BE-4433-BF42-358B06FF22EA}" destId="{0BA5A85E-0065-422A-B3F7-8A842ECB0319}" srcOrd="0" destOrd="0" presId="urn:microsoft.com/office/officeart/2005/8/layout/bProcess4#1"/>
    <dgm:cxn modelId="{1CD07E52-886A-4B61-83CA-FEEA1B774A51}" type="presOf" srcId="{4D4CAC6B-6BCB-4E47-95F9-5987AF754D56}" destId="{CF24F7F5-640E-4B43-B12C-BB43B7FF35DF}" srcOrd="0" destOrd="0" presId="urn:microsoft.com/office/officeart/2005/8/layout/bProcess4#1"/>
    <dgm:cxn modelId="{0FFF1574-EC65-446A-A70D-F4C3CEFB5E90}" srcId="{4D4CAC6B-6BCB-4E47-95F9-5987AF754D56}" destId="{94B237E2-F390-46D1-A546-1BF014BB5129}" srcOrd="3" destOrd="0" parTransId="{E2CDB1BA-8E4B-4F18-8FA9-42829D52C294}" sibTransId="{0F1EA5F4-5C96-4B0B-871B-F1BD4D6EF3A9}"/>
    <dgm:cxn modelId="{EA5A667A-3691-40ED-ABFA-0CF6D45C7494}" type="presOf" srcId="{16BC9F24-3E84-4075-9997-42E6218F34FF}" destId="{81F0976D-D46C-4B0F-B5D7-370D0459FEBB}" srcOrd="0" destOrd="0" presId="urn:microsoft.com/office/officeart/2005/8/layout/bProcess4#1"/>
    <dgm:cxn modelId="{55F42885-0039-47F8-BC04-2978BD783BA9}" type="presOf" srcId="{4552DB67-E2BB-4622-B959-05D31E6E86A7}" destId="{935E2E4E-F082-4625-A511-AB5F382A3EE0}" srcOrd="0" destOrd="0" presId="urn:microsoft.com/office/officeart/2005/8/layout/bProcess4#1"/>
    <dgm:cxn modelId="{81D3C187-A406-46A9-A2C7-3BF5160EDB7E}" srcId="{4D4CAC6B-6BCB-4E47-95F9-5987AF754D56}" destId="{16BC9F24-3E84-4075-9997-42E6218F34FF}" srcOrd="8" destOrd="0" parTransId="{3C7FA76C-AB65-45DE-95F1-5866E9A7757E}" sibTransId="{4987CB69-5DA5-41A4-A2DA-54519CE2E655}"/>
    <dgm:cxn modelId="{509C6E8B-70D1-4F14-AB0C-0BD37DCB59F6}" type="presOf" srcId="{0F1EA5F4-5C96-4B0B-871B-F1BD4D6EF3A9}" destId="{17930C2A-8BB1-4765-B7B2-7CA856D97FB4}" srcOrd="0" destOrd="0" presId="urn:microsoft.com/office/officeart/2005/8/layout/bProcess4#1"/>
    <dgm:cxn modelId="{CC8C9AA1-50B9-483E-B6CF-74F2525A3C7A}" type="presOf" srcId="{B706B025-87E4-483D-833B-E70CE3B11F02}" destId="{7794285C-0464-4195-8FD9-6AB8A0179345}" srcOrd="0" destOrd="0" presId="urn:microsoft.com/office/officeart/2005/8/layout/bProcess4#1"/>
    <dgm:cxn modelId="{B1B793A6-1234-4037-8391-0DEFD41E081F}" type="presOf" srcId="{CEF235E5-9B6E-400E-B217-B633ACFBCFE8}" destId="{DAE4CCB7-E406-4427-B529-D5B7E1862CBC}" srcOrd="0" destOrd="0" presId="urn:microsoft.com/office/officeart/2005/8/layout/bProcess4#1"/>
    <dgm:cxn modelId="{47A7D2A9-70BE-44ED-95BC-1769E50BBE68}" type="presOf" srcId="{94B237E2-F390-46D1-A546-1BF014BB5129}" destId="{6981DCFC-D46D-4F22-9A9B-97DD725FF806}" srcOrd="0" destOrd="0" presId="urn:microsoft.com/office/officeart/2005/8/layout/bProcess4#1"/>
    <dgm:cxn modelId="{DFF51EAF-F77B-49BB-A9EA-BEB7EE53D15A}" type="presOf" srcId="{3DB8F9A1-79FE-4240-AD92-C9F7025D53A2}" destId="{15C0B5B6-1F9C-46B7-9DDE-7795543F6FA7}" srcOrd="0" destOrd="0" presId="urn:microsoft.com/office/officeart/2005/8/layout/bProcess4#1"/>
    <dgm:cxn modelId="{DBF82CD4-9C96-4497-B3BF-C240AC305B24}" srcId="{4D4CAC6B-6BCB-4E47-95F9-5987AF754D56}" destId="{6BB2C033-29CC-4143-BEF4-7CD3A37C9996}" srcOrd="2" destOrd="0" parTransId="{8B639C9D-F764-4EC3-B34D-543A06CC41E0}" sibTransId="{4552DB67-E2BB-4622-B959-05D31E6E86A7}"/>
    <dgm:cxn modelId="{6FA5E4D8-AA93-4A98-942C-F5C386370075}" srcId="{4D4CAC6B-6BCB-4E47-95F9-5987AF754D56}" destId="{3A1C6603-234A-46DB-825A-ED295E6CD871}" srcOrd="7" destOrd="0" parTransId="{C3AAF5CD-C6DE-48DE-88AC-B4B9F591308A}" sibTransId="{8C247E49-6B83-4EBF-B536-B79ADE342647}"/>
    <dgm:cxn modelId="{314E7CE6-13EC-41FB-95C8-C23141E60D2D}" type="presOf" srcId="{F9A7DED9-DF76-4483-AF4C-6C2B7741D24B}" destId="{403E5696-43D9-4BB5-B87D-8634F1468189}" srcOrd="0" destOrd="0" presId="urn:microsoft.com/office/officeart/2005/8/layout/bProcess4#1"/>
    <dgm:cxn modelId="{BCA50CE8-FDCA-492F-8FD3-C69E1C1B9CDB}" type="presOf" srcId="{3A1C6603-234A-46DB-825A-ED295E6CD871}" destId="{B3FDFBF4-4CC1-4786-AC69-073F32789D40}" srcOrd="0" destOrd="0" presId="urn:microsoft.com/office/officeart/2005/8/layout/bProcess4#1"/>
    <dgm:cxn modelId="{23B5BAFF-9AEF-4787-97E7-26A7724C245F}" srcId="{4D4CAC6B-6BCB-4E47-95F9-5987AF754D56}" destId="{3DB8F9A1-79FE-4240-AD92-C9F7025D53A2}" srcOrd="4" destOrd="0" parTransId="{33A40082-AA4B-4DE7-8CE5-A435118E9732}" sibTransId="{96E87D8E-10A6-417C-9FCC-A344854F508E}"/>
    <dgm:cxn modelId="{F404B861-BD27-4249-B614-E1C458AC6E5F}" type="presParOf" srcId="{CF24F7F5-640E-4B43-B12C-BB43B7FF35DF}" destId="{34B92172-C693-4E90-B128-AF3A4F3E6A07}" srcOrd="0" destOrd="0" presId="urn:microsoft.com/office/officeart/2005/8/layout/bProcess4#1"/>
    <dgm:cxn modelId="{1440C95D-2022-46B8-ADFE-5C7A757CFA66}" type="presParOf" srcId="{34B92172-C693-4E90-B128-AF3A4F3E6A07}" destId="{70DB51CC-0148-4B65-8308-DC7A0C438D3A}" srcOrd="0" destOrd="0" presId="urn:microsoft.com/office/officeart/2005/8/layout/bProcess4#1"/>
    <dgm:cxn modelId="{ACEE1694-07FA-47F6-980C-2800586F4B2C}" type="presParOf" srcId="{34B92172-C693-4E90-B128-AF3A4F3E6A07}" destId="{7794285C-0464-4195-8FD9-6AB8A0179345}" srcOrd="1" destOrd="0" presId="urn:microsoft.com/office/officeart/2005/8/layout/bProcess4#1"/>
    <dgm:cxn modelId="{7C81A420-AF52-4A15-8162-6EA7D0D64309}" type="presParOf" srcId="{CF24F7F5-640E-4B43-B12C-BB43B7FF35DF}" destId="{DAE4CCB7-E406-4427-B529-D5B7E1862CBC}" srcOrd="1" destOrd="0" presId="urn:microsoft.com/office/officeart/2005/8/layout/bProcess4#1"/>
    <dgm:cxn modelId="{34AE6EE1-8EF7-4553-B719-5A935B380C62}" type="presParOf" srcId="{CF24F7F5-640E-4B43-B12C-BB43B7FF35DF}" destId="{CD3AEC93-454A-44C7-902A-22ADBA80AFC4}" srcOrd="2" destOrd="0" presId="urn:microsoft.com/office/officeart/2005/8/layout/bProcess4#1"/>
    <dgm:cxn modelId="{D29C5506-94AF-4F86-8E8C-1CF07D633681}" type="presParOf" srcId="{CD3AEC93-454A-44C7-902A-22ADBA80AFC4}" destId="{E64E5591-1180-4087-8AC5-60D175EC85E7}" srcOrd="0" destOrd="0" presId="urn:microsoft.com/office/officeart/2005/8/layout/bProcess4#1"/>
    <dgm:cxn modelId="{5F9DF005-B67B-4C75-B8B1-1DE85B4A8F0A}" type="presParOf" srcId="{CD3AEC93-454A-44C7-902A-22ADBA80AFC4}" destId="{DC8205E6-49EB-4088-9B11-57420B7DBDD5}" srcOrd="1" destOrd="0" presId="urn:microsoft.com/office/officeart/2005/8/layout/bProcess4#1"/>
    <dgm:cxn modelId="{2F02E402-FAAB-4BDB-B1FF-F2E4CD072608}" type="presParOf" srcId="{CF24F7F5-640E-4B43-B12C-BB43B7FF35DF}" destId="{408CB34D-6ABE-453B-9843-94E427E9E83D}" srcOrd="3" destOrd="0" presId="urn:microsoft.com/office/officeart/2005/8/layout/bProcess4#1"/>
    <dgm:cxn modelId="{51468DB3-7F60-4629-9C80-C9DD9EFB3C38}" type="presParOf" srcId="{CF24F7F5-640E-4B43-B12C-BB43B7FF35DF}" destId="{EDF7E5E3-EE8F-4825-933D-7E58B4526696}" srcOrd="4" destOrd="0" presId="urn:microsoft.com/office/officeart/2005/8/layout/bProcess4#1"/>
    <dgm:cxn modelId="{EB08D14F-6112-44F8-8C14-38ACD32CFE2B}" type="presParOf" srcId="{EDF7E5E3-EE8F-4825-933D-7E58B4526696}" destId="{A03AFFE0-EF40-4313-A8BA-E7FE736CB2D8}" srcOrd="0" destOrd="0" presId="urn:microsoft.com/office/officeart/2005/8/layout/bProcess4#1"/>
    <dgm:cxn modelId="{695476D0-73EF-46F7-944A-82208EC308F4}" type="presParOf" srcId="{EDF7E5E3-EE8F-4825-933D-7E58B4526696}" destId="{35AD8019-608A-4F7D-A3F5-798FEE72FF2B}" srcOrd="1" destOrd="0" presId="urn:microsoft.com/office/officeart/2005/8/layout/bProcess4#1"/>
    <dgm:cxn modelId="{29E8A4A8-FE1C-4410-A613-911841F177B0}" type="presParOf" srcId="{CF24F7F5-640E-4B43-B12C-BB43B7FF35DF}" destId="{935E2E4E-F082-4625-A511-AB5F382A3EE0}" srcOrd="5" destOrd="0" presId="urn:microsoft.com/office/officeart/2005/8/layout/bProcess4#1"/>
    <dgm:cxn modelId="{D2D0A3D5-331A-475B-9A9E-7C010036FEBF}" type="presParOf" srcId="{CF24F7F5-640E-4B43-B12C-BB43B7FF35DF}" destId="{8626E6F1-1211-4D5A-8E0B-2C6BD480E228}" srcOrd="6" destOrd="0" presId="urn:microsoft.com/office/officeart/2005/8/layout/bProcess4#1"/>
    <dgm:cxn modelId="{0E17357D-78AB-4FA1-BDA4-17247528AE6A}" type="presParOf" srcId="{8626E6F1-1211-4D5A-8E0B-2C6BD480E228}" destId="{ADEF5CF2-038D-42D6-BE0A-83B29468E89B}" srcOrd="0" destOrd="0" presId="urn:microsoft.com/office/officeart/2005/8/layout/bProcess4#1"/>
    <dgm:cxn modelId="{95CC3331-824E-4E33-8EA3-8BAA2134E24F}" type="presParOf" srcId="{8626E6F1-1211-4D5A-8E0B-2C6BD480E228}" destId="{6981DCFC-D46D-4F22-9A9B-97DD725FF806}" srcOrd="1" destOrd="0" presId="urn:microsoft.com/office/officeart/2005/8/layout/bProcess4#1"/>
    <dgm:cxn modelId="{D7D336A9-4903-421C-8DA3-9EBEF73CF4D3}" type="presParOf" srcId="{CF24F7F5-640E-4B43-B12C-BB43B7FF35DF}" destId="{17930C2A-8BB1-4765-B7B2-7CA856D97FB4}" srcOrd="7" destOrd="0" presId="urn:microsoft.com/office/officeart/2005/8/layout/bProcess4#1"/>
    <dgm:cxn modelId="{CEB87E39-D8EB-4D32-9F72-0DC36A7FF9C4}" type="presParOf" srcId="{CF24F7F5-640E-4B43-B12C-BB43B7FF35DF}" destId="{C717AA59-6A3A-4168-A66A-2254DB59BDBF}" srcOrd="8" destOrd="0" presId="urn:microsoft.com/office/officeart/2005/8/layout/bProcess4#1"/>
    <dgm:cxn modelId="{C58C3003-7D0F-4557-9F50-E5B46CF58A0B}" type="presParOf" srcId="{C717AA59-6A3A-4168-A66A-2254DB59BDBF}" destId="{1EF36CB5-2C9F-4270-A1A1-750E60AA50FA}" srcOrd="0" destOrd="0" presId="urn:microsoft.com/office/officeart/2005/8/layout/bProcess4#1"/>
    <dgm:cxn modelId="{178E4D1F-EEE2-4BC4-ACE4-40ADEB8EA0C9}" type="presParOf" srcId="{C717AA59-6A3A-4168-A66A-2254DB59BDBF}" destId="{15C0B5B6-1F9C-46B7-9DDE-7795543F6FA7}" srcOrd="1" destOrd="0" presId="urn:microsoft.com/office/officeart/2005/8/layout/bProcess4#1"/>
    <dgm:cxn modelId="{E7D52079-FBAF-4479-8873-A3F1A0A98524}" type="presParOf" srcId="{CF24F7F5-640E-4B43-B12C-BB43B7FF35DF}" destId="{0322F560-4614-4FA5-9876-C1EDC0D1CE64}" srcOrd="9" destOrd="0" presId="urn:microsoft.com/office/officeart/2005/8/layout/bProcess4#1"/>
    <dgm:cxn modelId="{95E5310F-338D-46DA-B94A-28B07290BFD2}" type="presParOf" srcId="{CF24F7F5-640E-4B43-B12C-BB43B7FF35DF}" destId="{90225DC7-98F6-4A0B-91E6-699ECB313E30}" srcOrd="10" destOrd="0" presId="urn:microsoft.com/office/officeart/2005/8/layout/bProcess4#1"/>
    <dgm:cxn modelId="{A6E3C4B0-5C74-425C-8794-D31FB6648C90}" type="presParOf" srcId="{90225DC7-98F6-4A0B-91E6-699ECB313E30}" destId="{4B616B19-7E3B-42F3-96DB-86476845ED22}" srcOrd="0" destOrd="0" presId="urn:microsoft.com/office/officeart/2005/8/layout/bProcess4#1"/>
    <dgm:cxn modelId="{0E8467C7-7144-4635-8A2B-7C1786FE9253}" type="presParOf" srcId="{90225DC7-98F6-4A0B-91E6-699ECB313E30}" destId="{A9BEACE5-3608-416B-B9B1-8AD466F69D32}" srcOrd="1" destOrd="0" presId="urn:microsoft.com/office/officeart/2005/8/layout/bProcess4#1"/>
    <dgm:cxn modelId="{8F7F0675-1D2A-4647-90D5-6F91EEDA23A0}" type="presParOf" srcId="{CF24F7F5-640E-4B43-B12C-BB43B7FF35DF}" destId="{403E5696-43D9-4BB5-B87D-8634F1468189}" srcOrd="11" destOrd="0" presId="urn:microsoft.com/office/officeart/2005/8/layout/bProcess4#1"/>
    <dgm:cxn modelId="{B82CCEA4-1FBB-4CC3-A597-98B117331A2D}" type="presParOf" srcId="{CF24F7F5-640E-4B43-B12C-BB43B7FF35DF}" destId="{8E63FD68-BC3C-4ACA-8B11-9153E5653941}" srcOrd="12" destOrd="0" presId="urn:microsoft.com/office/officeart/2005/8/layout/bProcess4#1"/>
    <dgm:cxn modelId="{637FA2A5-2A3E-40B9-85A3-60C9178984CD}" type="presParOf" srcId="{8E63FD68-BC3C-4ACA-8B11-9153E5653941}" destId="{854213AB-EBD5-4869-8F28-D2B6A0868AA6}" srcOrd="0" destOrd="0" presId="urn:microsoft.com/office/officeart/2005/8/layout/bProcess4#1"/>
    <dgm:cxn modelId="{6DEE7E8A-53F0-4306-95D9-6EC4FA84E9C6}" type="presParOf" srcId="{8E63FD68-BC3C-4ACA-8B11-9153E5653941}" destId="{0BA5A85E-0065-422A-B3F7-8A842ECB0319}" srcOrd="1" destOrd="0" presId="urn:microsoft.com/office/officeart/2005/8/layout/bProcess4#1"/>
    <dgm:cxn modelId="{A3A6FC4B-9A2D-4A14-B9F9-DB5AD8B4C4BD}" type="presParOf" srcId="{CF24F7F5-640E-4B43-B12C-BB43B7FF35DF}" destId="{A7130647-EFF7-4DFD-B296-029A50D0A48A}" srcOrd="13" destOrd="0" presId="urn:microsoft.com/office/officeart/2005/8/layout/bProcess4#1"/>
    <dgm:cxn modelId="{9527E15C-149B-45F0-A980-78F28E7E47DD}" type="presParOf" srcId="{CF24F7F5-640E-4B43-B12C-BB43B7FF35DF}" destId="{93FED855-0E0E-435E-AE45-1BC255D994E2}" srcOrd="14" destOrd="0" presId="urn:microsoft.com/office/officeart/2005/8/layout/bProcess4#1"/>
    <dgm:cxn modelId="{D47398C1-5397-48C1-B2C6-C24BBB2D0FC9}" type="presParOf" srcId="{93FED855-0E0E-435E-AE45-1BC255D994E2}" destId="{AF475065-ADF8-427B-B774-98169D1A5567}" srcOrd="0" destOrd="0" presId="urn:microsoft.com/office/officeart/2005/8/layout/bProcess4#1"/>
    <dgm:cxn modelId="{D78FC395-C0BF-48C8-9E31-B64EE826A281}" type="presParOf" srcId="{93FED855-0E0E-435E-AE45-1BC255D994E2}" destId="{B3FDFBF4-4CC1-4786-AC69-073F32789D40}" srcOrd="1" destOrd="0" presId="urn:microsoft.com/office/officeart/2005/8/layout/bProcess4#1"/>
    <dgm:cxn modelId="{A7CC5E7F-5CCB-4250-9C6B-68890B22FF6E}" type="presParOf" srcId="{CF24F7F5-640E-4B43-B12C-BB43B7FF35DF}" destId="{24DEBC76-ED28-49A6-85E7-576B0F085423}" srcOrd="15" destOrd="0" presId="urn:microsoft.com/office/officeart/2005/8/layout/bProcess4#1"/>
    <dgm:cxn modelId="{6C645424-F61F-427C-AFDE-354FD5FDA1A9}" type="presParOf" srcId="{CF24F7F5-640E-4B43-B12C-BB43B7FF35DF}" destId="{37AE0C7B-20E8-400F-AA44-396D30943809}" srcOrd="16" destOrd="0" presId="urn:microsoft.com/office/officeart/2005/8/layout/bProcess4#1"/>
    <dgm:cxn modelId="{68BA3B70-5C6A-457D-A441-8ADF6347CB03}" type="presParOf" srcId="{37AE0C7B-20E8-400F-AA44-396D30943809}" destId="{2E6A0164-0AEB-433A-8221-E080D0B5A75C}" srcOrd="0" destOrd="0" presId="urn:microsoft.com/office/officeart/2005/8/layout/bProcess4#1"/>
    <dgm:cxn modelId="{1E795FF5-7C57-4A53-B6B9-2913592644D8}" type="presParOf" srcId="{37AE0C7B-20E8-400F-AA44-396D30943809}" destId="{81F0976D-D46C-4B0F-B5D7-370D0459FEBB}" srcOrd="1" destOrd="0" presId="urn:microsoft.com/office/officeart/2005/8/layout/bProcess4#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E4CCB7-E406-4427-B529-D5B7E1862CBC}">
      <dsp:nvSpPr>
        <dsp:cNvPr id="0" name=""/>
        <dsp:cNvSpPr/>
      </dsp:nvSpPr>
      <dsp:spPr>
        <a:xfrm rot="5400000">
          <a:off x="-163259" y="564703"/>
          <a:ext cx="739862" cy="89962"/>
        </a:xfrm>
        <a:prstGeom prst="rect">
          <a:avLst/>
        </a:prstGeom>
        <a:solidFill>
          <a:schemeClr val="accent2">
            <a:tint val="60000"/>
            <a:hueOff val="0"/>
            <a:satOff val="0"/>
            <a:lumOff val="0"/>
            <a:alphaOff val="0"/>
          </a:schemeClr>
        </a:solidFill>
        <a:ln>
          <a:noFill/>
        </a:ln>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7794285C-0464-4195-8FD9-6AB8A0179345}">
      <dsp:nvSpPr>
        <dsp:cNvPr id="0" name=""/>
        <dsp:cNvSpPr/>
      </dsp:nvSpPr>
      <dsp:spPr>
        <a:xfrm>
          <a:off x="1841" y="84987"/>
          <a:ext cx="999584" cy="599750"/>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zh-CN" altLang="en-US" sz="2000" kern="1200" dirty="0">
              <a:latin typeface="微软雅黑" panose="020B0503020204020204" pitchFamily="34" charset="-122"/>
              <a:ea typeface="微软雅黑" panose="020B0503020204020204" pitchFamily="34" charset="-122"/>
            </a:rPr>
            <a:t>经验</a:t>
          </a:r>
        </a:p>
      </dsp:txBody>
      <dsp:txXfrm>
        <a:off x="19407" y="102553"/>
        <a:ext cx="964452" cy="564618"/>
      </dsp:txXfrm>
    </dsp:sp>
    <dsp:sp modelId="{408CB34D-6ABE-453B-9843-94E427E9E83D}">
      <dsp:nvSpPr>
        <dsp:cNvPr id="0" name=""/>
        <dsp:cNvSpPr/>
      </dsp:nvSpPr>
      <dsp:spPr>
        <a:xfrm rot="5400000">
          <a:off x="-163259" y="1314391"/>
          <a:ext cx="739862" cy="89962"/>
        </a:xfrm>
        <a:prstGeom prst="rect">
          <a:avLst/>
        </a:prstGeom>
        <a:solidFill>
          <a:schemeClr val="accent2">
            <a:tint val="60000"/>
            <a:hueOff val="0"/>
            <a:satOff val="0"/>
            <a:lumOff val="0"/>
            <a:alphaOff val="0"/>
          </a:schemeClr>
        </a:solidFill>
        <a:ln>
          <a:noFill/>
        </a:ln>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DC8205E6-49EB-4088-9B11-57420B7DBDD5}">
      <dsp:nvSpPr>
        <dsp:cNvPr id="0" name=""/>
        <dsp:cNvSpPr/>
      </dsp:nvSpPr>
      <dsp:spPr>
        <a:xfrm>
          <a:off x="1841" y="834676"/>
          <a:ext cx="999584" cy="599750"/>
        </a:xfrm>
        <a:prstGeom prst="roundRect">
          <a:avLst>
            <a:gd name="adj" fmla="val 10000"/>
          </a:avLst>
        </a:prstGeom>
        <a:solidFill>
          <a:srgbClr val="CC6600"/>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zh-CN" altLang="en-US" sz="2000" kern="1200" dirty="0">
              <a:latin typeface="微软雅黑" panose="020B0503020204020204" pitchFamily="34" charset="-122"/>
              <a:ea typeface="微软雅黑" panose="020B0503020204020204" pitchFamily="34" charset="-122"/>
            </a:rPr>
            <a:t>思维</a:t>
          </a:r>
        </a:p>
      </dsp:txBody>
      <dsp:txXfrm>
        <a:off x="19407" y="852242"/>
        <a:ext cx="964452" cy="564618"/>
      </dsp:txXfrm>
    </dsp:sp>
    <dsp:sp modelId="{935E2E4E-F082-4625-A511-AB5F382A3EE0}">
      <dsp:nvSpPr>
        <dsp:cNvPr id="0" name=""/>
        <dsp:cNvSpPr/>
      </dsp:nvSpPr>
      <dsp:spPr>
        <a:xfrm>
          <a:off x="211584" y="1689236"/>
          <a:ext cx="1319621" cy="89962"/>
        </a:xfrm>
        <a:prstGeom prst="rect">
          <a:avLst/>
        </a:prstGeom>
        <a:solidFill>
          <a:schemeClr val="accent2">
            <a:tint val="60000"/>
            <a:hueOff val="0"/>
            <a:satOff val="0"/>
            <a:lumOff val="0"/>
            <a:alphaOff val="0"/>
          </a:schemeClr>
        </a:solidFill>
        <a:ln>
          <a:noFill/>
        </a:ln>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35AD8019-608A-4F7D-A3F5-798FEE72FF2B}">
      <dsp:nvSpPr>
        <dsp:cNvPr id="0" name=""/>
        <dsp:cNvSpPr/>
      </dsp:nvSpPr>
      <dsp:spPr>
        <a:xfrm>
          <a:off x="1841" y="1584364"/>
          <a:ext cx="999584" cy="599750"/>
        </a:xfrm>
        <a:prstGeom prst="roundRect">
          <a:avLst>
            <a:gd name="adj" fmla="val 10000"/>
          </a:avLst>
        </a:prstGeom>
        <a:solidFill>
          <a:srgbClr val="0070C0"/>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zh-CN" altLang="en-US" sz="2000" kern="1200" dirty="0">
              <a:latin typeface="微软雅黑" panose="020B0503020204020204" pitchFamily="34" charset="-122"/>
              <a:ea typeface="微软雅黑" panose="020B0503020204020204" pitchFamily="34" charset="-122"/>
            </a:rPr>
            <a:t>模型</a:t>
          </a:r>
        </a:p>
      </dsp:txBody>
      <dsp:txXfrm>
        <a:off x="19407" y="1601930"/>
        <a:ext cx="964452" cy="564618"/>
      </dsp:txXfrm>
    </dsp:sp>
    <dsp:sp modelId="{17930C2A-8BB1-4765-B7B2-7CA856D97FB4}">
      <dsp:nvSpPr>
        <dsp:cNvPr id="0" name=""/>
        <dsp:cNvSpPr/>
      </dsp:nvSpPr>
      <dsp:spPr>
        <a:xfrm rot="16200000">
          <a:off x="1166188" y="1314391"/>
          <a:ext cx="739862" cy="89962"/>
        </a:xfrm>
        <a:prstGeom prst="rect">
          <a:avLst/>
        </a:prstGeom>
        <a:solidFill>
          <a:schemeClr val="accent2">
            <a:tint val="60000"/>
            <a:hueOff val="0"/>
            <a:satOff val="0"/>
            <a:lumOff val="0"/>
            <a:alphaOff val="0"/>
          </a:schemeClr>
        </a:solidFill>
        <a:ln>
          <a:noFill/>
        </a:ln>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6981DCFC-D46D-4F22-9A9B-97DD725FF806}">
      <dsp:nvSpPr>
        <dsp:cNvPr id="0" name=""/>
        <dsp:cNvSpPr/>
      </dsp:nvSpPr>
      <dsp:spPr>
        <a:xfrm>
          <a:off x="1331289" y="1584364"/>
          <a:ext cx="999584" cy="599750"/>
        </a:xfrm>
        <a:prstGeom prst="roundRect">
          <a:avLst>
            <a:gd name="adj" fmla="val 10000"/>
          </a:avLst>
        </a:prstGeom>
        <a:solidFill>
          <a:srgbClr val="7030A0"/>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zh-CN" altLang="en-US" sz="2000" kern="1200" dirty="0">
              <a:latin typeface="微软雅黑" panose="020B0503020204020204" pitchFamily="34" charset="-122"/>
              <a:ea typeface="微软雅黑" panose="020B0503020204020204" pitchFamily="34" charset="-122"/>
            </a:rPr>
            <a:t>指标</a:t>
          </a:r>
        </a:p>
      </dsp:txBody>
      <dsp:txXfrm>
        <a:off x="1348855" y="1601930"/>
        <a:ext cx="964452" cy="564618"/>
      </dsp:txXfrm>
    </dsp:sp>
    <dsp:sp modelId="{0322F560-4614-4FA5-9876-C1EDC0D1CE64}">
      <dsp:nvSpPr>
        <dsp:cNvPr id="0" name=""/>
        <dsp:cNvSpPr/>
      </dsp:nvSpPr>
      <dsp:spPr>
        <a:xfrm rot="16200000">
          <a:off x="1166188" y="564703"/>
          <a:ext cx="739862" cy="89962"/>
        </a:xfrm>
        <a:prstGeom prst="rect">
          <a:avLst/>
        </a:prstGeom>
        <a:solidFill>
          <a:schemeClr val="accent2">
            <a:tint val="60000"/>
            <a:hueOff val="0"/>
            <a:satOff val="0"/>
            <a:lumOff val="0"/>
            <a:alphaOff val="0"/>
          </a:schemeClr>
        </a:solidFill>
        <a:ln>
          <a:noFill/>
        </a:ln>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15C0B5B6-1F9C-46B7-9DDE-7795543F6FA7}">
      <dsp:nvSpPr>
        <dsp:cNvPr id="0" name=""/>
        <dsp:cNvSpPr/>
      </dsp:nvSpPr>
      <dsp:spPr>
        <a:xfrm>
          <a:off x="1331289" y="834676"/>
          <a:ext cx="999584" cy="599750"/>
        </a:xfrm>
        <a:prstGeom prst="roundRect">
          <a:avLst>
            <a:gd name="adj" fmla="val 10000"/>
          </a:avLst>
        </a:prstGeom>
        <a:solidFill>
          <a:srgbClr val="00B050"/>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zh-CN" altLang="en-US" sz="2000" kern="1200" dirty="0">
              <a:latin typeface="微软雅黑" panose="020B0503020204020204" pitchFamily="34" charset="-122"/>
              <a:ea typeface="微软雅黑" panose="020B0503020204020204" pitchFamily="34" charset="-122"/>
            </a:rPr>
            <a:t>组合</a:t>
          </a:r>
        </a:p>
      </dsp:txBody>
      <dsp:txXfrm>
        <a:off x="1348855" y="852242"/>
        <a:ext cx="964452" cy="564618"/>
      </dsp:txXfrm>
    </dsp:sp>
    <dsp:sp modelId="{403E5696-43D9-4BB5-B87D-8634F1468189}">
      <dsp:nvSpPr>
        <dsp:cNvPr id="0" name=""/>
        <dsp:cNvSpPr/>
      </dsp:nvSpPr>
      <dsp:spPr>
        <a:xfrm>
          <a:off x="1541032" y="189859"/>
          <a:ext cx="1319621" cy="89962"/>
        </a:xfrm>
        <a:prstGeom prst="rect">
          <a:avLst/>
        </a:prstGeom>
        <a:solidFill>
          <a:schemeClr val="accent2">
            <a:tint val="60000"/>
            <a:hueOff val="0"/>
            <a:satOff val="0"/>
            <a:lumOff val="0"/>
            <a:alphaOff val="0"/>
          </a:schemeClr>
        </a:solidFill>
        <a:ln>
          <a:noFill/>
        </a:ln>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A9BEACE5-3608-416B-B9B1-8AD466F69D32}">
      <dsp:nvSpPr>
        <dsp:cNvPr id="0" name=""/>
        <dsp:cNvSpPr/>
      </dsp:nvSpPr>
      <dsp:spPr>
        <a:xfrm>
          <a:off x="1331289" y="84987"/>
          <a:ext cx="999584" cy="599750"/>
        </a:xfrm>
        <a:prstGeom prst="roundRect">
          <a:avLst>
            <a:gd name="adj" fmla="val 10000"/>
          </a:avLst>
        </a:prstGeom>
        <a:gradFill flip="none" rotWithShape="1">
          <a:gsLst>
            <a:gs pos="0">
              <a:schemeClr val="dk1">
                <a:lumMod val="67000"/>
              </a:schemeClr>
            </a:gs>
            <a:gs pos="48000">
              <a:schemeClr val="dk1">
                <a:lumMod val="97000"/>
                <a:lumOff val="3000"/>
              </a:schemeClr>
            </a:gs>
            <a:gs pos="100000">
              <a:schemeClr val="dk1">
                <a:lumMod val="60000"/>
                <a:lumOff val="40000"/>
              </a:schemeClr>
            </a:gs>
          </a:gsLst>
          <a:lin ang="16200000" scaled="1"/>
          <a:tileRect/>
        </a:gradFill>
        <a:ln>
          <a:noFill/>
        </a:ln>
        <a:effectLst/>
        <a:scene3d>
          <a:camera prst="orthographicFront"/>
          <a:lightRig rig="threePt" dir="t">
            <a:rot lat="0" lon="0" rev="7500000"/>
          </a:lightRig>
        </a:scene3d>
        <a:sp3d/>
      </dsp:spPr>
      <dsp:style>
        <a:lnRef idx="0">
          <a:scrgbClr r="0" g="0" b="0"/>
        </a:lnRef>
        <a:fillRef idx="0">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zh-CN" altLang="en-US" sz="2000" kern="1200" dirty="0">
              <a:latin typeface="微软雅黑" panose="020B0503020204020204" pitchFamily="34" charset="-122"/>
              <a:ea typeface="微软雅黑" panose="020B0503020204020204" pitchFamily="34" charset="-122"/>
            </a:rPr>
            <a:t>平台</a:t>
          </a:r>
        </a:p>
      </dsp:txBody>
      <dsp:txXfrm>
        <a:off x="1348855" y="102553"/>
        <a:ext cx="964452" cy="564618"/>
      </dsp:txXfrm>
    </dsp:sp>
    <dsp:sp modelId="{A7130647-EFF7-4DFD-B296-029A50D0A48A}">
      <dsp:nvSpPr>
        <dsp:cNvPr id="0" name=""/>
        <dsp:cNvSpPr/>
      </dsp:nvSpPr>
      <dsp:spPr>
        <a:xfrm rot="5400000">
          <a:off x="2495636" y="564703"/>
          <a:ext cx="739862" cy="89962"/>
        </a:xfrm>
        <a:prstGeom prst="rect">
          <a:avLst/>
        </a:prstGeom>
        <a:solidFill>
          <a:schemeClr val="accent2">
            <a:tint val="60000"/>
            <a:hueOff val="0"/>
            <a:satOff val="0"/>
            <a:lumOff val="0"/>
            <a:alphaOff val="0"/>
          </a:schemeClr>
        </a:solidFill>
        <a:ln>
          <a:noFill/>
        </a:ln>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0BA5A85E-0065-422A-B3F7-8A842ECB0319}">
      <dsp:nvSpPr>
        <dsp:cNvPr id="0" name=""/>
        <dsp:cNvSpPr/>
      </dsp:nvSpPr>
      <dsp:spPr>
        <a:xfrm>
          <a:off x="2660737" y="84987"/>
          <a:ext cx="999584" cy="599750"/>
        </a:xfrm>
        <a:prstGeom prst="roundRect">
          <a:avLst>
            <a:gd name="adj" fmla="val 10000"/>
          </a:avLst>
        </a:prstGeom>
        <a:solidFill>
          <a:srgbClr val="FF0000"/>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zh-CN" altLang="en-US" sz="2000" kern="1200" dirty="0">
              <a:latin typeface="微软雅黑" panose="020B0503020204020204" pitchFamily="34" charset="-122"/>
              <a:ea typeface="微软雅黑" panose="020B0503020204020204" pitchFamily="34" charset="-122"/>
            </a:rPr>
            <a:t>软件</a:t>
          </a:r>
        </a:p>
      </dsp:txBody>
      <dsp:txXfrm>
        <a:off x="2678303" y="102553"/>
        <a:ext cx="964452" cy="564618"/>
      </dsp:txXfrm>
    </dsp:sp>
    <dsp:sp modelId="{24DEBC76-ED28-49A6-85E7-576B0F085423}">
      <dsp:nvSpPr>
        <dsp:cNvPr id="0" name=""/>
        <dsp:cNvSpPr/>
      </dsp:nvSpPr>
      <dsp:spPr>
        <a:xfrm rot="5400000">
          <a:off x="2495636" y="1314391"/>
          <a:ext cx="739862" cy="89962"/>
        </a:xfrm>
        <a:prstGeom prst="rect">
          <a:avLst/>
        </a:prstGeom>
        <a:solidFill>
          <a:schemeClr val="accent2">
            <a:tint val="60000"/>
            <a:hueOff val="0"/>
            <a:satOff val="0"/>
            <a:lumOff val="0"/>
            <a:alphaOff val="0"/>
          </a:schemeClr>
        </a:solidFill>
        <a:ln>
          <a:noFill/>
        </a:ln>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B3FDFBF4-4CC1-4786-AC69-073F32789D40}">
      <dsp:nvSpPr>
        <dsp:cNvPr id="0" name=""/>
        <dsp:cNvSpPr/>
      </dsp:nvSpPr>
      <dsp:spPr>
        <a:xfrm>
          <a:off x="2660737" y="834676"/>
          <a:ext cx="999584" cy="599750"/>
        </a:xfrm>
        <a:prstGeom prst="roundRect">
          <a:avLst>
            <a:gd name="adj" fmla="val 10000"/>
          </a:avLst>
        </a:prstGeom>
        <a:solidFill>
          <a:srgbClr val="00B0F0"/>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zh-CN" altLang="en-US" sz="2000" kern="1200" dirty="0">
              <a:latin typeface="微软雅黑" panose="020B0503020204020204" pitchFamily="34" charset="-122"/>
              <a:ea typeface="微软雅黑" panose="020B0503020204020204" pitchFamily="34" charset="-122"/>
            </a:rPr>
            <a:t>升级</a:t>
          </a:r>
        </a:p>
      </dsp:txBody>
      <dsp:txXfrm>
        <a:off x="2678303" y="852242"/>
        <a:ext cx="964452" cy="564618"/>
      </dsp:txXfrm>
    </dsp:sp>
    <dsp:sp modelId="{81F0976D-D46C-4B0F-B5D7-370D0459FEBB}">
      <dsp:nvSpPr>
        <dsp:cNvPr id="0" name=""/>
        <dsp:cNvSpPr/>
      </dsp:nvSpPr>
      <dsp:spPr>
        <a:xfrm>
          <a:off x="2660737" y="1584364"/>
          <a:ext cx="999584" cy="599750"/>
        </a:xfrm>
        <a:prstGeom prst="roundRect">
          <a:avLst>
            <a:gd name="adj" fmla="val 10000"/>
          </a:avLst>
        </a:prstGeom>
        <a:solidFill>
          <a:schemeClr val="accent4">
            <a:lumMod val="95000"/>
            <a:lumOff val="5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zh-CN" altLang="en-US" sz="2000" kern="1200" dirty="0">
              <a:latin typeface="微软雅黑" panose="020B0503020204020204" pitchFamily="34" charset="-122"/>
              <a:ea typeface="微软雅黑" panose="020B0503020204020204" pitchFamily="34" charset="-122"/>
            </a:rPr>
            <a:t>新品</a:t>
          </a:r>
        </a:p>
      </dsp:txBody>
      <dsp:txXfrm>
        <a:off x="2678303" y="1601930"/>
        <a:ext cx="964452" cy="564618"/>
      </dsp:txXfrm>
    </dsp:sp>
  </dsp:spTree>
</dsp:drawing>
</file>

<file path=ppt/diagrams/layout1.xml><?xml version="1.0" encoding="utf-8"?>
<dgm:layoutDef xmlns:dgm="http://schemas.openxmlformats.org/drawingml/2006/diagram" xmlns:a="http://schemas.openxmlformats.org/drawingml/2006/main" uniqueId="urn:microsoft.com/office/officeart/2005/8/layout/bProcess4#1">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bkpt" val="bal"/>
          <dgm:param type="contDir" val="revDir"/>
          <dgm:param type="grDir" val="tL"/>
          <dgm:param type="flowDir" val="col"/>
        </dgm:alg>
      </dgm:if>
      <dgm:else name="Name3">
        <dgm:alg type="snake">
          <dgm:param type="bkpt" val="bal"/>
          <dgm:param type="contDir" val="revDir"/>
          <dgm:param type="grDir" val="tR"/>
          <dgm:param type="flowDir" val="co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Sty" val="noArr"/>
                <dgm:param type="endSty" val="noArr"/>
                <dgm:param type="begPts" val="auto auto tCtr"/>
                <dgm:param type="endPts" val="auto auto bCtr"/>
              </dgm:alg>
            </dgm:if>
            <dgm:else name="Name9">
              <dgm:alg type="conn">
                <dgm:param type="srcNode" val="dummyConnPt"/>
                <dgm:param type="dstNode" val="dummyConnPt"/>
                <dgm:param type="begSty" val="noArr"/>
                <dgm:param type="endSty" val="noArr"/>
                <dgm:param type="begPts" val="auto auto tCtr"/>
                <dgm:param type="endPts" val="auto auto bCt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1">
  <dgm:title val=""/>
  <dgm:desc val=""/>
  <dgm:catLst>
    <dgm:cat type="3D" pri="11200"/>
  </dgm:catLst>
  <dgm:scene3d>
    <a:camera prst="orthographicFront"/>
    <a:lightRig rig="threePt" dir="t"/>
  </dgm:scene3d>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85E012-C334-402D-B613-AF231B29B06D}" type="datetimeFigureOut">
              <a:rPr lang="zh-CN" altLang="en-US" smtClean="0"/>
              <a:t>2021/5/13</a:t>
            </a:fld>
            <a:endParaRPr lang="zh-CN" altLang="en-US"/>
          </a:p>
        </p:txBody>
      </p:sp>
      <p:sp>
        <p:nvSpPr>
          <p:cNvPr id="4" name="幻灯片图像占位符 3"/>
          <p:cNvSpPr>
            <a:spLocks noGrp="1" noRot="1" noChangeAspect="1"/>
          </p:cNvSpPr>
          <p:nvPr>
            <p:ph type="sldImg" idx="2"/>
          </p:nvPr>
        </p:nvSpPr>
        <p:spPr>
          <a:xfrm>
            <a:off x="686280" y="1143000"/>
            <a:ext cx="548544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A24FEC-7483-462E-BE7F-85BB0E7286F8}"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690880" rtl="0" eaLnBrk="1" latinLnBrk="0" hangingPunct="1">
      <a:defRPr sz="905" kern="1200">
        <a:solidFill>
          <a:schemeClr val="tx1"/>
        </a:solidFill>
        <a:latin typeface="+mn-lt"/>
        <a:ea typeface="+mn-ea"/>
        <a:cs typeface="+mn-cs"/>
      </a:defRPr>
    </a:lvl1pPr>
    <a:lvl2pPr marL="345440" algn="l" defTabSz="690880" rtl="0" eaLnBrk="1" latinLnBrk="0" hangingPunct="1">
      <a:defRPr sz="905" kern="1200">
        <a:solidFill>
          <a:schemeClr val="tx1"/>
        </a:solidFill>
        <a:latin typeface="+mn-lt"/>
        <a:ea typeface="+mn-ea"/>
        <a:cs typeface="+mn-cs"/>
      </a:defRPr>
    </a:lvl2pPr>
    <a:lvl3pPr marL="690880" algn="l" defTabSz="690880" rtl="0" eaLnBrk="1" latinLnBrk="0" hangingPunct="1">
      <a:defRPr sz="905" kern="1200">
        <a:solidFill>
          <a:schemeClr val="tx1"/>
        </a:solidFill>
        <a:latin typeface="+mn-lt"/>
        <a:ea typeface="+mn-ea"/>
        <a:cs typeface="+mn-cs"/>
      </a:defRPr>
    </a:lvl3pPr>
    <a:lvl4pPr marL="1036955" algn="l" defTabSz="690880" rtl="0" eaLnBrk="1" latinLnBrk="0" hangingPunct="1">
      <a:defRPr sz="905" kern="1200">
        <a:solidFill>
          <a:schemeClr val="tx1"/>
        </a:solidFill>
        <a:latin typeface="+mn-lt"/>
        <a:ea typeface="+mn-ea"/>
        <a:cs typeface="+mn-cs"/>
      </a:defRPr>
    </a:lvl4pPr>
    <a:lvl5pPr marL="1382395" algn="l" defTabSz="690880" rtl="0" eaLnBrk="1" latinLnBrk="0" hangingPunct="1">
      <a:defRPr sz="905" kern="1200">
        <a:solidFill>
          <a:schemeClr val="tx1"/>
        </a:solidFill>
        <a:latin typeface="+mn-lt"/>
        <a:ea typeface="+mn-ea"/>
        <a:cs typeface="+mn-cs"/>
      </a:defRPr>
    </a:lvl5pPr>
    <a:lvl6pPr marL="1727835" algn="l" defTabSz="690880" rtl="0" eaLnBrk="1" latinLnBrk="0" hangingPunct="1">
      <a:defRPr sz="905" kern="1200">
        <a:solidFill>
          <a:schemeClr val="tx1"/>
        </a:solidFill>
        <a:latin typeface="+mn-lt"/>
        <a:ea typeface="+mn-ea"/>
        <a:cs typeface="+mn-cs"/>
      </a:defRPr>
    </a:lvl6pPr>
    <a:lvl7pPr marL="2073275" algn="l" defTabSz="690880" rtl="0" eaLnBrk="1" latinLnBrk="0" hangingPunct="1">
      <a:defRPr sz="905" kern="1200">
        <a:solidFill>
          <a:schemeClr val="tx1"/>
        </a:solidFill>
        <a:latin typeface="+mn-lt"/>
        <a:ea typeface="+mn-ea"/>
        <a:cs typeface="+mn-cs"/>
      </a:defRPr>
    </a:lvl7pPr>
    <a:lvl8pPr marL="2419350" algn="l" defTabSz="690880" rtl="0" eaLnBrk="1" latinLnBrk="0" hangingPunct="1">
      <a:defRPr sz="905" kern="1200">
        <a:solidFill>
          <a:schemeClr val="tx1"/>
        </a:solidFill>
        <a:latin typeface="+mn-lt"/>
        <a:ea typeface="+mn-ea"/>
        <a:cs typeface="+mn-cs"/>
      </a:defRPr>
    </a:lvl8pPr>
    <a:lvl9pPr marL="2764790" algn="l" defTabSz="690880" rtl="0" eaLnBrk="1" latinLnBrk="0" hangingPunct="1">
      <a:defRPr sz="905"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22256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28</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9" name="图片 8"/>
          <p:cNvPicPr>
            <a:picLocks noChangeAspect="1"/>
          </p:cNvPicPr>
          <p:nvPr userDrawn="1"/>
        </p:nvPicPr>
        <p:blipFill>
          <a:blip r:embed="rId2" cstate="screen"/>
          <a:stretch>
            <a:fillRect/>
          </a:stretch>
        </p:blipFill>
        <p:spPr>
          <a:xfrm>
            <a:off x="0" y="377"/>
            <a:ext cx="9144269" cy="5143645"/>
          </a:xfrm>
          <a:prstGeom prst="rect">
            <a:avLst/>
          </a:prstGeom>
        </p:spPr>
      </p:pic>
      <p:pic>
        <p:nvPicPr>
          <p:cNvPr id="3" name="图片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77"/>
            <a:ext cx="9144269" cy="5143645"/>
          </a:xfrm>
          <a:prstGeom prst="rect">
            <a:avLst/>
          </a:prstGeom>
        </p:spPr>
      </p:pic>
      <p:pic>
        <p:nvPicPr>
          <p:cNvPr id="10" name="图片 9" descr="3"/>
          <p:cNvPicPr>
            <a:picLocks noChangeAspect="1"/>
          </p:cNvPicPr>
          <p:nvPr userDrawn="1"/>
        </p:nvPicPr>
        <p:blipFill>
          <a:blip r:embed="rId4"/>
          <a:stretch>
            <a:fillRect/>
          </a:stretch>
        </p:blipFill>
        <p:spPr>
          <a:xfrm>
            <a:off x="0" y="-3810"/>
            <a:ext cx="9146540" cy="5151120"/>
          </a:xfrm>
          <a:prstGeom prst="rect">
            <a:avLst/>
          </a:prstGeom>
        </p:spPr>
      </p:pic>
      <p:pic>
        <p:nvPicPr>
          <p:cNvPr id="2" name="图片 1" descr="图片5"/>
          <p:cNvPicPr>
            <a:picLocks noChangeAspect="1"/>
          </p:cNvPicPr>
          <p:nvPr userDrawn="1"/>
        </p:nvPicPr>
        <p:blipFill>
          <a:blip r:embed="rId5"/>
          <a:stretch>
            <a:fillRect/>
          </a:stretch>
        </p:blipFill>
        <p:spPr>
          <a:xfrm>
            <a:off x="-6295390" y="635"/>
            <a:ext cx="15439390" cy="5143500"/>
          </a:xfrm>
          <a:prstGeom prst="rect">
            <a:avLst/>
          </a:prstGeom>
        </p:spPr>
      </p:pic>
      <p:pic>
        <p:nvPicPr>
          <p:cNvPr id="5" name="图片 4" descr="总监直播室01"/>
          <p:cNvPicPr>
            <a:picLocks noChangeAspect="1"/>
          </p:cNvPicPr>
          <p:nvPr userDrawn="1"/>
        </p:nvPicPr>
        <p:blipFill>
          <a:blip r:embed="rId6"/>
          <a:stretch>
            <a:fillRect/>
          </a:stretch>
        </p:blipFill>
        <p:spPr>
          <a:xfrm>
            <a:off x="-6141085" y="48895"/>
            <a:ext cx="769620" cy="65659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a:xfrm>
            <a:off x="628669" y="273892"/>
            <a:ext cx="7886933" cy="994347"/>
          </a:xfrm>
          <a:prstGeom prst="rect">
            <a:avLst/>
          </a:prstGeom>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69" y="1369458"/>
            <a:ext cx="7886933" cy="3264074"/>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a:xfrm>
            <a:off x="628669" y="4768097"/>
            <a:ext cx="2057461" cy="273892"/>
          </a:xfrm>
          <a:prstGeom prst="rect">
            <a:avLst/>
          </a:prstGeom>
        </p:spPr>
        <p:txBody>
          <a:bodyPr/>
          <a:lstStyle/>
          <a:p>
            <a:fld id="{C764DE79-268F-4C1A-8933-263129D2AF90}" type="datetimeFigureOut">
              <a:rPr lang="en-US" dirty="0"/>
              <a:t>5/13/2021</a:t>
            </a:fld>
            <a:endParaRPr lang="en-US" dirty="0"/>
          </a:p>
        </p:txBody>
      </p:sp>
      <p:sp>
        <p:nvSpPr>
          <p:cNvPr id="5" name="Footer Placeholder 4"/>
          <p:cNvSpPr>
            <a:spLocks noGrp="1"/>
          </p:cNvSpPr>
          <p:nvPr>
            <p:ph type="ftr" sz="quarter" idx="11"/>
          </p:nvPr>
        </p:nvSpPr>
        <p:spPr>
          <a:xfrm>
            <a:off x="3029040" y="4768097"/>
            <a:ext cx="3086191" cy="273892"/>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8140" y="4768097"/>
            <a:ext cx="2057461" cy="273892"/>
          </a:xfrm>
          <a:prstGeom prst="rect">
            <a:avLst/>
          </a:prstGeom>
        </p:spPr>
        <p:txBody>
          <a:bodyPr/>
          <a:lstStyle/>
          <a:p>
            <a:fld id="{48F63A3B-78C7-47BE-AE5E-E10140E04643}"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867" y="273892"/>
            <a:ext cx="1971733" cy="4359642"/>
          </a:xfrm>
          <a:prstGeom prst="rect">
            <a:avLst/>
          </a:prstGeo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69" y="273892"/>
            <a:ext cx="5800896" cy="4359642"/>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a:xfrm>
            <a:off x="628669" y="4768097"/>
            <a:ext cx="2057461" cy="273892"/>
          </a:xfrm>
          <a:prstGeom prst="rect">
            <a:avLst/>
          </a:prstGeom>
        </p:spPr>
        <p:txBody>
          <a:bodyPr/>
          <a:lstStyle/>
          <a:p>
            <a:fld id="{C764DE79-268F-4C1A-8933-263129D2AF90}" type="datetimeFigureOut">
              <a:rPr lang="en-US" dirty="0"/>
              <a:t>5/13/2021</a:t>
            </a:fld>
            <a:endParaRPr lang="en-US" dirty="0"/>
          </a:p>
        </p:txBody>
      </p:sp>
      <p:sp>
        <p:nvSpPr>
          <p:cNvPr id="5" name="Footer Placeholder 4"/>
          <p:cNvSpPr>
            <a:spLocks noGrp="1"/>
          </p:cNvSpPr>
          <p:nvPr>
            <p:ph type="ftr" sz="quarter" idx="11"/>
          </p:nvPr>
        </p:nvSpPr>
        <p:spPr>
          <a:xfrm>
            <a:off x="3029040" y="4768097"/>
            <a:ext cx="3086191" cy="273892"/>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8140" y="4768097"/>
            <a:ext cx="2057461" cy="273892"/>
          </a:xfrm>
          <a:prstGeom prst="rect">
            <a:avLst/>
          </a:prstGeom>
        </p:spPr>
        <p:txBody>
          <a:bodyPr/>
          <a:lstStyle/>
          <a:p>
            <a:fld id="{48F63A3B-78C7-47BE-AE5E-E10140E04643}"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77"/>
            <a:ext cx="9144269" cy="5143645"/>
          </a:xfrm>
          <a:prstGeom prst="rect">
            <a:avLst/>
          </a:prstGeom>
        </p:spPr>
      </p:pic>
      <p:sp>
        <p:nvSpPr>
          <p:cNvPr id="4" name="矩形 3"/>
          <p:cNvSpPr/>
          <p:nvPr userDrawn="1"/>
        </p:nvSpPr>
        <p:spPr>
          <a:xfrm>
            <a:off x="0" y="-379"/>
            <a:ext cx="9144268" cy="5144400"/>
          </a:xfrm>
          <a:prstGeom prst="rect">
            <a:avLst/>
          </a:prstGeom>
          <a:solidFill>
            <a:srgbClr val="026CFC">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525"/>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628669" y="273892"/>
            <a:ext cx="7886933" cy="994347"/>
          </a:xfrm>
          <a:prstGeom prst="rect">
            <a:avLst/>
          </a:prstGeom>
        </p:spPr>
        <p:txBody>
          <a:bodyPr/>
          <a:lstStyle/>
          <a:p>
            <a:r>
              <a:rPr lang="zh-CN" altLang="en-US"/>
              <a:t>单击此处编辑母版标题样式</a:t>
            </a:r>
            <a:endParaRPr lang="en-US" dirty="0"/>
          </a:p>
        </p:txBody>
      </p:sp>
      <p:sp>
        <p:nvSpPr>
          <p:cNvPr id="3" name="Content Placeholder 2"/>
          <p:cNvSpPr>
            <a:spLocks noGrp="1"/>
          </p:cNvSpPr>
          <p:nvPr>
            <p:ph idx="1"/>
          </p:nvPr>
        </p:nvSpPr>
        <p:spPr>
          <a:xfrm>
            <a:off x="628669" y="1369458"/>
            <a:ext cx="7886933" cy="3264074"/>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a:xfrm>
            <a:off x="628669" y="4768097"/>
            <a:ext cx="2057461" cy="273892"/>
          </a:xfrm>
          <a:prstGeom prst="rect">
            <a:avLst/>
          </a:prstGeom>
        </p:spPr>
        <p:txBody>
          <a:bodyPr/>
          <a:lstStyle/>
          <a:p>
            <a:fld id="{C764DE79-268F-4C1A-8933-263129D2AF90}" type="datetimeFigureOut">
              <a:rPr lang="en-US" dirty="0"/>
              <a:t>5/13/2021</a:t>
            </a:fld>
            <a:endParaRPr lang="en-US" dirty="0"/>
          </a:p>
        </p:txBody>
      </p:sp>
      <p:sp>
        <p:nvSpPr>
          <p:cNvPr id="5" name="Footer Placeholder 4"/>
          <p:cNvSpPr>
            <a:spLocks noGrp="1"/>
          </p:cNvSpPr>
          <p:nvPr>
            <p:ph type="ftr" sz="quarter" idx="11"/>
          </p:nvPr>
        </p:nvSpPr>
        <p:spPr>
          <a:xfrm>
            <a:off x="3029040" y="4768097"/>
            <a:ext cx="3086191" cy="273892"/>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8140" y="4768097"/>
            <a:ext cx="2057461" cy="273892"/>
          </a:xfrm>
          <a:prstGeom prst="rect">
            <a:avLst/>
          </a:prstGeom>
        </p:spPr>
        <p:txBody>
          <a:bodyPr/>
          <a:lstStyle/>
          <a:p>
            <a:fld id="{48F63A3B-78C7-47BE-AE5E-E10140E04643}" type="slidenum">
              <a:rPr lang="en-US" dirty="0"/>
              <a:t>‹#›</a:t>
            </a:fld>
            <a:endParaRPr lang="en-US" dirty="0"/>
          </a:p>
        </p:txBody>
      </p:sp>
      <p:pic>
        <p:nvPicPr>
          <p:cNvPr id="10" name="图片 9" descr="总监直播室01"/>
          <p:cNvPicPr>
            <a:picLocks noChangeAspect="1"/>
          </p:cNvPicPr>
          <p:nvPr userDrawn="1"/>
        </p:nvPicPr>
        <p:blipFill>
          <a:blip r:embed="rId2"/>
          <a:stretch>
            <a:fillRect/>
          </a:stretch>
        </p:blipFill>
        <p:spPr>
          <a:xfrm>
            <a:off x="146050" y="65405"/>
            <a:ext cx="769620" cy="65659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906" y="1282529"/>
            <a:ext cx="7886933" cy="2139927"/>
          </a:xfrm>
          <a:prstGeom prst="rect">
            <a:avLst/>
          </a:prstGeo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906" y="3442700"/>
            <a:ext cx="7886933" cy="1125337"/>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8035" indent="0">
              <a:buNone/>
              <a:defRPr sz="1200">
                <a:solidFill>
                  <a:schemeClr val="tx1">
                    <a:tint val="75000"/>
                  </a:schemeClr>
                </a:solidFill>
              </a:defRPr>
            </a:lvl7pPr>
            <a:lvl8pPr marL="2400935" indent="0">
              <a:buNone/>
              <a:defRPr sz="1200">
                <a:solidFill>
                  <a:schemeClr val="tx1">
                    <a:tint val="75000"/>
                  </a:schemeClr>
                </a:solidFill>
              </a:defRPr>
            </a:lvl8pPr>
            <a:lvl9pPr marL="2743835" indent="0">
              <a:buNone/>
              <a:defRPr sz="12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a:xfrm>
            <a:off x="628669" y="4768097"/>
            <a:ext cx="2057461" cy="273892"/>
          </a:xfrm>
          <a:prstGeom prst="rect">
            <a:avLst/>
          </a:prstGeom>
        </p:spPr>
        <p:txBody>
          <a:bodyPr/>
          <a:lstStyle/>
          <a:p>
            <a:fld id="{C764DE79-268F-4C1A-8933-263129D2AF90}" type="datetimeFigureOut">
              <a:rPr lang="en-US" dirty="0"/>
              <a:t>5/13/2021</a:t>
            </a:fld>
            <a:endParaRPr lang="en-US" dirty="0"/>
          </a:p>
        </p:txBody>
      </p:sp>
      <p:sp>
        <p:nvSpPr>
          <p:cNvPr id="5" name="Footer Placeholder 4"/>
          <p:cNvSpPr>
            <a:spLocks noGrp="1"/>
          </p:cNvSpPr>
          <p:nvPr>
            <p:ph type="ftr" sz="quarter" idx="11"/>
          </p:nvPr>
        </p:nvSpPr>
        <p:spPr>
          <a:xfrm>
            <a:off x="3029040" y="4768097"/>
            <a:ext cx="3086191" cy="273892"/>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8140" y="4768097"/>
            <a:ext cx="2057461" cy="273892"/>
          </a:xfrm>
          <a:prstGeom prst="rect">
            <a:avLst/>
          </a:prstGeom>
        </p:spPr>
        <p:txBody>
          <a:bodyPr/>
          <a:lstStyle/>
          <a:p>
            <a:fld id="{48F63A3B-78C7-47BE-AE5E-E10140E04643}" type="slidenum">
              <a:rPr lang="en-US" dirty="0"/>
              <a:t>‹#›</a:t>
            </a:fld>
            <a:endParaRPr lang="en-US" dirty="0"/>
          </a:p>
        </p:txBody>
      </p:sp>
      <p:pic>
        <p:nvPicPr>
          <p:cNvPr id="7" name="图片 6" descr="总监直播室01"/>
          <p:cNvPicPr>
            <a:picLocks noChangeAspect="1"/>
          </p:cNvPicPr>
          <p:nvPr userDrawn="1"/>
        </p:nvPicPr>
        <p:blipFill>
          <a:blip r:embed="rId2"/>
          <a:stretch>
            <a:fillRect/>
          </a:stretch>
        </p:blipFill>
        <p:spPr>
          <a:xfrm>
            <a:off x="130175" y="25400"/>
            <a:ext cx="769620" cy="65659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a:xfrm>
            <a:off x="628669" y="273892"/>
            <a:ext cx="7886933" cy="994347"/>
          </a:xfrm>
          <a:prstGeom prst="rect">
            <a:avLst/>
          </a:prstGeom>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69" y="1369458"/>
            <a:ext cx="3886314" cy="3264074"/>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Content Placeholder 3"/>
          <p:cNvSpPr>
            <a:spLocks noGrp="1"/>
          </p:cNvSpPr>
          <p:nvPr>
            <p:ph sz="half" idx="2"/>
          </p:nvPr>
        </p:nvSpPr>
        <p:spPr>
          <a:xfrm>
            <a:off x="4629286" y="1369458"/>
            <a:ext cx="3886314" cy="3264074"/>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Date Placeholder 4"/>
          <p:cNvSpPr>
            <a:spLocks noGrp="1"/>
          </p:cNvSpPr>
          <p:nvPr>
            <p:ph type="dt" sz="half" idx="10"/>
          </p:nvPr>
        </p:nvSpPr>
        <p:spPr>
          <a:xfrm>
            <a:off x="628669" y="4768097"/>
            <a:ext cx="2057461" cy="273892"/>
          </a:xfrm>
          <a:prstGeom prst="rect">
            <a:avLst/>
          </a:prstGeom>
        </p:spPr>
        <p:txBody>
          <a:bodyPr/>
          <a:lstStyle/>
          <a:p>
            <a:fld id="{C764DE79-268F-4C1A-8933-263129D2AF90}" type="datetimeFigureOut">
              <a:rPr lang="en-US" dirty="0"/>
              <a:t>5/13/2021</a:t>
            </a:fld>
            <a:endParaRPr lang="en-US" dirty="0"/>
          </a:p>
        </p:txBody>
      </p:sp>
      <p:sp>
        <p:nvSpPr>
          <p:cNvPr id="6" name="Footer Placeholder 5"/>
          <p:cNvSpPr>
            <a:spLocks noGrp="1"/>
          </p:cNvSpPr>
          <p:nvPr>
            <p:ph type="ftr" sz="quarter" idx="11"/>
          </p:nvPr>
        </p:nvSpPr>
        <p:spPr>
          <a:xfrm>
            <a:off x="3029040" y="4768097"/>
            <a:ext cx="3086191" cy="273892"/>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8140" y="4768097"/>
            <a:ext cx="2057461" cy="273892"/>
          </a:xfrm>
          <a:prstGeom prst="rect">
            <a:avLst/>
          </a:prstGeom>
        </p:spPr>
        <p:txBody>
          <a:bodyPr/>
          <a:lstStyle/>
          <a:p>
            <a:fld id="{48F63A3B-78C7-47BE-AE5E-E10140E04643}"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59" y="273892"/>
            <a:ext cx="7886933" cy="994347"/>
          </a:xfrm>
          <a:prstGeom prst="rect">
            <a:avLst/>
          </a:prstGeo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60" y="1261092"/>
            <a:ext cx="3868455" cy="61804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8035" indent="0">
              <a:buNone/>
              <a:defRPr sz="1200" b="1"/>
            </a:lvl7pPr>
            <a:lvl8pPr marL="2400935" indent="0">
              <a:buNone/>
              <a:defRPr sz="1200" b="1"/>
            </a:lvl8pPr>
            <a:lvl9pPr marL="2743835" indent="0">
              <a:buNone/>
              <a:defRPr sz="1200" b="1"/>
            </a:lvl9pPr>
          </a:lstStyle>
          <a:p>
            <a:pPr lvl="0"/>
            <a:r>
              <a:rPr lang="zh-CN" altLang="en-US"/>
              <a:t>单击此处编辑母版文本样式</a:t>
            </a:r>
          </a:p>
        </p:txBody>
      </p:sp>
      <p:sp>
        <p:nvSpPr>
          <p:cNvPr id="4" name="Content Placeholder 3"/>
          <p:cNvSpPr>
            <a:spLocks noGrp="1"/>
          </p:cNvSpPr>
          <p:nvPr>
            <p:ph sz="half" idx="2"/>
          </p:nvPr>
        </p:nvSpPr>
        <p:spPr>
          <a:xfrm>
            <a:off x="629860" y="1879135"/>
            <a:ext cx="3868455" cy="2763925"/>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Text Placeholder 4"/>
          <p:cNvSpPr>
            <a:spLocks noGrp="1"/>
          </p:cNvSpPr>
          <p:nvPr>
            <p:ph type="body" sz="quarter" idx="3"/>
          </p:nvPr>
        </p:nvSpPr>
        <p:spPr>
          <a:xfrm>
            <a:off x="4629286" y="1261092"/>
            <a:ext cx="3887506" cy="61804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8035" indent="0">
              <a:buNone/>
              <a:defRPr sz="1200" b="1"/>
            </a:lvl7pPr>
            <a:lvl8pPr marL="2400935" indent="0">
              <a:buNone/>
              <a:defRPr sz="1200" b="1"/>
            </a:lvl8pPr>
            <a:lvl9pPr marL="2743835" indent="0">
              <a:buNone/>
              <a:defRPr sz="1200" b="1"/>
            </a:lvl9pPr>
          </a:lstStyle>
          <a:p>
            <a:pPr lvl="0"/>
            <a:r>
              <a:rPr lang="zh-CN" altLang="en-US"/>
              <a:t>单击此处编辑母版文本样式</a:t>
            </a:r>
          </a:p>
        </p:txBody>
      </p:sp>
      <p:sp>
        <p:nvSpPr>
          <p:cNvPr id="6" name="Content Placeholder 5"/>
          <p:cNvSpPr>
            <a:spLocks noGrp="1"/>
          </p:cNvSpPr>
          <p:nvPr>
            <p:ph sz="quarter" idx="4"/>
          </p:nvPr>
        </p:nvSpPr>
        <p:spPr>
          <a:xfrm>
            <a:off x="4629286" y="1879135"/>
            <a:ext cx="3887506" cy="2763925"/>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7" name="Date Placeholder 6"/>
          <p:cNvSpPr>
            <a:spLocks noGrp="1"/>
          </p:cNvSpPr>
          <p:nvPr>
            <p:ph type="dt" sz="half" idx="10"/>
          </p:nvPr>
        </p:nvSpPr>
        <p:spPr>
          <a:xfrm>
            <a:off x="628669" y="4768097"/>
            <a:ext cx="2057461" cy="273892"/>
          </a:xfrm>
          <a:prstGeom prst="rect">
            <a:avLst/>
          </a:prstGeom>
        </p:spPr>
        <p:txBody>
          <a:bodyPr/>
          <a:lstStyle/>
          <a:p>
            <a:fld id="{C764DE79-268F-4C1A-8933-263129D2AF90}" type="datetimeFigureOut">
              <a:rPr lang="en-US" dirty="0"/>
              <a:t>5/13/2021</a:t>
            </a:fld>
            <a:endParaRPr lang="en-US" dirty="0"/>
          </a:p>
        </p:txBody>
      </p:sp>
      <p:sp>
        <p:nvSpPr>
          <p:cNvPr id="8" name="Footer Placeholder 7"/>
          <p:cNvSpPr>
            <a:spLocks noGrp="1"/>
          </p:cNvSpPr>
          <p:nvPr>
            <p:ph type="ftr" sz="quarter" idx="11"/>
          </p:nvPr>
        </p:nvSpPr>
        <p:spPr>
          <a:xfrm>
            <a:off x="3029040" y="4768097"/>
            <a:ext cx="3086191" cy="273892"/>
          </a:xfrm>
          <a:prstGeom prst="rect">
            <a:avLst/>
          </a:prstGeom>
        </p:spPr>
        <p:txBody>
          <a:bodyPr/>
          <a:lstStyle/>
          <a:p>
            <a:endParaRPr lang="en-US" dirty="0"/>
          </a:p>
        </p:txBody>
      </p:sp>
      <p:sp>
        <p:nvSpPr>
          <p:cNvPr id="9" name="Slide Number Placeholder 8"/>
          <p:cNvSpPr>
            <a:spLocks noGrp="1"/>
          </p:cNvSpPr>
          <p:nvPr>
            <p:ph type="sldNum" sz="quarter" idx="12"/>
          </p:nvPr>
        </p:nvSpPr>
        <p:spPr>
          <a:xfrm>
            <a:off x="6458140" y="4768097"/>
            <a:ext cx="2057461" cy="273892"/>
          </a:xfrm>
          <a:prstGeom prst="rect">
            <a:avLst/>
          </a:prstGeom>
        </p:spPr>
        <p:txBody>
          <a:bodyPr/>
          <a:lstStyle/>
          <a:p>
            <a:fld id="{48F63A3B-78C7-47BE-AE5E-E10140E04643}"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a:xfrm>
            <a:off x="628669" y="273892"/>
            <a:ext cx="7886933" cy="994347"/>
          </a:xfrm>
          <a:prstGeom prst="rect">
            <a:avLst/>
          </a:prstGeom>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a:xfrm>
            <a:off x="628669" y="4768097"/>
            <a:ext cx="2057461" cy="273892"/>
          </a:xfrm>
          <a:prstGeom prst="rect">
            <a:avLst/>
          </a:prstGeom>
        </p:spPr>
        <p:txBody>
          <a:bodyPr/>
          <a:lstStyle/>
          <a:p>
            <a:fld id="{C764DE79-268F-4C1A-8933-263129D2AF90}" type="datetimeFigureOut">
              <a:rPr lang="en-US" dirty="0"/>
              <a:t>5/13/2021</a:t>
            </a:fld>
            <a:endParaRPr lang="en-US" dirty="0"/>
          </a:p>
        </p:txBody>
      </p:sp>
      <p:sp>
        <p:nvSpPr>
          <p:cNvPr id="4" name="Footer Placeholder 3"/>
          <p:cNvSpPr>
            <a:spLocks noGrp="1"/>
          </p:cNvSpPr>
          <p:nvPr>
            <p:ph type="ftr" sz="quarter" idx="11"/>
          </p:nvPr>
        </p:nvSpPr>
        <p:spPr>
          <a:xfrm>
            <a:off x="3029040" y="4768097"/>
            <a:ext cx="3086191" cy="273892"/>
          </a:xfrm>
          <a:prstGeom prst="rect">
            <a:avLst/>
          </a:prstGeom>
        </p:spPr>
        <p:txBody>
          <a:bodyPr/>
          <a:lstStyle/>
          <a:p>
            <a:endParaRPr lang="en-US" dirty="0"/>
          </a:p>
        </p:txBody>
      </p:sp>
      <p:sp>
        <p:nvSpPr>
          <p:cNvPr id="5" name="Slide Number Placeholder 4"/>
          <p:cNvSpPr>
            <a:spLocks noGrp="1"/>
          </p:cNvSpPr>
          <p:nvPr>
            <p:ph type="sldNum" sz="quarter" idx="12"/>
          </p:nvPr>
        </p:nvSpPr>
        <p:spPr>
          <a:xfrm>
            <a:off x="6458140" y="4768097"/>
            <a:ext cx="2057461" cy="273892"/>
          </a:xfrm>
          <a:prstGeom prst="rect">
            <a:avLst/>
          </a:prstGeom>
        </p:spPr>
        <p:txBody>
          <a:bodyPr/>
          <a:lstStyle/>
          <a:p>
            <a:fld id="{48F63A3B-78C7-47BE-AE5E-E10140E04643}"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69" y="4768097"/>
            <a:ext cx="2057461" cy="273892"/>
          </a:xfrm>
          <a:prstGeom prst="rect">
            <a:avLst/>
          </a:prstGeom>
        </p:spPr>
        <p:txBody>
          <a:bodyPr/>
          <a:lstStyle/>
          <a:p>
            <a:fld id="{C764DE79-268F-4C1A-8933-263129D2AF90}" type="datetimeFigureOut">
              <a:rPr lang="en-US" dirty="0"/>
              <a:t>5/13/2021</a:t>
            </a:fld>
            <a:endParaRPr lang="en-US" dirty="0"/>
          </a:p>
        </p:txBody>
      </p:sp>
      <p:sp>
        <p:nvSpPr>
          <p:cNvPr id="3" name="Footer Placeholder 2"/>
          <p:cNvSpPr>
            <a:spLocks noGrp="1"/>
          </p:cNvSpPr>
          <p:nvPr>
            <p:ph type="ftr" sz="quarter" idx="11"/>
          </p:nvPr>
        </p:nvSpPr>
        <p:spPr>
          <a:xfrm>
            <a:off x="3029040" y="4768097"/>
            <a:ext cx="3086191" cy="273892"/>
          </a:xfrm>
          <a:prstGeom prst="rect">
            <a:avLst/>
          </a:prstGeom>
        </p:spPr>
        <p:txBody>
          <a:bodyPr/>
          <a:lstStyle/>
          <a:p>
            <a:endParaRPr lang="en-US" dirty="0"/>
          </a:p>
        </p:txBody>
      </p:sp>
      <p:sp>
        <p:nvSpPr>
          <p:cNvPr id="4" name="Slide Number Placeholder 3"/>
          <p:cNvSpPr>
            <a:spLocks noGrp="1"/>
          </p:cNvSpPr>
          <p:nvPr>
            <p:ph type="sldNum" sz="quarter" idx="12"/>
          </p:nvPr>
        </p:nvSpPr>
        <p:spPr>
          <a:xfrm>
            <a:off x="6458140" y="4768097"/>
            <a:ext cx="2057461" cy="273892"/>
          </a:xfrm>
          <a:prstGeom prst="rect">
            <a:avLst/>
          </a:prstGeom>
        </p:spPr>
        <p:txBody>
          <a:bodyPr/>
          <a:lstStyle/>
          <a:p>
            <a:fld id="{48F63A3B-78C7-47BE-AE5E-E10140E04643}" type="slidenum">
              <a:rPr lang="en-US" dirty="0"/>
              <a:t>‹#›</a:t>
            </a:fld>
            <a:endParaRPr lang="en-US" dirty="0"/>
          </a:p>
        </p:txBody>
      </p:sp>
      <p:pic>
        <p:nvPicPr>
          <p:cNvPr id="7" name="图片 6" descr="2"/>
          <p:cNvPicPr>
            <a:picLocks noChangeAspect="1"/>
          </p:cNvPicPr>
          <p:nvPr userDrawn="1"/>
        </p:nvPicPr>
        <p:blipFill>
          <a:blip r:embed="rId2"/>
          <a:stretch>
            <a:fillRect/>
          </a:stretch>
        </p:blipFill>
        <p:spPr>
          <a:xfrm>
            <a:off x="0" y="0"/>
            <a:ext cx="9144000" cy="5142865"/>
          </a:xfrm>
          <a:prstGeom prst="rect">
            <a:avLst/>
          </a:prstGeom>
        </p:spPr>
      </p:pic>
      <p:pic>
        <p:nvPicPr>
          <p:cNvPr id="5" name="图片 4" descr="总监直播室01"/>
          <p:cNvPicPr>
            <a:picLocks noChangeAspect="1"/>
          </p:cNvPicPr>
          <p:nvPr userDrawn="1"/>
        </p:nvPicPr>
        <p:blipFill>
          <a:blip r:embed="rId3"/>
          <a:stretch>
            <a:fillRect/>
          </a:stretch>
        </p:blipFill>
        <p:spPr>
          <a:xfrm>
            <a:off x="121920" y="48895"/>
            <a:ext cx="769620" cy="65659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60" y="342960"/>
            <a:ext cx="2949264" cy="1200360"/>
          </a:xfrm>
          <a:prstGeom prst="rect">
            <a:avLst/>
          </a:prstGeo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506" y="740698"/>
            <a:ext cx="4629286" cy="3655858"/>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Text Placeholder 3"/>
          <p:cNvSpPr>
            <a:spLocks noGrp="1"/>
          </p:cNvSpPr>
          <p:nvPr>
            <p:ph type="body" sz="half" idx="2"/>
          </p:nvPr>
        </p:nvSpPr>
        <p:spPr>
          <a:xfrm>
            <a:off x="629860" y="1543320"/>
            <a:ext cx="2949264" cy="2859192"/>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8035" indent="0">
              <a:buNone/>
              <a:defRPr sz="750"/>
            </a:lvl7pPr>
            <a:lvl8pPr marL="2400935" indent="0">
              <a:buNone/>
              <a:defRPr sz="750"/>
            </a:lvl8pPr>
            <a:lvl9pPr marL="2743835"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a:xfrm>
            <a:off x="628669" y="4768097"/>
            <a:ext cx="2057461" cy="273892"/>
          </a:xfrm>
          <a:prstGeom prst="rect">
            <a:avLst/>
          </a:prstGeom>
        </p:spPr>
        <p:txBody>
          <a:bodyPr/>
          <a:lstStyle/>
          <a:p>
            <a:fld id="{C764DE79-268F-4C1A-8933-263129D2AF90}" type="datetimeFigureOut">
              <a:rPr lang="en-US" dirty="0"/>
              <a:t>5/13/2021</a:t>
            </a:fld>
            <a:endParaRPr lang="en-US" dirty="0"/>
          </a:p>
        </p:txBody>
      </p:sp>
      <p:sp>
        <p:nvSpPr>
          <p:cNvPr id="6" name="Footer Placeholder 5"/>
          <p:cNvSpPr>
            <a:spLocks noGrp="1"/>
          </p:cNvSpPr>
          <p:nvPr>
            <p:ph type="ftr" sz="quarter" idx="11"/>
          </p:nvPr>
        </p:nvSpPr>
        <p:spPr>
          <a:xfrm>
            <a:off x="3029040" y="4768097"/>
            <a:ext cx="3086191" cy="273892"/>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8140" y="4768097"/>
            <a:ext cx="2057461" cy="273892"/>
          </a:xfrm>
          <a:prstGeom prst="rect">
            <a:avLst/>
          </a:prstGeom>
        </p:spPr>
        <p:txBody>
          <a:bodyPr/>
          <a:lstStyle/>
          <a:p>
            <a:fld id="{48F63A3B-78C7-47BE-AE5E-E10140E04643}"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60" y="342960"/>
            <a:ext cx="2949264" cy="1200360"/>
          </a:xfrm>
          <a:prstGeom prst="rect">
            <a:avLst/>
          </a:prstGeo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506" y="740698"/>
            <a:ext cx="4629286" cy="3655858"/>
          </a:xfrm>
          <a:prstGeom prst="rect">
            <a:avLst/>
          </a:prstGeo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8035" indent="0">
              <a:buNone/>
              <a:defRPr sz="1500"/>
            </a:lvl7pPr>
            <a:lvl8pPr marL="2400935" indent="0">
              <a:buNone/>
              <a:defRPr sz="1500"/>
            </a:lvl8pPr>
            <a:lvl9pPr marL="2743835"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60" y="1543320"/>
            <a:ext cx="2949264" cy="2859192"/>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8035" indent="0">
              <a:buNone/>
              <a:defRPr sz="750"/>
            </a:lvl7pPr>
            <a:lvl8pPr marL="2400935" indent="0">
              <a:buNone/>
              <a:defRPr sz="750"/>
            </a:lvl8pPr>
            <a:lvl9pPr marL="2743835"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a:xfrm>
            <a:off x="628669" y="4768097"/>
            <a:ext cx="2057461" cy="273892"/>
          </a:xfrm>
          <a:prstGeom prst="rect">
            <a:avLst/>
          </a:prstGeom>
        </p:spPr>
        <p:txBody>
          <a:bodyPr/>
          <a:lstStyle/>
          <a:p>
            <a:fld id="{C764DE79-268F-4C1A-8933-263129D2AF90}" type="datetimeFigureOut">
              <a:rPr lang="en-US" dirty="0"/>
              <a:t>5/13/2021</a:t>
            </a:fld>
            <a:endParaRPr lang="en-US" dirty="0"/>
          </a:p>
        </p:txBody>
      </p:sp>
      <p:sp>
        <p:nvSpPr>
          <p:cNvPr id="6" name="Footer Placeholder 5"/>
          <p:cNvSpPr>
            <a:spLocks noGrp="1"/>
          </p:cNvSpPr>
          <p:nvPr>
            <p:ph type="ftr" sz="quarter" idx="11"/>
          </p:nvPr>
        </p:nvSpPr>
        <p:spPr>
          <a:xfrm>
            <a:off x="3029040" y="4768097"/>
            <a:ext cx="3086191" cy="273892"/>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8140" y="4768097"/>
            <a:ext cx="2057461" cy="273892"/>
          </a:xfrm>
          <a:prstGeom prst="rect">
            <a:avLst/>
          </a:prstGeom>
        </p:spPr>
        <p:txBody>
          <a:bodyPr/>
          <a:lstStyle/>
          <a:p>
            <a:fld id="{48F63A3B-78C7-47BE-AE5E-E10140E04643}"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14" cstate="screen"/>
          <a:stretch>
            <a:fillRect/>
          </a:stretch>
        </p:blipFill>
        <p:spPr>
          <a:xfrm>
            <a:off x="0" y="377"/>
            <a:ext cx="9144269" cy="5143645"/>
          </a:xfrm>
          <a:prstGeom prst="rect">
            <a:avLst/>
          </a:prstGeom>
        </p:spPr>
      </p:pic>
      <p:pic>
        <p:nvPicPr>
          <p:cNvPr id="4" name="图片 3"/>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0" y="377"/>
            <a:ext cx="9144269" cy="5143645"/>
          </a:xfrm>
          <a:prstGeom prst="rect">
            <a:avLst/>
          </a:prstGeom>
        </p:spPr>
      </p:pic>
      <p:pic>
        <p:nvPicPr>
          <p:cNvPr id="5" name="图片 4" descr="总监直播室01"/>
          <p:cNvPicPr>
            <a:picLocks noChangeAspect="1"/>
          </p:cNvPicPr>
          <p:nvPr userDrawn="1"/>
        </p:nvPicPr>
        <p:blipFill>
          <a:blip r:embed="rId16"/>
          <a:stretch>
            <a:fillRect/>
          </a:stretch>
        </p:blipFill>
        <p:spPr>
          <a:xfrm>
            <a:off x="121920" y="48895"/>
            <a:ext cx="769620" cy="65659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slow" p14:dur="1500"/>
    </mc:Choice>
    <mc:Fallback xmlns="">
      <p:transition spd="slow"/>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9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80"/>
        </a:spcBef>
        <a:buFont typeface="Arial" panose="020B060402020209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80"/>
        </a:spcBef>
        <a:buFont typeface="Arial" panose="020B060402020209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80"/>
        </a:spcBef>
        <a:buFont typeface="Arial" panose="020B060402020209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80"/>
        </a:spcBef>
        <a:buFont typeface="Arial" panose="020B0604020202090204" pitchFamily="34" charset="0"/>
        <a:buChar char="•"/>
        <a:defRPr sz="1350" kern="1200">
          <a:solidFill>
            <a:schemeClr val="tx1"/>
          </a:solidFill>
          <a:latin typeface="+mn-lt"/>
          <a:ea typeface="+mn-ea"/>
          <a:cs typeface="+mn-cs"/>
        </a:defRPr>
      </a:lvl5pPr>
      <a:lvl6pPr marL="1886585" indent="-171450" algn="l" defTabSz="685800" rtl="0" eaLnBrk="1" latinLnBrk="0" hangingPunct="1">
        <a:lnSpc>
          <a:spcPct val="90000"/>
        </a:lnSpc>
        <a:spcBef>
          <a:spcPts val="380"/>
        </a:spcBef>
        <a:buFont typeface="Arial" panose="020B0604020202090204" pitchFamily="34" charset="0"/>
        <a:buChar char="•"/>
        <a:defRPr sz="1350" kern="1200">
          <a:solidFill>
            <a:schemeClr val="tx1"/>
          </a:solidFill>
          <a:latin typeface="+mn-lt"/>
          <a:ea typeface="+mn-ea"/>
          <a:cs typeface="+mn-cs"/>
        </a:defRPr>
      </a:lvl6pPr>
      <a:lvl7pPr marL="2229485" indent="-171450" algn="l" defTabSz="685800" rtl="0" eaLnBrk="1" latinLnBrk="0" hangingPunct="1">
        <a:lnSpc>
          <a:spcPct val="90000"/>
        </a:lnSpc>
        <a:spcBef>
          <a:spcPts val="380"/>
        </a:spcBef>
        <a:buFont typeface="Arial" panose="020B0604020202090204" pitchFamily="34" charset="0"/>
        <a:buChar char="•"/>
        <a:defRPr sz="1350" kern="1200">
          <a:solidFill>
            <a:schemeClr val="tx1"/>
          </a:solidFill>
          <a:latin typeface="+mn-lt"/>
          <a:ea typeface="+mn-ea"/>
          <a:cs typeface="+mn-cs"/>
        </a:defRPr>
      </a:lvl7pPr>
      <a:lvl8pPr marL="2572385" indent="-171450" algn="l" defTabSz="685800" rtl="0" eaLnBrk="1" latinLnBrk="0" hangingPunct="1">
        <a:lnSpc>
          <a:spcPct val="90000"/>
        </a:lnSpc>
        <a:spcBef>
          <a:spcPts val="380"/>
        </a:spcBef>
        <a:buFont typeface="Arial" panose="020B0604020202090204" pitchFamily="34" charset="0"/>
        <a:buChar char="•"/>
        <a:defRPr sz="1350" kern="1200">
          <a:solidFill>
            <a:schemeClr val="tx1"/>
          </a:solidFill>
          <a:latin typeface="+mn-lt"/>
          <a:ea typeface="+mn-ea"/>
          <a:cs typeface="+mn-cs"/>
        </a:defRPr>
      </a:lvl8pPr>
      <a:lvl9pPr marL="2915285" indent="-171450" algn="l" defTabSz="685800" rtl="0" eaLnBrk="1" latinLnBrk="0" hangingPunct="1">
        <a:lnSpc>
          <a:spcPct val="90000"/>
        </a:lnSpc>
        <a:spcBef>
          <a:spcPts val="380"/>
        </a:spcBef>
        <a:buFont typeface="Arial" panose="020B060402020209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8035" algn="l" defTabSz="685800" rtl="0" eaLnBrk="1" latinLnBrk="0" hangingPunct="1">
        <a:defRPr sz="1350" kern="1200">
          <a:solidFill>
            <a:schemeClr val="tx1"/>
          </a:solidFill>
          <a:latin typeface="+mn-lt"/>
          <a:ea typeface="+mn-ea"/>
          <a:cs typeface="+mn-cs"/>
        </a:defRPr>
      </a:lvl7pPr>
      <a:lvl8pPr marL="2400935" algn="l" defTabSz="685800" rtl="0" eaLnBrk="1" latinLnBrk="0" hangingPunct="1">
        <a:defRPr sz="1350" kern="1200">
          <a:solidFill>
            <a:schemeClr val="tx1"/>
          </a:solidFill>
          <a:latin typeface="+mn-lt"/>
          <a:ea typeface="+mn-ea"/>
          <a:cs typeface="+mn-cs"/>
        </a:defRPr>
      </a:lvl8pPr>
      <a:lvl9pPr marL="2743835"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s>
</file>

<file path=ppt/slides/_rels/slide14.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 Id="rId9" Type="http://schemas.openxmlformats.org/officeDocument/2006/relationships/image" Target="../media/image35.png"/></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17.xml.rels><?xml version="1.0" encoding="UTF-8" standalone="yes"?>
<Relationships xmlns="http://schemas.openxmlformats.org/package/2006/relationships"><Relationship Id="rId8" Type="http://schemas.openxmlformats.org/officeDocument/2006/relationships/tags" Target="../tags/tag27.xml"/><Relationship Id="rId13" Type="http://schemas.openxmlformats.org/officeDocument/2006/relationships/slideLayout" Target="../slideLayouts/slideLayout7.xml"/><Relationship Id="rId3" Type="http://schemas.openxmlformats.org/officeDocument/2006/relationships/tags" Target="../tags/tag22.xml"/><Relationship Id="rId7" Type="http://schemas.openxmlformats.org/officeDocument/2006/relationships/tags" Target="../tags/tag26.xml"/><Relationship Id="rId12" Type="http://schemas.openxmlformats.org/officeDocument/2006/relationships/tags" Target="../tags/tag31.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tags" Target="../tags/tag25.xml"/><Relationship Id="rId11" Type="http://schemas.openxmlformats.org/officeDocument/2006/relationships/tags" Target="../tags/tag30.xml"/><Relationship Id="rId5" Type="http://schemas.openxmlformats.org/officeDocument/2006/relationships/tags" Target="../tags/tag24.xml"/><Relationship Id="rId10" Type="http://schemas.openxmlformats.org/officeDocument/2006/relationships/tags" Target="../tags/tag29.xml"/><Relationship Id="rId4" Type="http://schemas.openxmlformats.org/officeDocument/2006/relationships/tags" Target="../tags/tag23.xml"/><Relationship Id="rId9" Type="http://schemas.openxmlformats.org/officeDocument/2006/relationships/tags" Target="../tags/tag28.xml"/><Relationship Id="rId1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tags" Target="../tags/tag39.xml"/><Relationship Id="rId13" Type="http://schemas.openxmlformats.org/officeDocument/2006/relationships/notesSlide" Target="../notesSlides/notesSlide19.xml"/><Relationship Id="rId3" Type="http://schemas.openxmlformats.org/officeDocument/2006/relationships/tags" Target="../tags/tag34.xml"/><Relationship Id="rId7" Type="http://schemas.openxmlformats.org/officeDocument/2006/relationships/tags" Target="../tags/tag38.xml"/><Relationship Id="rId12" Type="http://schemas.openxmlformats.org/officeDocument/2006/relationships/slideLayout" Target="../slideLayouts/slideLayout7.xml"/><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tags" Target="../tags/tag37.xml"/><Relationship Id="rId11" Type="http://schemas.openxmlformats.org/officeDocument/2006/relationships/tags" Target="../tags/tag42.xml"/><Relationship Id="rId5" Type="http://schemas.openxmlformats.org/officeDocument/2006/relationships/tags" Target="../tags/tag36.xml"/><Relationship Id="rId10" Type="http://schemas.openxmlformats.org/officeDocument/2006/relationships/tags" Target="../tags/tag41.xml"/><Relationship Id="rId4" Type="http://schemas.openxmlformats.org/officeDocument/2006/relationships/tags" Target="../tags/tag35.xml"/><Relationship Id="rId9" Type="http://schemas.openxmlformats.org/officeDocument/2006/relationships/tags" Target="../tags/tag40.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2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48.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8" Type="http://schemas.openxmlformats.org/officeDocument/2006/relationships/slideLayout" Target="../slideLayouts/slideLayout7.xml"/><Relationship Id="rId3" Type="http://schemas.openxmlformats.org/officeDocument/2006/relationships/tags" Target="../tags/tag45.xml"/><Relationship Id="rId7" Type="http://schemas.openxmlformats.org/officeDocument/2006/relationships/tags" Target="../tags/tag49.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tags" Target="../tags/tag48.xml"/><Relationship Id="rId5" Type="http://schemas.openxmlformats.org/officeDocument/2006/relationships/tags" Target="../tags/tag47.xml"/><Relationship Id="rId4" Type="http://schemas.openxmlformats.org/officeDocument/2006/relationships/tags" Target="../tags/tag46.xml"/><Relationship Id="rId9"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tags" Target="../tags/tag18.xml"/><Relationship Id="rId3" Type="http://schemas.openxmlformats.org/officeDocument/2006/relationships/tags" Target="../tags/tag3.xml"/><Relationship Id="rId21" Type="http://schemas.openxmlformats.org/officeDocument/2006/relationships/notesSlide" Target="../notesSlides/notesSlide9.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tags" Target="../tags/tag17.xml"/><Relationship Id="rId2" Type="http://schemas.openxmlformats.org/officeDocument/2006/relationships/tags" Target="../tags/tag2.xml"/><Relationship Id="rId16" Type="http://schemas.openxmlformats.org/officeDocument/2006/relationships/tags" Target="../tags/tag16.xml"/><Relationship Id="rId20"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tags" Target="../tags/tag15.xml"/><Relationship Id="rId10" Type="http://schemas.openxmlformats.org/officeDocument/2006/relationships/tags" Target="../tags/tag10.xml"/><Relationship Id="rId19" Type="http://schemas.openxmlformats.org/officeDocument/2006/relationships/tags" Target="../tags/tag19.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椭圆 4"/>
          <p:cNvSpPr/>
          <p:nvPr/>
        </p:nvSpPr>
        <p:spPr>
          <a:xfrm rot="5400000">
            <a:off x="1167021" y="1513545"/>
            <a:ext cx="1746278" cy="1746278"/>
          </a:xfrm>
          <a:prstGeom prst="ellipse">
            <a:avLst/>
          </a:prstGeom>
          <a:gradFill>
            <a:gsLst>
              <a:gs pos="0">
                <a:srgbClr val="F53F44">
                  <a:alpha val="0"/>
                </a:srgbClr>
              </a:gs>
              <a:gs pos="99000">
                <a:srgbClr val="F53F44"/>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525"/>
          </a:p>
        </p:txBody>
      </p:sp>
      <p:sp>
        <p:nvSpPr>
          <p:cNvPr id="6" name="椭圆 5"/>
          <p:cNvSpPr/>
          <p:nvPr/>
        </p:nvSpPr>
        <p:spPr>
          <a:xfrm rot="5400000">
            <a:off x="1971030" y="1961731"/>
            <a:ext cx="1746278" cy="1746278"/>
          </a:xfrm>
          <a:prstGeom prst="ellipse">
            <a:avLst/>
          </a:prstGeom>
          <a:gradFill>
            <a:gsLst>
              <a:gs pos="0">
                <a:srgbClr val="00228E"/>
              </a:gs>
              <a:gs pos="98000">
                <a:srgbClr val="00228E">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525"/>
          </a:p>
        </p:txBody>
      </p:sp>
      <p:sp>
        <p:nvSpPr>
          <p:cNvPr id="7" name="文本框 6"/>
          <p:cNvSpPr txBox="1"/>
          <p:nvPr/>
        </p:nvSpPr>
        <p:spPr>
          <a:xfrm>
            <a:off x="3280091" y="4053781"/>
            <a:ext cx="3752850" cy="1138773"/>
          </a:xfrm>
          <a:prstGeom prst="rect">
            <a:avLst/>
          </a:prstGeom>
          <a:noFill/>
        </p:spPr>
        <p:txBody>
          <a:bodyPr wrap="square" rtlCol="0">
            <a:spAutoFit/>
          </a:bodyPr>
          <a:lstStyle/>
          <a:p>
            <a:pPr algn="ctr"/>
            <a:r>
              <a:rPr lang="zh-CN" altLang="en-US" sz="1400" b="1" dirty="0">
                <a:solidFill>
                  <a:schemeClr val="bg1"/>
                </a:solidFill>
                <a:latin typeface="Source Sans Pro Black" panose="020B0803030403020204" pitchFamily="34" charset="0"/>
                <a:ea typeface="微软雅黑" panose="020B0503020204020204" pitchFamily="34" charset="-122"/>
                <a:sym typeface="+mn-ea"/>
              </a:rPr>
              <a:t>主讲人：杨春虎</a:t>
            </a:r>
            <a:endParaRPr lang="en-US" altLang="zh-CN" sz="1400" b="1" dirty="0">
              <a:solidFill>
                <a:schemeClr val="bg1"/>
              </a:solidFill>
              <a:latin typeface="Source Sans Pro Black" panose="020B0803030403020204" pitchFamily="34" charset="0"/>
              <a:ea typeface="微软雅黑" panose="020B0503020204020204" pitchFamily="34" charset="-122"/>
              <a:sym typeface="+mn-ea"/>
            </a:endParaRPr>
          </a:p>
          <a:p>
            <a:pPr algn="ctr"/>
            <a:endParaRPr lang="en-US" altLang="zh-CN" sz="100" b="1" dirty="0">
              <a:solidFill>
                <a:schemeClr val="bg1"/>
              </a:solidFill>
              <a:latin typeface="Source Sans Pro Black" panose="020B0803030403020204" pitchFamily="34" charset="0"/>
              <a:ea typeface="微软雅黑" panose="020B0503020204020204" pitchFamily="34" charset="-122"/>
              <a:sym typeface="+mn-ea"/>
            </a:endParaRPr>
          </a:p>
          <a:p>
            <a:pPr algn="ctr"/>
            <a:r>
              <a:rPr lang="zh-CN" altLang="en-US" sz="1100" dirty="0">
                <a:solidFill>
                  <a:schemeClr val="bg1"/>
                </a:solidFill>
                <a:latin typeface="思源黑体 CN Bold" panose="020B0800000000000000" charset="-122"/>
                <a:ea typeface="思源黑体 CN Bold" panose="020B0800000000000000" charset="-122"/>
                <a:cs typeface="思源黑体 CN Bold" panose="020B0800000000000000" charset="-122"/>
                <a:sym typeface="+mn-ea"/>
              </a:rPr>
              <a:t>执业证书： A112011903000</a:t>
            </a:r>
            <a:r>
              <a:rPr lang="en-US" altLang="zh-CN" sz="1100" dirty="0">
                <a:solidFill>
                  <a:schemeClr val="bg1"/>
                </a:solidFill>
                <a:latin typeface="思源黑体 CN Bold" panose="020B0800000000000000" charset="-122"/>
                <a:ea typeface="思源黑体 CN Bold" panose="020B0800000000000000" charset="-122"/>
                <a:cs typeface="思源黑体 CN Bold" panose="020B0800000000000000" charset="-122"/>
                <a:sym typeface="+mn-ea"/>
              </a:rPr>
              <a:t>3</a:t>
            </a:r>
            <a:endParaRPr lang="zh-CN" altLang="en-US" sz="1100" dirty="0">
              <a:solidFill>
                <a:schemeClr val="bg1"/>
              </a:solidFill>
              <a:latin typeface="思源黑体 CN Bold" panose="020B0800000000000000" charset="-122"/>
              <a:ea typeface="思源黑体 CN Bold" panose="020B0800000000000000" charset="-122"/>
              <a:cs typeface="思源黑体 CN Bold" panose="020B0800000000000000" charset="-122"/>
              <a:sym typeface="+mn-ea"/>
            </a:endParaRPr>
          </a:p>
          <a:p>
            <a:pPr algn="ctr"/>
            <a:endParaRPr lang="en-US" altLang="zh-CN" sz="1400" b="1" dirty="0">
              <a:solidFill>
                <a:schemeClr val="bg1"/>
              </a:solidFill>
              <a:latin typeface="Source Sans Pro Black" panose="020B0803030403020204" pitchFamily="34" charset="0"/>
              <a:ea typeface="微软雅黑" panose="020B0503020204020204" pitchFamily="34" charset="-122"/>
              <a:sym typeface="+mn-ea"/>
            </a:endParaRPr>
          </a:p>
          <a:p>
            <a:pPr algn="ctr"/>
            <a:endParaRPr lang="en-US" altLang="zh-CN" sz="1400" b="1" dirty="0">
              <a:solidFill>
                <a:schemeClr val="bg1"/>
              </a:solidFill>
              <a:latin typeface="Source Sans Pro Black" panose="020B0803030403020204" pitchFamily="34" charset="0"/>
              <a:ea typeface="微软雅黑" panose="020B0503020204020204" pitchFamily="34" charset="-122"/>
              <a:sym typeface="+mn-ea"/>
            </a:endParaRPr>
          </a:p>
          <a:p>
            <a:pPr algn="ctr"/>
            <a:endParaRPr lang="zh-CN" altLang="en-US" sz="1400" b="1" dirty="0">
              <a:solidFill>
                <a:schemeClr val="bg1"/>
              </a:solidFill>
              <a:latin typeface="Source Sans Pro Black" panose="020B0803030403020204" pitchFamily="34" charset="0"/>
              <a:ea typeface="微软雅黑" panose="020B0503020204020204" pitchFamily="34" charset="-122"/>
              <a:sym typeface="+mn-ea"/>
            </a:endParaRPr>
          </a:p>
        </p:txBody>
      </p:sp>
      <p:sp>
        <p:nvSpPr>
          <p:cNvPr id="8" name="文本框 7"/>
          <p:cNvSpPr txBox="1"/>
          <p:nvPr/>
        </p:nvSpPr>
        <p:spPr>
          <a:xfrm>
            <a:off x="2383154" y="1798160"/>
            <a:ext cx="5546725" cy="707886"/>
          </a:xfrm>
          <a:prstGeom prst="rect">
            <a:avLst/>
          </a:prstGeom>
          <a:noFill/>
        </p:spPr>
        <p:txBody>
          <a:bodyPr wrap="square" rtlCol="0">
            <a:spAutoFit/>
          </a:bodyPr>
          <a:lstStyle/>
          <a:p>
            <a:pPr algn="ctr"/>
            <a:r>
              <a:rPr kumimoji="1" lang="zh-CN" altLang="en-US" sz="4000" b="1" dirty="0">
                <a:solidFill>
                  <a:schemeClr val="bg1"/>
                </a:solidFill>
                <a:latin typeface="SJcujihei" pitchFamily="2" charset="-122"/>
                <a:ea typeface="SJcujihei" pitchFamily="2" charset="-122"/>
              </a:rPr>
              <a:t>经传软件核心理念</a:t>
            </a:r>
          </a:p>
        </p:txBody>
      </p:sp>
      <p:sp>
        <p:nvSpPr>
          <p:cNvPr id="9" name="文本框 8"/>
          <p:cNvSpPr txBox="1"/>
          <p:nvPr/>
        </p:nvSpPr>
        <p:spPr>
          <a:xfrm>
            <a:off x="4569776" y="3096628"/>
            <a:ext cx="1173480" cy="326390"/>
          </a:xfrm>
          <a:prstGeom prst="rect">
            <a:avLst/>
          </a:prstGeom>
          <a:noFill/>
        </p:spPr>
        <p:txBody>
          <a:bodyPr wrap="square" rtlCol="0">
            <a:spAutoFit/>
          </a:bodyPr>
          <a:lstStyle/>
          <a:p>
            <a:r>
              <a:rPr kumimoji="1" lang="en-US" altLang="zh-CN" sz="1525" b="1" i="1" dirty="0">
                <a:solidFill>
                  <a:schemeClr val="bg1"/>
                </a:solidFill>
                <a:latin typeface="Arial" panose="020B0604020202090204" pitchFamily="34" charset="0"/>
                <a:ea typeface="包图粗黑体" panose="02000800000000000000" pitchFamily="2" charset="-122"/>
                <a:cs typeface="Arial" panose="020B0604020202090204" pitchFamily="34" charset="0"/>
              </a:rPr>
              <a:t>2021.05.13</a:t>
            </a:r>
            <a:endParaRPr kumimoji="1" lang="zh-CN" altLang="en-US" sz="1525" b="1" i="1" dirty="0">
              <a:solidFill>
                <a:schemeClr val="bg1"/>
              </a:solidFill>
              <a:latin typeface="Arial" panose="020B0604020202090204" pitchFamily="34" charset="0"/>
              <a:ea typeface="包图粗黑体" panose="02000800000000000000" pitchFamily="2" charset="-122"/>
              <a:cs typeface="Arial" panose="020B0604020202090204" pitchFamily="34" charset="0"/>
            </a:endParaRPr>
          </a:p>
        </p:txBody>
      </p:sp>
      <p:sp>
        <p:nvSpPr>
          <p:cNvPr id="10" name="文本框 9"/>
          <p:cNvSpPr txBox="1"/>
          <p:nvPr/>
        </p:nvSpPr>
        <p:spPr>
          <a:xfrm>
            <a:off x="3509190" y="2673559"/>
            <a:ext cx="3294652" cy="338554"/>
          </a:xfrm>
          <a:prstGeom prst="rect">
            <a:avLst/>
          </a:prstGeom>
          <a:noFill/>
        </p:spPr>
        <p:txBody>
          <a:bodyPr wrap="square" rtlCol="0">
            <a:spAutoFit/>
          </a:bodyPr>
          <a:lstStyle/>
          <a:p>
            <a:pPr algn="ctr"/>
            <a:r>
              <a:rPr kumimoji="1" lang="zh-CN" altLang="en-US" sz="1600" b="1" dirty="0">
                <a:solidFill>
                  <a:schemeClr val="bg1"/>
                </a:solidFill>
                <a:latin typeface="Arial" panose="020B0604020202090204" pitchFamily="34" charset="0"/>
                <a:ea typeface="包图粗黑体" panose="02000800000000000000" pitchFamily="2" charset="-122"/>
                <a:cs typeface="Arial" panose="020B0604020202090204" pitchFamily="34" charset="0"/>
              </a:rPr>
              <a:t>一款有思想的软件</a:t>
            </a: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221607" y="63825"/>
            <a:ext cx="7017035" cy="920612"/>
            <a:chOff x="3919104" y="622228"/>
            <a:chExt cx="4353791" cy="920612"/>
          </a:xfrm>
        </p:grpSpPr>
        <p:sp>
          <p:nvSpPr>
            <p:cNvPr id="15" name="文本框 14"/>
            <p:cNvSpPr txBox="1"/>
            <p:nvPr/>
          </p:nvSpPr>
          <p:spPr>
            <a:xfrm>
              <a:off x="4899774" y="622228"/>
              <a:ext cx="2392451" cy="461665"/>
            </a:xfrm>
            <a:prstGeom prst="rect">
              <a:avLst/>
            </a:prstGeom>
            <a:noFill/>
          </p:spPr>
          <p:txBody>
            <a:bodyPr vert="horz" wrap="square" rtlCol="0">
              <a:spAutoFit/>
            </a:bodyPr>
            <a:lstStyle/>
            <a:p>
              <a:pPr algn="dist"/>
              <a:r>
                <a:rPr lang="zh-CN" altLang="en-US" sz="2400" b="1" spc="300" dirty="0">
                  <a:solidFill>
                    <a:schemeClr val="bg1"/>
                  </a:solidFill>
                  <a:effectLst>
                    <a:outerShdw blurRad="546100" algn="ctr" rotWithShape="0">
                      <a:schemeClr val="bg1">
                        <a:alpha val="40000"/>
                      </a:schemeClr>
                    </a:outerShdw>
                  </a:effectLst>
                  <a:latin typeface="微软雅黑" panose="020B0503020204020204" pitchFamily="34" charset="-122"/>
                  <a:ea typeface="微软雅黑" panose="020B0503020204020204" pitchFamily="34" charset="-122"/>
                </a:rPr>
                <a:t>资金的分类</a:t>
              </a:r>
            </a:p>
          </p:txBody>
        </p:sp>
        <p:grpSp>
          <p:nvGrpSpPr>
            <p:cNvPr id="16" name="组合 15"/>
            <p:cNvGrpSpPr/>
            <p:nvPr/>
          </p:nvGrpSpPr>
          <p:grpSpPr>
            <a:xfrm>
              <a:off x="4402931" y="894755"/>
              <a:ext cx="358902" cy="99346"/>
              <a:chOff x="3583781" y="6036469"/>
              <a:chExt cx="358902" cy="99346"/>
            </a:xfrm>
          </p:grpSpPr>
          <p:sp>
            <p:nvSpPr>
              <p:cNvPr id="29" name="等腰三角形 28"/>
              <p:cNvSpPr/>
              <p:nvPr/>
            </p:nvSpPr>
            <p:spPr>
              <a:xfrm rot="5400000">
                <a:off x="3565922" y="6054328"/>
                <a:ext cx="99346" cy="6362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等腰三角形 29"/>
              <p:cNvSpPr/>
              <p:nvPr/>
            </p:nvSpPr>
            <p:spPr>
              <a:xfrm rot="5400000">
                <a:off x="3713559" y="6054328"/>
                <a:ext cx="99346" cy="6362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等腰三角形 30"/>
              <p:cNvSpPr/>
              <p:nvPr/>
            </p:nvSpPr>
            <p:spPr>
              <a:xfrm rot="5400000">
                <a:off x="3861196" y="6054328"/>
                <a:ext cx="99346" cy="6362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2" name="组合 31"/>
            <p:cNvGrpSpPr/>
            <p:nvPr/>
          </p:nvGrpSpPr>
          <p:grpSpPr>
            <a:xfrm flipH="1">
              <a:off x="7430166" y="894755"/>
              <a:ext cx="358902" cy="99346"/>
              <a:chOff x="3583781" y="6036469"/>
              <a:chExt cx="358902" cy="99346"/>
            </a:xfrm>
          </p:grpSpPr>
          <p:sp>
            <p:nvSpPr>
              <p:cNvPr id="33" name="等腰三角形 32"/>
              <p:cNvSpPr/>
              <p:nvPr/>
            </p:nvSpPr>
            <p:spPr>
              <a:xfrm rot="5400000">
                <a:off x="3565922" y="6054328"/>
                <a:ext cx="99346" cy="6362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等腰三角形 33"/>
              <p:cNvSpPr/>
              <p:nvPr/>
            </p:nvSpPr>
            <p:spPr>
              <a:xfrm rot="5400000">
                <a:off x="3713559" y="6054328"/>
                <a:ext cx="99346" cy="6362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等腰三角形 34"/>
              <p:cNvSpPr/>
              <p:nvPr/>
            </p:nvSpPr>
            <p:spPr>
              <a:xfrm rot="5400000">
                <a:off x="3861196" y="6054328"/>
                <a:ext cx="99346" cy="6362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6" name="矩形 35"/>
            <p:cNvSpPr/>
            <p:nvPr/>
          </p:nvSpPr>
          <p:spPr>
            <a:xfrm>
              <a:off x="3919104" y="1267250"/>
              <a:ext cx="4353791" cy="275590"/>
            </a:xfrm>
            <a:prstGeom prst="rect">
              <a:avLst/>
            </a:prstGeom>
            <a:noFill/>
          </p:spPr>
          <p:txBody>
            <a:bodyPr vert="horz" wrap="square" rtlCol="0">
              <a:spAutoFit/>
            </a:bodyPr>
            <a:lstStyle/>
            <a:p>
              <a:pPr algn="ctr"/>
              <a:endParaRPr lang="zh-CN" altLang="en-US" sz="1200" spc="300">
                <a:solidFill>
                  <a:schemeClr val="bg1"/>
                </a:solidFill>
                <a:effectLst>
                  <a:outerShdw blurRad="342900" algn="ctr" rotWithShape="0">
                    <a:schemeClr val="bg1"/>
                  </a:outerShdw>
                </a:effectLst>
                <a:latin typeface="三极雅致黑简体" panose="00000506000000000000" pitchFamily="2" charset="-122"/>
                <a:ea typeface="三极雅致黑简体" panose="00000506000000000000" pitchFamily="2" charset="-122"/>
              </a:endParaRPr>
            </a:p>
          </p:txBody>
        </p:sp>
      </p:grpSp>
      <p:sp>
        <p:nvSpPr>
          <p:cNvPr id="26" name="文本框 6"/>
          <p:cNvSpPr txBox="1">
            <a:spLocks noChangeArrowheads="1"/>
          </p:cNvSpPr>
          <p:nvPr/>
        </p:nvSpPr>
        <p:spPr bwMode="auto">
          <a:xfrm>
            <a:off x="836675" y="1077040"/>
            <a:ext cx="4381160" cy="3553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90204" pitchFamily="34" charset="0"/>
                <a:ea typeface="宋体" panose="02010600030101010101" pitchFamily="2" charset="-122"/>
              </a:defRPr>
            </a:lvl1pPr>
            <a:lvl2pPr marL="742950" indent="-285750">
              <a:defRPr>
                <a:solidFill>
                  <a:schemeClr val="tx1"/>
                </a:solidFill>
                <a:latin typeface="Arial" panose="020B0604020202090204" pitchFamily="34" charset="0"/>
                <a:ea typeface="宋体" panose="02010600030101010101" pitchFamily="2" charset="-122"/>
              </a:defRPr>
            </a:lvl2pPr>
            <a:lvl3pPr marL="1143000" indent="-228600">
              <a:defRPr>
                <a:solidFill>
                  <a:schemeClr val="tx1"/>
                </a:solidFill>
                <a:latin typeface="Arial" panose="020B0604020202090204" pitchFamily="34" charset="0"/>
                <a:ea typeface="宋体" panose="02010600030101010101" pitchFamily="2" charset="-122"/>
              </a:defRPr>
            </a:lvl3pPr>
            <a:lvl4pPr marL="1600200" indent="-228600">
              <a:defRPr>
                <a:solidFill>
                  <a:schemeClr val="tx1"/>
                </a:solidFill>
                <a:latin typeface="Arial" panose="020B0604020202090204" pitchFamily="34" charset="0"/>
                <a:ea typeface="宋体" panose="02010600030101010101" pitchFamily="2" charset="-122"/>
              </a:defRPr>
            </a:lvl4pPr>
            <a:lvl5pPr marL="2057400" indent="-228600">
              <a:defRPr>
                <a:solidFill>
                  <a:schemeClr val="tx1"/>
                </a:solidFill>
                <a:latin typeface="Arial" panose="020B060402020209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panose="02010600030101010101" pitchFamily="2" charset="-122"/>
              </a:defRPr>
            </a:lvl9pPr>
          </a:lstStyle>
          <a:p>
            <a:pPr algn="just" defTabSz="685800">
              <a:defRPr/>
            </a:pPr>
            <a:r>
              <a:rPr lang="zh-CN" altLang="en-US" sz="1500" dirty="0">
                <a:solidFill>
                  <a:srgbClr val="FFFFFF"/>
                </a:solidFill>
                <a:latin typeface="微软雅黑" panose="020B0503020204020204" pitchFamily="34" charset="-122"/>
                <a:ea typeface="微软雅黑" panose="020B0503020204020204" pitchFamily="34" charset="-122"/>
              </a:rPr>
              <a:t>场内资金   场外资金</a:t>
            </a:r>
            <a:endParaRPr lang="en-US" altLang="zh-CN" sz="1500" dirty="0">
              <a:solidFill>
                <a:srgbClr val="FFFFFF"/>
              </a:solidFill>
              <a:latin typeface="微软雅黑" panose="020B0503020204020204" pitchFamily="34" charset="-122"/>
              <a:ea typeface="微软雅黑" panose="020B0503020204020204" pitchFamily="34" charset="-122"/>
            </a:endParaRPr>
          </a:p>
          <a:p>
            <a:pPr algn="just" defTabSz="685800">
              <a:defRPr/>
            </a:pPr>
            <a:endParaRPr lang="en-US" altLang="zh-CN" sz="1500" dirty="0">
              <a:solidFill>
                <a:srgbClr val="FFFFFF"/>
              </a:solidFill>
              <a:latin typeface="微软雅黑" panose="020B0503020204020204" pitchFamily="34" charset="-122"/>
              <a:ea typeface="微软雅黑" panose="020B0503020204020204" pitchFamily="34" charset="-122"/>
            </a:endParaRPr>
          </a:p>
          <a:p>
            <a:pPr algn="just" defTabSz="685800">
              <a:defRPr/>
            </a:pPr>
            <a:r>
              <a:rPr lang="zh-CN" altLang="en-US" sz="1500" dirty="0">
                <a:solidFill>
                  <a:srgbClr val="FFFFFF"/>
                </a:solidFill>
                <a:latin typeface="微软雅黑" panose="020B0503020204020204" pitchFamily="34" charset="-122"/>
                <a:ea typeface="微软雅黑" panose="020B0503020204020204" pitchFamily="34" charset="-122"/>
              </a:rPr>
              <a:t>主力资金   游资资金  散户资金</a:t>
            </a:r>
            <a:endParaRPr lang="en-US" altLang="zh-CN" sz="1500" dirty="0">
              <a:solidFill>
                <a:srgbClr val="FFFFFF"/>
              </a:solidFill>
              <a:latin typeface="微软雅黑" panose="020B0503020204020204" pitchFamily="34" charset="-122"/>
              <a:ea typeface="微软雅黑" panose="020B0503020204020204" pitchFamily="34" charset="-122"/>
            </a:endParaRPr>
          </a:p>
          <a:p>
            <a:pPr algn="just" defTabSz="685800">
              <a:defRPr/>
            </a:pPr>
            <a:endParaRPr lang="en-US" altLang="zh-CN" sz="1500" dirty="0">
              <a:solidFill>
                <a:srgbClr val="FFFFFF"/>
              </a:solidFill>
              <a:latin typeface="微软雅黑" panose="020B0503020204020204" pitchFamily="34" charset="-122"/>
              <a:ea typeface="微软雅黑" panose="020B0503020204020204" pitchFamily="34" charset="-122"/>
            </a:endParaRPr>
          </a:p>
          <a:p>
            <a:pPr algn="just" defTabSz="685800">
              <a:defRPr/>
            </a:pPr>
            <a:r>
              <a:rPr lang="zh-CN" altLang="en-US" sz="1500" dirty="0">
                <a:solidFill>
                  <a:srgbClr val="FFFFFF"/>
                </a:solidFill>
                <a:latin typeface="微软雅黑" panose="020B0503020204020204" pitchFamily="34" charset="-122"/>
                <a:ea typeface="微软雅黑" panose="020B0503020204020204" pitchFamily="34" charset="-122"/>
              </a:rPr>
              <a:t>庄家   散户</a:t>
            </a:r>
            <a:endParaRPr lang="en-US" altLang="zh-CN" sz="1500" dirty="0">
              <a:solidFill>
                <a:srgbClr val="FFFFFF"/>
              </a:solidFill>
              <a:latin typeface="微软雅黑" panose="020B0503020204020204" pitchFamily="34" charset="-122"/>
              <a:ea typeface="微软雅黑" panose="020B0503020204020204" pitchFamily="34" charset="-122"/>
            </a:endParaRPr>
          </a:p>
          <a:p>
            <a:pPr algn="just" defTabSz="685800">
              <a:defRPr/>
            </a:pPr>
            <a:endParaRPr lang="en-US" altLang="zh-CN" sz="1500" dirty="0">
              <a:solidFill>
                <a:srgbClr val="FFFFFF"/>
              </a:solidFill>
              <a:latin typeface="微软雅黑" panose="020B0503020204020204" pitchFamily="34" charset="-122"/>
              <a:ea typeface="微软雅黑" panose="020B0503020204020204" pitchFamily="34" charset="-122"/>
            </a:endParaRPr>
          </a:p>
          <a:p>
            <a:pPr algn="just" defTabSz="685800">
              <a:defRPr/>
            </a:pPr>
            <a:r>
              <a:rPr lang="zh-CN" altLang="en-US" sz="1500" dirty="0">
                <a:solidFill>
                  <a:srgbClr val="FFFFFF"/>
                </a:solidFill>
                <a:latin typeface="微软雅黑" panose="020B0503020204020204" pitchFamily="34" charset="-122"/>
                <a:ea typeface="微软雅黑" panose="020B0503020204020204" pitchFamily="34" charset="-122"/>
              </a:rPr>
              <a:t>公募基金   政府机构   券商    私募基金   自然人</a:t>
            </a:r>
            <a:endParaRPr lang="en-US" altLang="zh-CN" sz="1500" dirty="0">
              <a:solidFill>
                <a:srgbClr val="FFFFFF"/>
              </a:solidFill>
              <a:latin typeface="微软雅黑" panose="020B0503020204020204" pitchFamily="34" charset="-122"/>
              <a:ea typeface="微软雅黑" panose="020B0503020204020204" pitchFamily="34" charset="-122"/>
            </a:endParaRPr>
          </a:p>
          <a:p>
            <a:pPr algn="just" defTabSz="685800">
              <a:defRPr/>
            </a:pPr>
            <a:endParaRPr lang="en-US" altLang="zh-CN" sz="1500" dirty="0">
              <a:solidFill>
                <a:srgbClr val="FFFFFF"/>
              </a:solidFill>
              <a:latin typeface="微软雅黑" panose="020B0503020204020204" pitchFamily="34" charset="-122"/>
              <a:ea typeface="微软雅黑" panose="020B0503020204020204" pitchFamily="34" charset="-122"/>
            </a:endParaRPr>
          </a:p>
          <a:p>
            <a:pPr algn="just" defTabSz="685800">
              <a:defRPr/>
            </a:pPr>
            <a:r>
              <a:rPr lang="zh-CN" altLang="en-US" sz="1500" dirty="0">
                <a:solidFill>
                  <a:srgbClr val="FFFFFF"/>
                </a:solidFill>
                <a:latin typeface="微软雅黑" panose="020B0503020204020204" pitchFamily="34" charset="-122"/>
                <a:ea typeface="微软雅黑" panose="020B0503020204020204" pitchFamily="34" charset="-122"/>
              </a:rPr>
              <a:t>大盘资金   板块资金  个股资金</a:t>
            </a:r>
            <a:endParaRPr lang="en-US" altLang="zh-CN" sz="1500" dirty="0">
              <a:solidFill>
                <a:srgbClr val="FFFFFF"/>
              </a:solidFill>
              <a:latin typeface="微软雅黑" panose="020B0503020204020204" pitchFamily="34" charset="-122"/>
              <a:ea typeface="微软雅黑" panose="020B0503020204020204" pitchFamily="34" charset="-122"/>
            </a:endParaRPr>
          </a:p>
          <a:p>
            <a:pPr algn="just" defTabSz="685800">
              <a:defRPr/>
            </a:pPr>
            <a:endParaRPr lang="en-US" altLang="zh-CN" sz="1500" dirty="0">
              <a:solidFill>
                <a:srgbClr val="FFFFFF"/>
              </a:solidFill>
              <a:latin typeface="微软雅黑" panose="020B0503020204020204" pitchFamily="34" charset="-122"/>
              <a:ea typeface="微软雅黑" panose="020B0503020204020204" pitchFamily="34" charset="-122"/>
            </a:endParaRPr>
          </a:p>
          <a:p>
            <a:pPr algn="just" defTabSz="685800">
              <a:defRPr/>
            </a:pPr>
            <a:r>
              <a:rPr lang="zh-CN" altLang="en-US" sz="1500" dirty="0">
                <a:solidFill>
                  <a:srgbClr val="FFFFFF"/>
                </a:solidFill>
                <a:latin typeface="微软雅黑" panose="020B0503020204020204" pitchFamily="34" charset="-122"/>
                <a:ea typeface="微软雅黑" panose="020B0503020204020204" pitchFamily="34" charset="-122"/>
              </a:rPr>
              <a:t>中线资金   短线资金  日内资金</a:t>
            </a:r>
            <a:endParaRPr lang="en-US" altLang="zh-CN" sz="1500" dirty="0">
              <a:solidFill>
                <a:srgbClr val="FFFFFF"/>
              </a:solidFill>
              <a:latin typeface="微软雅黑" panose="020B0503020204020204" pitchFamily="34" charset="-122"/>
              <a:ea typeface="微软雅黑" panose="020B0503020204020204" pitchFamily="34" charset="-122"/>
            </a:endParaRPr>
          </a:p>
          <a:p>
            <a:pPr algn="just" defTabSz="685800">
              <a:defRPr/>
            </a:pPr>
            <a:endParaRPr lang="en-US" altLang="zh-CN" sz="1500" dirty="0">
              <a:solidFill>
                <a:srgbClr val="FFFFFF"/>
              </a:solidFill>
              <a:latin typeface="微软雅黑" panose="020B0503020204020204" pitchFamily="34" charset="-122"/>
              <a:ea typeface="微软雅黑" panose="020B0503020204020204" pitchFamily="34" charset="-122"/>
            </a:endParaRPr>
          </a:p>
          <a:p>
            <a:pPr algn="just" defTabSz="685800">
              <a:defRPr/>
            </a:pPr>
            <a:r>
              <a:rPr lang="zh-CN" altLang="en-US" sz="1500" dirty="0">
                <a:solidFill>
                  <a:srgbClr val="FFFFFF"/>
                </a:solidFill>
                <a:latin typeface="微软雅黑" panose="020B0503020204020204" pitchFamily="34" charset="-122"/>
                <a:ea typeface="微软雅黑" panose="020B0503020204020204" pitchFamily="34" charset="-122"/>
              </a:rPr>
              <a:t>受伤主力   新入主力  控盘主力  拉升主力</a:t>
            </a:r>
            <a:endParaRPr lang="en-US" altLang="zh-CN" sz="1500" dirty="0">
              <a:solidFill>
                <a:srgbClr val="FFFFFF"/>
              </a:solidFill>
              <a:latin typeface="微软雅黑" panose="020B0503020204020204" pitchFamily="34" charset="-122"/>
              <a:ea typeface="微软雅黑" panose="020B0503020204020204" pitchFamily="34" charset="-122"/>
            </a:endParaRPr>
          </a:p>
          <a:p>
            <a:pPr algn="just" defTabSz="685800">
              <a:defRPr/>
            </a:pPr>
            <a:endParaRPr lang="en-US" altLang="zh-CN" sz="1500" dirty="0">
              <a:solidFill>
                <a:srgbClr val="FFFFFF"/>
              </a:solidFill>
              <a:latin typeface="微软雅黑" panose="020B0503020204020204" pitchFamily="34" charset="-122"/>
              <a:ea typeface="微软雅黑" panose="020B0503020204020204" pitchFamily="34" charset="-122"/>
            </a:endParaRPr>
          </a:p>
          <a:p>
            <a:pPr algn="just" defTabSz="685800">
              <a:defRPr/>
            </a:pPr>
            <a:r>
              <a:rPr lang="zh-CN" altLang="en-US" sz="1500" dirty="0">
                <a:solidFill>
                  <a:srgbClr val="FFFFFF"/>
                </a:solidFill>
                <a:latin typeface="微软雅黑" panose="020B0503020204020204" pitchFamily="34" charset="-122"/>
                <a:ea typeface="微软雅黑" panose="020B0503020204020204" pitchFamily="34" charset="-122"/>
              </a:rPr>
              <a:t>  </a:t>
            </a:r>
          </a:p>
        </p:txBody>
      </p:sp>
      <p:pic>
        <p:nvPicPr>
          <p:cNvPr id="28" name="图片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7835" y="1311728"/>
            <a:ext cx="3473894" cy="2520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221607" y="63825"/>
            <a:ext cx="7017035" cy="920612"/>
            <a:chOff x="3919104" y="622228"/>
            <a:chExt cx="4353791" cy="920612"/>
          </a:xfrm>
        </p:grpSpPr>
        <p:sp>
          <p:nvSpPr>
            <p:cNvPr id="15" name="文本框 14"/>
            <p:cNvSpPr txBox="1"/>
            <p:nvPr/>
          </p:nvSpPr>
          <p:spPr>
            <a:xfrm>
              <a:off x="4899774" y="622228"/>
              <a:ext cx="2392451" cy="461665"/>
            </a:xfrm>
            <a:prstGeom prst="rect">
              <a:avLst/>
            </a:prstGeom>
            <a:noFill/>
          </p:spPr>
          <p:txBody>
            <a:bodyPr vert="horz" wrap="square" rtlCol="0">
              <a:spAutoFit/>
            </a:bodyPr>
            <a:lstStyle/>
            <a:p>
              <a:pPr algn="dist"/>
              <a:r>
                <a:rPr lang="zh-CN" altLang="en-US" sz="2400" b="1" spc="300" dirty="0">
                  <a:solidFill>
                    <a:schemeClr val="bg1"/>
                  </a:solidFill>
                  <a:effectLst>
                    <a:outerShdw blurRad="546100" algn="ctr" rotWithShape="0">
                      <a:schemeClr val="bg1">
                        <a:alpha val="40000"/>
                      </a:schemeClr>
                    </a:outerShdw>
                  </a:effectLst>
                  <a:latin typeface="微软雅黑" panose="020B0503020204020204" pitchFamily="34" charset="-122"/>
                  <a:ea typeface="微软雅黑" panose="020B0503020204020204" pitchFamily="34" charset="-122"/>
                </a:rPr>
                <a:t>资金的分类</a:t>
              </a:r>
            </a:p>
          </p:txBody>
        </p:sp>
        <p:grpSp>
          <p:nvGrpSpPr>
            <p:cNvPr id="16" name="组合 15"/>
            <p:cNvGrpSpPr/>
            <p:nvPr/>
          </p:nvGrpSpPr>
          <p:grpSpPr>
            <a:xfrm>
              <a:off x="4402931" y="894755"/>
              <a:ext cx="358902" cy="99346"/>
              <a:chOff x="3583781" y="6036469"/>
              <a:chExt cx="358902" cy="99346"/>
            </a:xfrm>
          </p:grpSpPr>
          <p:sp>
            <p:nvSpPr>
              <p:cNvPr id="29" name="等腰三角形 28"/>
              <p:cNvSpPr/>
              <p:nvPr/>
            </p:nvSpPr>
            <p:spPr>
              <a:xfrm rot="5400000">
                <a:off x="3565922" y="6054328"/>
                <a:ext cx="99346" cy="6362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等腰三角形 29"/>
              <p:cNvSpPr/>
              <p:nvPr/>
            </p:nvSpPr>
            <p:spPr>
              <a:xfrm rot="5400000">
                <a:off x="3713559" y="6054328"/>
                <a:ext cx="99346" cy="6362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等腰三角形 30"/>
              <p:cNvSpPr/>
              <p:nvPr/>
            </p:nvSpPr>
            <p:spPr>
              <a:xfrm rot="5400000">
                <a:off x="3861196" y="6054328"/>
                <a:ext cx="99346" cy="6362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2" name="组合 31"/>
            <p:cNvGrpSpPr/>
            <p:nvPr/>
          </p:nvGrpSpPr>
          <p:grpSpPr>
            <a:xfrm flipH="1">
              <a:off x="7430166" y="894755"/>
              <a:ext cx="358902" cy="99346"/>
              <a:chOff x="3583781" y="6036469"/>
              <a:chExt cx="358902" cy="99346"/>
            </a:xfrm>
          </p:grpSpPr>
          <p:sp>
            <p:nvSpPr>
              <p:cNvPr id="33" name="等腰三角形 32"/>
              <p:cNvSpPr/>
              <p:nvPr/>
            </p:nvSpPr>
            <p:spPr>
              <a:xfrm rot="5400000">
                <a:off x="3565922" y="6054328"/>
                <a:ext cx="99346" cy="6362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等腰三角形 33"/>
              <p:cNvSpPr/>
              <p:nvPr/>
            </p:nvSpPr>
            <p:spPr>
              <a:xfrm rot="5400000">
                <a:off x="3713559" y="6054328"/>
                <a:ext cx="99346" cy="6362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等腰三角形 34"/>
              <p:cNvSpPr/>
              <p:nvPr/>
            </p:nvSpPr>
            <p:spPr>
              <a:xfrm rot="5400000">
                <a:off x="3861196" y="6054328"/>
                <a:ext cx="99346" cy="6362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6" name="矩形 35"/>
            <p:cNvSpPr/>
            <p:nvPr/>
          </p:nvSpPr>
          <p:spPr>
            <a:xfrm>
              <a:off x="3919104" y="1267250"/>
              <a:ext cx="4353791" cy="275590"/>
            </a:xfrm>
            <a:prstGeom prst="rect">
              <a:avLst/>
            </a:prstGeom>
            <a:noFill/>
          </p:spPr>
          <p:txBody>
            <a:bodyPr vert="horz" wrap="square" rtlCol="0">
              <a:spAutoFit/>
            </a:bodyPr>
            <a:lstStyle/>
            <a:p>
              <a:pPr algn="ctr"/>
              <a:endParaRPr lang="zh-CN" altLang="en-US" sz="1200" spc="300">
                <a:solidFill>
                  <a:schemeClr val="bg1"/>
                </a:solidFill>
                <a:effectLst>
                  <a:outerShdw blurRad="342900" algn="ctr" rotWithShape="0">
                    <a:schemeClr val="bg1"/>
                  </a:outerShdw>
                </a:effectLst>
                <a:latin typeface="三极雅致黑简体" panose="00000506000000000000" pitchFamily="2" charset="-122"/>
                <a:ea typeface="三极雅致黑简体" panose="00000506000000000000" pitchFamily="2" charset="-122"/>
              </a:endParaRPr>
            </a:p>
          </p:txBody>
        </p:sp>
      </p:grpSp>
      <p:sp>
        <p:nvSpPr>
          <p:cNvPr id="17" name="文本框 6"/>
          <p:cNvSpPr txBox="1">
            <a:spLocks noChangeArrowheads="1"/>
          </p:cNvSpPr>
          <p:nvPr/>
        </p:nvSpPr>
        <p:spPr bwMode="auto">
          <a:xfrm>
            <a:off x="898278" y="708847"/>
            <a:ext cx="3405664" cy="4455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90204" pitchFamily="34" charset="0"/>
                <a:ea typeface="宋体" panose="02010600030101010101" pitchFamily="2" charset="-122"/>
              </a:defRPr>
            </a:lvl1pPr>
            <a:lvl2pPr marL="742950" indent="-285750">
              <a:defRPr>
                <a:solidFill>
                  <a:schemeClr val="tx1"/>
                </a:solidFill>
                <a:latin typeface="Arial" panose="020B0604020202090204" pitchFamily="34" charset="0"/>
                <a:ea typeface="宋体" panose="02010600030101010101" pitchFamily="2" charset="-122"/>
              </a:defRPr>
            </a:lvl2pPr>
            <a:lvl3pPr marL="1143000" indent="-228600">
              <a:defRPr>
                <a:solidFill>
                  <a:schemeClr val="tx1"/>
                </a:solidFill>
                <a:latin typeface="Arial" panose="020B0604020202090204" pitchFamily="34" charset="0"/>
                <a:ea typeface="宋体" panose="02010600030101010101" pitchFamily="2" charset="-122"/>
              </a:defRPr>
            </a:lvl3pPr>
            <a:lvl4pPr marL="1600200" indent="-228600">
              <a:defRPr>
                <a:solidFill>
                  <a:schemeClr val="tx1"/>
                </a:solidFill>
                <a:latin typeface="Arial" panose="020B0604020202090204" pitchFamily="34" charset="0"/>
                <a:ea typeface="宋体" panose="02010600030101010101" pitchFamily="2" charset="-122"/>
              </a:defRPr>
            </a:lvl4pPr>
            <a:lvl5pPr marL="2057400" indent="-228600">
              <a:defRPr>
                <a:solidFill>
                  <a:schemeClr val="tx1"/>
                </a:solidFill>
                <a:latin typeface="Arial" panose="020B060402020209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panose="02010600030101010101" pitchFamily="2" charset="-122"/>
              </a:defRPr>
            </a:lvl9pPr>
          </a:lstStyle>
          <a:p>
            <a:pPr defTabSz="685800">
              <a:defRPr/>
            </a:pPr>
            <a:r>
              <a:rPr lang="zh-CN" altLang="en-US" sz="1350" dirty="0">
                <a:solidFill>
                  <a:srgbClr val="FFFFFF"/>
                </a:solidFill>
                <a:latin typeface="微软雅黑" panose="020B0503020204020204" pitchFamily="34" charset="-122"/>
                <a:ea typeface="微软雅黑" panose="020B0503020204020204" pitchFamily="34" charset="-122"/>
              </a:rPr>
              <a:t>国家队：证金，汇金</a:t>
            </a:r>
            <a:endParaRPr lang="en-US" altLang="zh-CN" sz="1350" dirty="0">
              <a:solidFill>
                <a:srgbClr val="FFFFFF"/>
              </a:solidFill>
              <a:latin typeface="微软雅黑" panose="020B0503020204020204" pitchFamily="34" charset="-122"/>
              <a:ea typeface="微软雅黑" panose="020B0503020204020204" pitchFamily="34" charset="-122"/>
            </a:endParaRPr>
          </a:p>
          <a:p>
            <a:pPr defTabSz="685800">
              <a:defRPr/>
            </a:pPr>
            <a:endParaRPr lang="en-US" altLang="zh-CN" sz="1350" dirty="0">
              <a:solidFill>
                <a:srgbClr val="FFFFFF"/>
              </a:solidFill>
              <a:latin typeface="微软雅黑" panose="020B0503020204020204" pitchFamily="34" charset="-122"/>
              <a:ea typeface="微软雅黑" panose="020B0503020204020204" pitchFamily="34" charset="-122"/>
            </a:endParaRPr>
          </a:p>
          <a:p>
            <a:pPr defTabSz="685800">
              <a:defRPr/>
            </a:pPr>
            <a:r>
              <a:rPr lang="zh-CN" altLang="en-US" sz="1350" dirty="0">
                <a:solidFill>
                  <a:srgbClr val="FFFFFF"/>
                </a:solidFill>
                <a:latin typeface="微软雅黑" panose="020B0503020204020204" pitchFamily="34" charset="-122"/>
                <a:ea typeface="微软雅黑" panose="020B0503020204020204" pitchFamily="34" charset="-122"/>
              </a:rPr>
              <a:t>社保基金：社保，保险组合</a:t>
            </a:r>
            <a:endParaRPr lang="en-US" altLang="zh-CN" sz="1350" dirty="0">
              <a:solidFill>
                <a:srgbClr val="FFFFFF"/>
              </a:solidFill>
              <a:latin typeface="微软雅黑" panose="020B0503020204020204" pitchFamily="34" charset="-122"/>
              <a:ea typeface="微软雅黑" panose="020B0503020204020204" pitchFamily="34" charset="-122"/>
            </a:endParaRPr>
          </a:p>
          <a:p>
            <a:pPr defTabSz="685800">
              <a:defRPr/>
            </a:pPr>
            <a:endParaRPr lang="en-US" altLang="zh-CN" sz="1350" dirty="0">
              <a:solidFill>
                <a:srgbClr val="FFFFFF"/>
              </a:solidFill>
              <a:latin typeface="微软雅黑" panose="020B0503020204020204" pitchFamily="34" charset="-122"/>
              <a:ea typeface="微软雅黑" panose="020B0503020204020204" pitchFamily="34" charset="-122"/>
            </a:endParaRPr>
          </a:p>
          <a:p>
            <a:pPr defTabSz="685800">
              <a:defRPr/>
            </a:pPr>
            <a:r>
              <a:rPr lang="zh-CN" altLang="en-US" sz="1350" dirty="0">
                <a:solidFill>
                  <a:srgbClr val="FFFFFF"/>
                </a:solidFill>
                <a:latin typeface="微软雅黑" panose="020B0503020204020204" pitchFamily="34" charset="-122"/>
                <a:ea typeface="微软雅黑" panose="020B0503020204020204" pitchFamily="34" charset="-122"/>
              </a:rPr>
              <a:t>机构资金：（包括券商自营、理财，银行理财，股票型基金等）</a:t>
            </a:r>
            <a:endParaRPr lang="en-US" altLang="zh-CN" sz="1350" dirty="0">
              <a:solidFill>
                <a:srgbClr val="FFFFFF"/>
              </a:solidFill>
              <a:latin typeface="微软雅黑" panose="020B0503020204020204" pitchFamily="34" charset="-122"/>
              <a:ea typeface="微软雅黑" panose="020B0503020204020204" pitchFamily="34" charset="-122"/>
            </a:endParaRPr>
          </a:p>
          <a:p>
            <a:pPr defTabSz="685800">
              <a:defRPr/>
            </a:pPr>
            <a:endParaRPr lang="en-US" altLang="zh-CN" sz="1350" dirty="0">
              <a:solidFill>
                <a:srgbClr val="FFFFFF"/>
              </a:solidFill>
              <a:latin typeface="微软雅黑" panose="020B0503020204020204" pitchFamily="34" charset="-122"/>
              <a:ea typeface="微软雅黑" panose="020B0503020204020204" pitchFamily="34" charset="-122"/>
            </a:endParaRPr>
          </a:p>
          <a:p>
            <a:pPr defTabSz="685800">
              <a:defRPr/>
            </a:pPr>
            <a:r>
              <a:rPr lang="zh-CN" altLang="en-US" sz="1350" dirty="0">
                <a:solidFill>
                  <a:srgbClr val="FFFFFF"/>
                </a:solidFill>
                <a:latin typeface="微软雅黑" panose="020B0503020204020204" pitchFamily="34" charset="-122"/>
                <a:ea typeface="微软雅黑" panose="020B0503020204020204" pitchFamily="34" charset="-122"/>
              </a:rPr>
              <a:t>外来资金：沪港通，深港通，</a:t>
            </a:r>
            <a:r>
              <a:rPr lang="en-US" altLang="zh-CN" sz="1350" dirty="0">
                <a:solidFill>
                  <a:srgbClr val="FFFFFF"/>
                </a:solidFill>
                <a:latin typeface="微软雅黑" panose="020B0503020204020204" pitchFamily="34" charset="-122"/>
                <a:ea typeface="微软雅黑" panose="020B0503020204020204" pitchFamily="34" charset="-122"/>
              </a:rPr>
              <a:t>MSCI</a:t>
            </a:r>
            <a:r>
              <a:rPr lang="zh-CN" altLang="en-US" sz="1350" dirty="0">
                <a:solidFill>
                  <a:srgbClr val="FFFFFF"/>
                </a:solidFill>
                <a:latin typeface="微软雅黑" panose="020B0503020204020204" pitchFamily="34" charset="-122"/>
                <a:ea typeface="微软雅黑" panose="020B0503020204020204" pitchFamily="34" charset="-122"/>
              </a:rPr>
              <a:t>等等</a:t>
            </a:r>
            <a:endParaRPr lang="en-US" altLang="zh-CN" sz="1350" dirty="0">
              <a:solidFill>
                <a:srgbClr val="FFFFFF"/>
              </a:solidFill>
              <a:latin typeface="微软雅黑" panose="020B0503020204020204" pitchFamily="34" charset="-122"/>
              <a:ea typeface="微软雅黑" panose="020B0503020204020204" pitchFamily="34" charset="-122"/>
            </a:endParaRPr>
          </a:p>
          <a:p>
            <a:pPr defTabSz="685800">
              <a:defRPr/>
            </a:pPr>
            <a:endParaRPr lang="en-US" altLang="zh-CN" sz="1350" dirty="0">
              <a:solidFill>
                <a:srgbClr val="FFFFFF"/>
              </a:solidFill>
              <a:latin typeface="微软雅黑" panose="020B0503020204020204" pitchFamily="34" charset="-122"/>
              <a:ea typeface="微软雅黑" panose="020B0503020204020204" pitchFamily="34" charset="-122"/>
            </a:endParaRPr>
          </a:p>
          <a:p>
            <a:pPr defTabSz="685800">
              <a:defRPr/>
            </a:pPr>
            <a:r>
              <a:rPr lang="zh-CN" altLang="en-US" sz="1350" dirty="0">
                <a:solidFill>
                  <a:srgbClr val="FFFFFF"/>
                </a:solidFill>
                <a:latin typeface="微软雅黑" panose="020B0503020204020204" pitchFamily="34" charset="-122"/>
                <a:ea typeface="微软雅黑" panose="020B0503020204020204" pitchFamily="34" charset="-122"/>
              </a:rPr>
              <a:t>公募基金：股票型基金，混合型基金</a:t>
            </a:r>
            <a:endParaRPr lang="en-US" altLang="zh-CN" sz="1350" dirty="0">
              <a:solidFill>
                <a:srgbClr val="FFFFFF"/>
              </a:solidFill>
              <a:latin typeface="微软雅黑" panose="020B0503020204020204" pitchFamily="34" charset="-122"/>
              <a:ea typeface="微软雅黑" panose="020B0503020204020204" pitchFamily="34" charset="-122"/>
            </a:endParaRPr>
          </a:p>
          <a:p>
            <a:pPr defTabSz="685800">
              <a:defRPr/>
            </a:pPr>
            <a:endParaRPr lang="en-US" altLang="zh-CN" sz="1350" dirty="0">
              <a:solidFill>
                <a:srgbClr val="FFFFFF"/>
              </a:solidFill>
              <a:latin typeface="微软雅黑" panose="020B0503020204020204" pitchFamily="34" charset="-122"/>
              <a:ea typeface="微软雅黑" panose="020B0503020204020204" pitchFamily="34" charset="-122"/>
            </a:endParaRPr>
          </a:p>
          <a:p>
            <a:pPr defTabSz="685800">
              <a:defRPr/>
            </a:pPr>
            <a:r>
              <a:rPr lang="zh-CN" altLang="en-US" sz="1350" dirty="0">
                <a:solidFill>
                  <a:srgbClr val="FFFFFF"/>
                </a:solidFill>
                <a:latin typeface="微软雅黑" panose="020B0503020204020204" pitchFamily="34" charset="-122"/>
                <a:ea typeface="微软雅黑" panose="020B0503020204020204" pitchFamily="34" charset="-122"/>
              </a:rPr>
              <a:t>私募基金：私募投资</a:t>
            </a:r>
            <a:endParaRPr lang="en-US" altLang="zh-CN" sz="1350" dirty="0">
              <a:solidFill>
                <a:srgbClr val="FFFFFF"/>
              </a:solidFill>
              <a:latin typeface="微软雅黑" panose="020B0503020204020204" pitchFamily="34" charset="-122"/>
              <a:ea typeface="微软雅黑" panose="020B0503020204020204" pitchFamily="34" charset="-122"/>
            </a:endParaRPr>
          </a:p>
          <a:p>
            <a:pPr defTabSz="685800">
              <a:defRPr/>
            </a:pPr>
            <a:endParaRPr lang="en-US" altLang="zh-CN" sz="1350" dirty="0">
              <a:solidFill>
                <a:srgbClr val="FFFFFF"/>
              </a:solidFill>
              <a:latin typeface="微软雅黑" panose="020B0503020204020204" pitchFamily="34" charset="-122"/>
              <a:ea typeface="微软雅黑" panose="020B0503020204020204" pitchFamily="34" charset="-122"/>
            </a:endParaRPr>
          </a:p>
          <a:p>
            <a:pPr defTabSz="685800">
              <a:defRPr/>
            </a:pPr>
            <a:r>
              <a:rPr lang="zh-CN" altLang="en-US" sz="1350" dirty="0">
                <a:solidFill>
                  <a:srgbClr val="FFFFFF"/>
                </a:solidFill>
                <a:latin typeface="微软雅黑" panose="020B0503020204020204" pitchFamily="34" charset="-122"/>
                <a:ea typeface="微软雅黑" panose="020B0503020204020204" pitchFamily="34" charset="-122"/>
              </a:rPr>
              <a:t>信托资金：信托资金</a:t>
            </a:r>
            <a:endParaRPr lang="en-US" altLang="zh-CN" sz="1350" dirty="0">
              <a:solidFill>
                <a:srgbClr val="FFFFFF"/>
              </a:solidFill>
              <a:latin typeface="微软雅黑" panose="020B0503020204020204" pitchFamily="34" charset="-122"/>
              <a:ea typeface="微软雅黑" panose="020B0503020204020204" pitchFamily="34" charset="-122"/>
            </a:endParaRPr>
          </a:p>
          <a:p>
            <a:pPr defTabSz="685800">
              <a:defRPr/>
            </a:pPr>
            <a:endParaRPr lang="en-US" altLang="zh-CN" sz="1350" dirty="0">
              <a:solidFill>
                <a:srgbClr val="FFFFFF"/>
              </a:solidFill>
              <a:latin typeface="微软雅黑" panose="020B0503020204020204" pitchFamily="34" charset="-122"/>
              <a:ea typeface="微软雅黑" panose="020B0503020204020204" pitchFamily="34" charset="-122"/>
            </a:endParaRPr>
          </a:p>
          <a:p>
            <a:pPr defTabSz="685800">
              <a:defRPr/>
            </a:pPr>
            <a:r>
              <a:rPr lang="zh-CN" altLang="en-US" sz="1350" dirty="0">
                <a:solidFill>
                  <a:srgbClr val="FFFFFF"/>
                </a:solidFill>
                <a:latin typeface="微软雅黑" panose="020B0503020204020204" pitchFamily="34" charset="-122"/>
                <a:ea typeface="微软雅黑" panose="020B0503020204020204" pitchFamily="34" charset="-122"/>
              </a:rPr>
              <a:t>自有资金：控股公司，其他公司</a:t>
            </a:r>
            <a:endParaRPr lang="en-US" altLang="zh-CN" sz="1350" dirty="0">
              <a:solidFill>
                <a:srgbClr val="FFFFFF"/>
              </a:solidFill>
              <a:latin typeface="微软雅黑" panose="020B0503020204020204" pitchFamily="34" charset="-122"/>
              <a:ea typeface="微软雅黑" panose="020B0503020204020204" pitchFamily="34" charset="-122"/>
            </a:endParaRPr>
          </a:p>
          <a:p>
            <a:pPr defTabSz="685800">
              <a:defRPr/>
            </a:pPr>
            <a:endParaRPr lang="en-US" altLang="zh-CN" sz="1350" dirty="0">
              <a:solidFill>
                <a:srgbClr val="FFFFFF"/>
              </a:solidFill>
              <a:latin typeface="微软雅黑" panose="020B0503020204020204" pitchFamily="34" charset="-122"/>
              <a:ea typeface="微软雅黑" panose="020B0503020204020204" pitchFamily="34" charset="-122"/>
            </a:endParaRPr>
          </a:p>
          <a:p>
            <a:pPr defTabSz="685800">
              <a:defRPr/>
            </a:pPr>
            <a:r>
              <a:rPr lang="zh-CN" altLang="en-US" sz="1350" dirty="0">
                <a:solidFill>
                  <a:srgbClr val="FFFFFF"/>
                </a:solidFill>
                <a:latin typeface="微软雅黑" panose="020B0503020204020204" pitchFamily="34" charset="-122"/>
                <a:ea typeface="微软雅黑" panose="020B0503020204020204" pitchFamily="34" charset="-122"/>
              </a:rPr>
              <a:t>个人资金：大户，牛散</a:t>
            </a:r>
            <a:endParaRPr lang="en-US" altLang="zh-CN" sz="1350" dirty="0">
              <a:solidFill>
                <a:srgbClr val="FFFFFF"/>
              </a:solidFill>
              <a:latin typeface="微软雅黑" panose="020B0503020204020204" pitchFamily="34" charset="-122"/>
              <a:ea typeface="微软雅黑" panose="020B0503020204020204" pitchFamily="34" charset="-122"/>
            </a:endParaRPr>
          </a:p>
          <a:p>
            <a:pPr defTabSz="685800">
              <a:defRPr/>
            </a:pPr>
            <a:endParaRPr lang="en-US" altLang="zh-CN" sz="1350" dirty="0">
              <a:solidFill>
                <a:srgbClr val="FFFFFF"/>
              </a:solidFill>
              <a:latin typeface="微软雅黑" panose="020B0503020204020204" pitchFamily="34" charset="-122"/>
              <a:ea typeface="微软雅黑" panose="020B0503020204020204" pitchFamily="34" charset="-122"/>
            </a:endParaRPr>
          </a:p>
          <a:p>
            <a:pPr defTabSz="685800">
              <a:defRPr/>
            </a:pPr>
            <a:endParaRPr lang="en-US" altLang="zh-CN" sz="1350" dirty="0">
              <a:solidFill>
                <a:srgbClr val="FFFFFF"/>
              </a:solidFill>
              <a:latin typeface="微软雅黑" panose="020B0503020204020204" pitchFamily="34" charset="-122"/>
              <a:ea typeface="微软雅黑" panose="020B0503020204020204" pitchFamily="34" charset="-122"/>
            </a:endParaRPr>
          </a:p>
          <a:p>
            <a:pPr defTabSz="685800">
              <a:defRPr/>
            </a:pPr>
            <a:r>
              <a:rPr lang="zh-CN" altLang="en-US" sz="1350" dirty="0">
                <a:solidFill>
                  <a:srgbClr val="FFFFFF"/>
                </a:solidFill>
                <a:latin typeface="微软雅黑" panose="020B0503020204020204" pitchFamily="34" charset="-122"/>
                <a:ea typeface="微软雅黑" panose="020B0503020204020204" pitchFamily="34" charset="-122"/>
              </a:rPr>
              <a:t>  </a:t>
            </a:r>
          </a:p>
        </p:txBody>
      </p:sp>
      <p:grpSp>
        <p:nvGrpSpPr>
          <p:cNvPr id="18" name="组合 17"/>
          <p:cNvGrpSpPr/>
          <p:nvPr/>
        </p:nvGrpSpPr>
        <p:grpSpPr>
          <a:xfrm>
            <a:off x="4303942" y="678060"/>
            <a:ext cx="3585754" cy="4129088"/>
            <a:chOff x="5192714" y="1069975"/>
            <a:chExt cx="5151437" cy="5505450"/>
          </a:xfrm>
        </p:grpSpPr>
        <p:pic>
          <p:nvPicPr>
            <p:cNvPr id="19" name="图片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9064" y="1069975"/>
              <a:ext cx="5095875" cy="259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图片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92714" y="3667125"/>
              <a:ext cx="5151437" cy="290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221607" y="122604"/>
            <a:ext cx="7017035" cy="861833"/>
            <a:chOff x="3919104" y="681007"/>
            <a:chExt cx="4353791" cy="861833"/>
          </a:xfrm>
        </p:grpSpPr>
        <p:sp>
          <p:nvSpPr>
            <p:cNvPr id="15" name="文本框 14"/>
            <p:cNvSpPr txBox="1"/>
            <p:nvPr/>
          </p:nvSpPr>
          <p:spPr>
            <a:xfrm>
              <a:off x="4899774" y="681007"/>
              <a:ext cx="2392451" cy="461665"/>
            </a:xfrm>
            <a:prstGeom prst="rect">
              <a:avLst/>
            </a:prstGeom>
            <a:noFill/>
          </p:spPr>
          <p:txBody>
            <a:bodyPr vert="horz" wrap="square" rtlCol="0">
              <a:spAutoFit/>
            </a:bodyPr>
            <a:lstStyle/>
            <a:p>
              <a:pPr algn="dist"/>
              <a:r>
                <a:rPr lang="zh-CN" altLang="en-US" sz="2400" b="1" spc="300" dirty="0">
                  <a:solidFill>
                    <a:schemeClr val="bg1"/>
                  </a:solidFill>
                  <a:effectLst>
                    <a:outerShdw blurRad="546100" algn="ctr" rotWithShape="0">
                      <a:schemeClr val="bg1">
                        <a:alpha val="40000"/>
                      </a:schemeClr>
                    </a:outerShdw>
                  </a:effectLst>
                  <a:latin typeface="微软雅黑" panose="020B0503020204020204" pitchFamily="34" charset="-122"/>
                  <a:ea typeface="微软雅黑" panose="020B0503020204020204" pitchFamily="34" charset="-122"/>
                </a:rPr>
                <a:t>资金的分类</a:t>
              </a:r>
            </a:p>
          </p:txBody>
        </p:sp>
        <p:grpSp>
          <p:nvGrpSpPr>
            <p:cNvPr id="16" name="组合 15"/>
            <p:cNvGrpSpPr/>
            <p:nvPr/>
          </p:nvGrpSpPr>
          <p:grpSpPr>
            <a:xfrm>
              <a:off x="4402931" y="894755"/>
              <a:ext cx="358902" cy="99346"/>
              <a:chOff x="3583781" y="6036469"/>
              <a:chExt cx="358902" cy="99346"/>
            </a:xfrm>
          </p:grpSpPr>
          <p:sp>
            <p:nvSpPr>
              <p:cNvPr id="29" name="等腰三角形 28"/>
              <p:cNvSpPr/>
              <p:nvPr/>
            </p:nvSpPr>
            <p:spPr>
              <a:xfrm rot="5400000">
                <a:off x="3565922" y="6054328"/>
                <a:ext cx="99346" cy="6362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等腰三角形 29"/>
              <p:cNvSpPr/>
              <p:nvPr/>
            </p:nvSpPr>
            <p:spPr>
              <a:xfrm rot="5400000">
                <a:off x="3713559" y="6054328"/>
                <a:ext cx="99346" cy="6362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等腰三角形 30"/>
              <p:cNvSpPr/>
              <p:nvPr/>
            </p:nvSpPr>
            <p:spPr>
              <a:xfrm rot="5400000">
                <a:off x="3861196" y="6054328"/>
                <a:ext cx="99346" cy="6362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2" name="组合 31"/>
            <p:cNvGrpSpPr/>
            <p:nvPr/>
          </p:nvGrpSpPr>
          <p:grpSpPr>
            <a:xfrm flipH="1">
              <a:off x="7430166" y="894755"/>
              <a:ext cx="358902" cy="99346"/>
              <a:chOff x="3583781" y="6036469"/>
              <a:chExt cx="358902" cy="99346"/>
            </a:xfrm>
          </p:grpSpPr>
          <p:sp>
            <p:nvSpPr>
              <p:cNvPr id="33" name="等腰三角形 32"/>
              <p:cNvSpPr/>
              <p:nvPr/>
            </p:nvSpPr>
            <p:spPr>
              <a:xfrm rot="5400000">
                <a:off x="3565922" y="6054328"/>
                <a:ext cx="99346" cy="6362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等腰三角形 33"/>
              <p:cNvSpPr/>
              <p:nvPr/>
            </p:nvSpPr>
            <p:spPr>
              <a:xfrm rot="5400000">
                <a:off x="3713559" y="6054328"/>
                <a:ext cx="99346" cy="6362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等腰三角形 34"/>
              <p:cNvSpPr/>
              <p:nvPr/>
            </p:nvSpPr>
            <p:spPr>
              <a:xfrm rot="5400000">
                <a:off x="3861196" y="6054328"/>
                <a:ext cx="99346" cy="6362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6" name="矩形 35"/>
            <p:cNvSpPr/>
            <p:nvPr/>
          </p:nvSpPr>
          <p:spPr>
            <a:xfrm>
              <a:off x="3919104" y="1267250"/>
              <a:ext cx="4353791" cy="275590"/>
            </a:xfrm>
            <a:prstGeom prst="rect">
              <a:avLst/>
            </a:prstGeom>
            <a:noFill/>
          </p:spPr>
          <p:txBody>
            <a:bodyPr vert="horz" wrap="square" rtlCol="0">
              <a:spAutoFit/>
            </a:bodyPr>
            <a:lstStyle/>
            <a:p>
              <a:pPr algn="ctr"/>
              <a:endParaRPr lang="zh-CN" altLang="en-US" sz="1200" spc="300">
                <a:solidFill>
                  <a:schemeClr val="bg1"/>
                </a:solidFill>
                <a:effectLst>
                  <a:outerShdw blurRad="342900" algn="ctr" rotWithShape="0">
                    <a:schemeClr val="bg1"/>
                  </a:outerShdw>
                </a:effectLst>
                <a:latin typeface="三极雅致黑简体" panose="00000506000000000000" pitchFamily="2" charset="-122"/>
                <a:ea typeface="三极雅致黑简体" panose="00000506000000000000" pitchFamily="2" charset="-122"/>
              </a:endParaRPr>
            </a:p>
          </p:txBody>
        </p:sp>
      </p:grpSp>
      <p:grpSp>
        <p:nvGrpSpPr>
          <p:cNvPr id="21" name="组合 20"/>
          <p:cNvGrpSpPr/>
          <p:nvPr/>
        </p:nvGrpSpPr>
        <p:grpSpPr>
          <a:xfrm>
            <a:off x="2100942" y="795419"/>
            <a:ext cx="4884797" cy="3025793"/>
            <a:chOff x="2362200" y="847725"/>
            <a:chExt cx="7304089" cy="4524376"/>
          </a:xfrm>
        </p:grpSpPr>
        <p:pic>
          <p:nvPicPr>
            <p:cNvPr id="22" name="图片 21"/>
            <p:cNvPicPr>
              <a:picLocks noChangeAspect="1"/>
            </p:cNvPicPr>
            <p:nvPr/>
          </p:nvPicPr>
          <p:blipFill>
            <a:blip r:embed="rId3"/>
            <a:stretch>
              <a:fillRect/>
            </a:stretch>
          </p:blipFill>
          <p:spPr>
            <a:xfrm>
              <a:off x="2362200" y="847725"/>
              <a:ext cx="4914900" cy="704850"/>
            </a:xfrm>
            <a:prstGeom prst="rect">
              <a:avLst/>
            </a:prstGeom>
            <a:ln>
              <a:solidFill>
                <a:schemeClr val="bg1">
                  <a:lumMod val="95000"/>
                </a:schemeClr>
              </a:solidFill>
            </a:ln>
          </p:spPr>
        </p:pic>
        <p:pic>
          <p:nvPicPr>
            <p:cNvPr id="23" name="图片 22"/>
            <p:cNvPicPr>
              <a:picLocks noChangeAspect="1"/>
            </p:cNvPicPr>
            <p:nvPr/>
          </p:nvPicPr>
          <p:blipFill>
            <a:blip r:embed="rId4"/>
            <a:stretch>
              <a:fillRect/>
            </a:stretch>
          </p:blipFill>
          <p:spPr>
            <a:xfrm>
              <a:off x="2362200" y="1589089"/>
              <a:ext cx="4914900" cy="2255837"/>
            </a:xfrm>
            <a:prstGeom prst="rect">
              <a:avLst/>
            </a:prstGeom>
            <a:ln>
              <a:solidFill>
                <a:schemeClr val="bg1">
                  <a:lumMod val="95000"/>
                </a:schemeClr>
              </a:solidFill>
            </a:ln>
          </p:spPr>
        </p:pic>
        <p:pic>
          <p:nvPicPr>
            <p:cNvPr id="24" name="图片 23"/>
            <p:cNvPicPr>
              <a:picLocks noChangeAspect="1"/>
            </p:cNvPicPr>
            <p:nvPr/>
          </p:nvPicPr>
          <p:blipFill>
            <a:blip r:embed="rId5"/>
            <a:stretch>
              <a:fillRect/>
            </a:stretch>
          </p:blipFill>
          <p:spPr>
            <a:xfrm>
              <a:off x="2362200" y="3890963"/>
              <a:ext cx="4914900" cy="1028700"/>
            </a:xfrm>
            <a:prstGeom prst="rect">
              <a:avLst/>
            </a:prstGeom>
            <a:ln>
              <a:solidFill>
                <a:schemeClr val="bg1">
                  <a:lumMod val="95000"/>
                </a:schemeClr>
              </a:solidFill>
            </a:ln>
          </p:spPr>
        </p:pic>
        <p:pic>
          <p:nvPicPr>
            <p:cNvPr id="25" name="图片 24"/>
            <p:cNvPicPr>
              <a:picLocks noChangeAspect="1"/>
            </p:cNvPicPr>
            <p:nvPr/>
          </p:nvPicPr>
          <p:blipFill>
            <a:blip r:embed="rId6"/>
            <a:stretch>
              <a:fillRect/>
            </a:stretch>
          </p:blipFill>
          <p:spPr>
            <a:xfrm>
              <a:off x="2362200" y="4964114"/>
              <a:ext cx="4914900" cy="407987"/>
            </a:xfrm>
            <a:prstGeom prst="rect">
              <a:avLst/>
            </a:prstGeom>
            <a:ln>
              <a:solidFill>
                <a:schemeClr val="bg1">
                  <a:lumMod val="95000"/>
                </a:schemeClr>
              </a:solidFill>
            </a:ln>
          </p:spPr>
        </p:pic>
        <p:pic>
          <p:nvPicPr>
            <p:cNvPr id="26" name="图片 25"/>
            <p:cNvPicPr>
              <a:picLocks noChangeAspect="1"/>
            </p:cNvPicPr>
            <p:nvPr/>
          </p:nvPicPr>
          <p:blipFill>
            <a:blip r:embed="rId7"/>
            <a:stretch>
              <a:fillRect/>
            </a:stretch>
          </p:blipFill>
          <p:spPr>
            <a:xfrm>
              <a:off x="7762876" y="889000"/>
              <a:ext cx="1903413" cy="4464050"/>
            </a:xfrm>
            <a:prstGeom prst="rect">
              <a:avLst/>
            </a:prstGeom>
            <a:ln>
              <a:solidFill>
                <a:schemeClr val="bg1">
                  <a:lumMod val="95000"/>
                </a:schemeClr>
              </a:solidFill>
            </a:ln>
          </p:spPr>
        </p:pic>
      </p:grpSp>
      <p:sp>
        <p:nvSpPr>
          <p:cNvPr id="27" name="矩形 11"/>
          <p:cNvSpPr>
            <a:spLocks noChangeArrowheads="1"/>
          </p:cNvSpPr>
          <p:nvPr/>
        </p:nvSpPr>
        <p:spPr bwMode="auto">
          <a:xfrm>
            <a:off x="2189729" y="3941003"/>
            <a:ext cx="478631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90204" pitchFamily="34" charset="0"/>
                <a:ea typeface="宋体" panose="02010600030101010101" pitchFamily="2" charset="-122"/>
              </a:defRPr>
            </a:lvl1pPr>
            <a:lvl2pPr marL="742950" indent="-285750">
              <a:defRPr>
                <a:solidFill>
                  <a:schemeClr val="tx1"/>
                </a:solidFill>
                <a:latin typeface="Arial" panose="020B0604020202090204" pitchFamily="34" charset="0"/>
                <a:ea typeface="宋体" panose="02010600030101010101" pitchFamily="2" charset="-122"/>
              </a:defRPr>
            </a:lvl2pPr>
            <a:lvl3pPr marL="1143000" indent="-228600">
              <a:defRPr>
                <a:solidFill>
                  <a:schemeClr val="tx1"/>
                </a:solidFill>
                <a:latin typeface="Arial" panose="020B0604020202090204" pitchFamily="34" charset="0"/>
                <a:ea typeface="宋体" panose="02010600030101010101" pitchFamily="2" charset="-122"/>
              </a:defRPr>
            </a:lvl3pPr>
            <a:lvl4pPr marL="1600200" indent="-228600">
              <a:defRPr>
                <a:solidFill>
                  <a:schemeClr val="tx1"/>
                </a:solidFill>
                <a:latin typeface="Arial" panose="020B0604020202090204" pitchFamily="34" charset="0"/>
                <a:ea typeface="宋体" panose="02010600030101010101" pitchFamily="2" charset="-122"/>
              </a:defRPr>
            </a:lvl4pPr>
            <a:lvl5pPr marL="2057400" indent="-228600">
              <a:defRPr>
                <a:solidFill>
                  <a:schemeClr val="tx1"/>
                </a:solidFill>
                <a:latin typeface="Arial" panose="020B060402020209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panose="02010600030101010101" pitchFamily="2" charset="-122"/>
              </a:defRPr>
            </a:lvl9pPr>
          </a:lstStyle>
          <a:p>
            <a:pPr algn="ctr" defTabSz="685800">
              <a:defRPr/>
            </a:pPr>
            <a:r>
              <a:rPr lang="zh-CN" altLang="en-US" sz="1350" dirty="0">
                <a:solidFill>
                  <a:srgbClr val="FFFF00"/>
                </a:solidFill>
                <a:latin typeface="微软雅黑" panose="020B0503020204020204" pitchFamily="34" charset="-122"/>
                <a:ea typeface="微软雅黑" panose="020B0503020204020204" pitchFamily="34" charset="-122"/>
              </a:rPr>
              <a:t>国家队：兜底市场顺便赚钱         机构：方向确定行情主攻  </a:t>
            </a:r>
            <a:endParaRPr lang="en-US" altLang="zh-CN" sz="1350" dirty="0">
              <a:solidFill>
                <a:srgbClr val="FFFF00"/>
              </a:solidFill>
              <a:latin typeface="微软雅黑" panose="020B0503020204020204" pitchFamily="34" charset="-122"/>
              <a:ea typeface="微软雅黑" panose="020B0503020204020204" pitchFamily="34" charset="-122"/>
            </a:endParaRPr>
          </a:p>
          <a:p>
            <a:pPr algn="ctr" defTabSz="685800">
              <a:defRPr/>
            </a:pPr>
            <a:r>
              <a:rPr lang="zh-CN" altLang="en-US" sz="1350" dirty="0">
                <a:solidFill>
                  <a:srgbClr val="FFFFFF"/>
                </a:solidFill>
                <a:latin typeface="微软雅黑" panose="020B0503020204020204" pitchFamily="34" charset="-122"/>
                <a:ea typeface="微软雅黑" panose="020B0503020204020204" pitchFamily="34" charset="-122"/>
              </a:rPr>
              <a:t>游    资：推波助澜助涨助跌         散户：跟随波段稳定赚钱</a:t>
            </a:r>
            <a:endParaRPr lang="en-US" altLang="zh-CN" sz="1350" dirty="0">
              <a:solidFill>
                <a:srgbClr val="FFFFFF"/>
              </a:solidFill>
              <a:latin typeface="微软雅黑" panose="020B0503020204020204" pitchFamily="34" charset="-122"/>
              <a:ea typeface="微软雅黑" panose="020B0503020204020204" pitchFamily="34" charset="-122"/>
            </a:endParaRPr>
          </a:p>
          <a:p>
            <a:pPr algn="ctr" defTabSz="685800">
              <a:defRPr/>
            </a:pPr>
            <a:r>
              <a:rPr lang="zh-CN" altLang="en-US" sz="1350" dirty="0">
                <a:solidFill>
                  <a:srgbClr val="FFFFFF"/>
                </a:solidFill>
                <a:latin typeface="微软雅黑" panose="020B0503020204020204" pitchFamily="34" charset="-122"/>
                <a:ea typeface="微软雅黑" panose="020B0503020204020204" pitchFamily="34" charset="-122"/>
              </a:rPr>
              <a:t>国家队、机构参与确定性中线行情（价值投资）</a:t>
            </a:r>
            <a:endParaRPr lang="en-US" altLang="zh-CN" sz="1350" dirty="0">
              <a:solidFill>
                <a:srgbClr val="FFFFFF"/>
              </a:solidFill>
              <a:latin typeface="微软雅黑" panose="020B0503020204020204" pitchFamily="34" charset="-122"/>
              <a:ea typeface="微软雅黑" panose="020B0503020204020204" pitchFamily="34" charset="-122"/>
            </a:endParaRPr>
          </a:p>
          <a:p>
            <a:pPr algn="ctr" defTabSz="685800">
              <a:defRPr/>
            </a:pPr>
            <a:r>
              <a:rPr lang="zh-CN" altLang="en-US" sz="1350" dirty="0">
                <a:solidFill>
                  <a:srgbClr val="FFFFFF"/>
                </a:solidFill>
                <a:latin typeface="微软雅黑" panose="020B0503020204020204" pitchFamily="34" charset="-122"/>
                <a:ea typeface="微软雅黑" panose="020B0503020204020204" pitchFamily="34" charset="-122"/>
              </a:rPr>
              <a:t>游资参与事件性突发行情（波段投机）</a:t>
            </a: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221607" y="122604"/>
            <a:ext cx="7017035" cy="861833"/>
            <a:chOff x="3919104" y="681007"/>
            <a:chExt cx="4353791" cy="861833"/>
          </a:xfrm>
        </p:grpSpPr>
        <p:sp>
          <p:nvSpPr>
            <p:cNvPr id="15" name="文本框 14"/>
            <p:cNvSpPr txBox="1"/>
            <p:nvPr/>
          </p:nvSpPr>
          <p:spPr>
            <a:xfrm>
              <a:off x="4899774" y="681007"/>
              <a:ext cx="2392451" cy="461665"/>
            </a:xfrm>
            <a:prstGeom prst="rect">
              <a:avLst/>
            </a:prstGeom>
            <a:noFill/>
          </p:spPr>
          <p:txBody>
            <a:bodyPr vert="horz" wrap="square" rtlCol="0">
              <a:spAutoFit/>
            </a:bodyPr>
            <a:lstStyle/>
            <a:p>
              <a:pPr algn="dist"/>
              <a:r>
                <a:rPr lang="zh-CN" altLang="en-US" sz="2400" b="1" spc="300" dirty="0">
                  <a:solidFill>
                    <a:schemeClr val="bg1"/>
                  </a:solidFill>
                  <a:effectLst>
                    <a:outerShdw blurRad="546100" algn="ctr" rotWithShape="0">
                      <a:schemeClr val="bg1">
                        <a:alpha val="40000"/>
                      </a:schemeClr>
                    </a:outerShdw>
                  </a:effectLst>
                  <a:latin typeface="微软雅黑" panose="020B0503020204020204" pitchFamily="34" charset="-122"/>
                  <a:ea typeface="微软雅黑" panose="020B0503020204020204" pitchFamily="34" charset="-122"/>
                </a:rPr>
                <a:t>软件中的资金指标</a:t>
              </a:r>
            </a:p>
          </p:txBody>
        </p:sp>
        <p:grpSp>
          <p:nvGrpSpPr>
            <p:cNvPr id="16" name="组合 15"/>
            <p:cNvGrpSpPr/>
            <p:nvPr/>
          </p:nvGrpSpPr>
          <p:grpSpPr>
            <a:xfrm>
              <a:off x="4402931" y="894755"/>
              <a:ext cx="358902" cy="99346"/>
              <a:chOff x="3583781" y="6036469"/>
              <a:chExt cx="358902" cy="99346"/>
            </a:xfrm>
          </p:grpSpPr>
          <p:sp>
            <p:nvSpPr>
              <p:cNvPr id="29" name="等腰三角形 28"/>
              <p:cNvSpPr/>
              <p:nvPr/>
            </p:nvSpPr>
            <p:spPr>
              <a:xfrm rot="5400000">
                <a:off x="3565922" y="6054328"/>
                <a:ext cx="99346" cy="6362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等腰三角形 29"/>
              <p:cNvSpPr/>
              <p:nvPr/>
            </p:nvSpPr>
            <p:spPr>
              <a:xfrm rot="5400000">
                <a:off x="3713559" y="6054328"/>
                <a:ext cx="99346" cy="6362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等腰三角形 30"/>
              <p:cNvSpPr/>
              <p:nvPr/>
            </p:nvSpPr>
            <p:spPr>
              <a:xfrm rot="5400000">
                <a:off x="3861196" y="6054328"/>
                <a:ext cx="99346" cy="6362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2" name="组合 31"/>
            <p:cNvGrpSpPr/>
            <p:nvPr/>
          </p:nvGrpSpPr>
          <p:grpSpPr>
            <a:xfrm flipH="1">
              <a:off x="7430166" y="894755"/>
              <a:ext cx="358902" cy="99346"/>
              <a:chOff x="3583781" y="6036469"/>
              <a:chExt cx="358902" cy="99346"/>
            </a:xfrm>
          </p:grpSpPr>
          <p:sp>
            <p:nvSpPr>
              <p:cNvPr id="33" name="等腰三角形 32"/>
              <p:cNvSpPr/>
              <p:nvPr/>
            </p:nvSpPr>
            <p:spPr>
              <a:xfrm rot="5400000">
                <a:off x="3565922" y="6054328"/>
                <a:ext cx="99346" cy="6362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等腰三角形 33"/>
              <p:cNvSpPr/>
              <p:nvPr/>
            </p:nvSpPr>
            <p:spPr>
              <a:xfrm rot="5400000">
                <a:off x="3713559" y="6054328"/>
                <a:ext cx="99346" cy="6362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等腰三角形 34"/>
              <p:cNvSpPr/>
              <p:nvPr/>
            </p:nvSpPr>
            <p:spPr>
              <a:xfrm rot="5400000">
                <a:off x="3861196" y="6054328"/>
                <a:ext cx="99346" cy="6362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6" name="矩形 35"/>
            <p:cNvSpPr/>
            <p:nvPr/>
          </p:nvSpPr>
          <p:spPr>
            <a:xfrm>
              <a:off x="3919104" y="1267250"/>
              <a:ext cx="4353791" cy="275590"/>
            </a:xfrm>
            <a:prstGeom prst="rect">
              <a:avLst/>
            </a:prstGeom>
            <a:noFill/>
          </p:spPr>
          <p:txBody>
            <a:bodyPr vert="horz" wrap="square" rtlCol="0">
              <a:spAutoFit/>
            </a:bodyPr>
            <a:lstStyle/>
            <a:p>
              <a:pPr algn="ctr"/>
              <a:endParaRPr lang="zh-CN" altLang="en-US" sz="1200" spc="300">
                <a:solidFill>
                  <a:schemeClr val="bg1"/>
                </a:solidFill>
                <a:effectLst>
                  <a:outerShdw blurRad="342900" algn="ctr" rotWithShape="0">
                    <a:schemeClr val="bg1"/>
                  </a:outerShdw>
                </a:effectLst>
                <a:latin typeface="三极雅致黑简体" panose="00000506000000000000" pitchFamily="2" charset="-122"/>
                <a:ea typeface="三极雅致黑简体" panose="00000506000000000000" pitchFamily="2" charset="-122"/>
              </a:endParaRPr>
            </a:p>
          </p:txBody>
        </p:sp>
      </p:grpSp>
      <p:pic>
        <p:nvPicPr>
          <p:cNvPr id="5" name="图片 4">
            <a:extLst>
              <a:ext uri="{FF2B5EF4-FFF2-40B4-BE49-F238E27FC236}">
                <a16:creationId xmlns:a16="http://schemas.microsoft.com/office/drawing/2014/main" id="{02DF9584-B8D5-4294-BE1E-E77063338E9C}"/>
              </a:ext>
            </a:extLst>
          </p:cNvPr>
          <p:cNvPicPr>
            <a:picLocks noChangeAspect="1"/>
          </p:cNvPicPr>
          <p:nvPr/>
        </p:nvPicPr>
        <p:blipFill>
          <a:blip r:embed="rId3"/>
          <a:stretch>
            <a:fillRect/>
          </a:stretch>
        </p:blipFill>
        <p:spPr>
          <a:xfrm>
            <a:off x="437606" y="854298"/>
            <a:ext cx="5114109" cy="720025"/>
          </a:xfrm>
          <a:prstGeom prst="rect">
            <a:avLst/>
          </a:prstGeom>
        </p:spPr>
      </p:pic>
      <p:pic>
        <p:nvPicPr>
          <p:cNvPr id="6" name="图片 5">
            <a:extLst>
              <a:ext uri="{FF2B5EF4-FFF2-40B4-BE49-F238E27FC236}">
                <a16:creationId xmlns:a16="http://schemas.microsoft.com/office/drawing/2014/main" id="{A86185E2-74E5-48D1-A38D-AA9F2403356F}"/>
              </a:ext>
            </a:extLst>
          </p:cNvPr>
          <p:cNvPicPr>
            <a:picLocks noChangeAspect="1"/>
          </p:cNvPicPr>
          <p:nvPr/>
        </p:nvPicPr>
        <p:blipFill>
          <a:blip r:embed="rId4"/>
          <a:stretch>
            <a:fillRect/>
          </a:stretch>
        </p:blipFill>
        <p:spPr>
          <a:xfrm>
            <a:off x="437606" y="1698901"/>
            <a:ext cx="5114109" cy="466686"/>
          </a:xfrm>
          <a:prstGeom prst="rect">
            <a:avLst/>
          </a:prstGeom>
        </p:spPr>
      </p:pic>
      <p:pic>
        <p:nvPicPr>
          <p:cNvPr id="7" name="图片 6">
            <a:extLst>
              <a:ext uri="{FF2B5EF4-FFF2-40B4-BE49-F238E27FC236}">
                <a16:creationId xmlns:a16="http://schemas.microsoft.com/office/drawing/2014/main" id="{0C6AE995-81C8-42A0-BA10-7B20D953458F}"/>
              </a:ext>
            </a:extLst>
          </p:cNvPr>
          <p:cNvPicPr>
            <a:picLocks noChangeAspect="1"/>
          </p:cNvPicPr>
          <p:nvPr/>
        </p:nvPicPr>
        <p:blipFill>
          <a:blip r:embed="rId5"/>
          <a:stretch>
            <a:fillRect/>
          </a:stretch>
        </p:blipFill>
        <p:spPr>
          <a:xfrm>
            <a:off x="437606" y="2290165"/>
            <a:ext cx="5114109" cy="543641"/>
          </a:xfrm>
          <a:prstGeom prst="rect">
            <a:avLst/>
          </a:prstGeom>
        </p:spPr>
      </p:pic>
      <p:pic>
        <p:nvPicPr>
          <p:cNvPr id="8" name="图片 7">
            <a:extLst>
              <a:ext uri="{FF2B5EF4-FFF2-40B4-BE49-F238E27FC236}">
                <a16:creationId xmlns:a16="http://schemas.microsoft.com/office/drawing/2014/main" id="{0E9AD0EF-7B40-4C2D-BF31-A435E42E92B0}"/>
              </a:ext>
            </a:extLst>
          </p:cNvPr>
          <p:cNvPicPr>
            <a:picLocks noChangeAspect="1"/>
          </p:cNvPicPr>
          <p:nvPr/>
        </p:nvPicPr>
        <p:blipFill>
          <a:blip r:embed="rId6"/>
          <a:stretch>
            <a:fillRect/>
          </a:stretch>
        </p:blipFill>
        <p:spPr>
          <a:xfrm>
            <a:off x="437606" y="2958385"/>
            <a:ext cx="5114109" cy="525022"/>
          </a:xfrm>
          <a:prstGeom prst="rect">
            <a:avLst/>
          </a:prstGeom>
        </p:spPr>
      </p:pic>
      <p:pic>
        <p:nvPicPr>
          <p:cNvPr id="10" name="图片 9">
            <a:extLst>
              <a:ext uri="{FF2B5EF4-FFF2-40B4-BE49-F238E27FC236}">
                <a16:creationId xmlns:a16="http://schemas.microsoft.com/office/drawing/2014/main" id="{039E9DA1-8BC8-4165-AA5F-1A346D4AD71B}"/>
              </a:ext>
            </a:extLst>
          </p:cNvPr>
          <p:cNvPicPr>
            <a:picLocks noChangeAspect="1"/>
          </p:cNvPicPr>
          <p:nvPr/>
        </p:nvPicPr>
        <p:blipFill>
          <a:blip r:embed="rId7"/>
          <a:stretch>
            <a:fillRect/>
          </a:stretch>
        </p:blipFill>
        <p:spPr>
          <a:xfrm>
            <a:off x="6121191" y="846642"/>
            <a:ext cx="2470227" cy="2140578"/>
          </a:xfrm>
          <a:prstGeom prst="rect">
            <a:avLst/>
          </a:prstGeom>
        </p:spPr>
      </p:pic>
      <p:pic>
        <p:nvPicPr>
          <p:cNvPr id="11" name="图片 10">
            <a:extLst>
              <a:ext uri="{FF2B5EF4-FFF2-40B4-BE49-F238E27FC236}">
                <a16:creationId xmlns:a16="http://schemas.microsoft.com/office/drawing/2014/main" id="{806135C6-AB8D-447D-9810-929556911D35}"/>
              </a:ext>
            </a:extLst>
          </p:cNvPr>
          <p:cNvPicPr>
            <a:picLocks noChangeAspect="1"/>
          </p:cNvPicPr>
          <p:nvPr/>
        </p:nvPicPr>
        <p:blipFill>
          <a:blip r:embed="rId8"/>
          <a:stretch>
            <a:fillRect/>
          </a:stretch>
        </p:blipFill>
        <p:spPr>
          <a:xfrm>
            <a:off x="5920660" y="3110847"/>
            <a:ext cx="1395060" cy="1710609"/>
          </a:xfrm>
          <a:prstGeom prst="rect">
            <a:avLst/>
          </a:prstGeom>
        </p:spPr>
      </p:pic>
      <p:pic>
        <p:nvPicPr>
          <p:cNvPr id="12" name="图片 11">
            <a:extLst>
              <a:ext uri="{FF2B5EF4-FFF2-40B4-BE49-F238E27FC236}">
                <a16:creationId xmlns:a16="http://schemas.microsoft.com/office/drawing/2014/main" id="{3330D727-6291-46E4-AB17-7017AEE37C5E}"/>
              </a:ext>
            </a:extLst>
          </p:cNvPr>
          <p:cNvPicPr>
            <a:picLocks noChangeAspect="1"/>
          </p:cNvPicPr>
          <p:nvPr/>
        </p:nvPicPr>
        <p:blipFill>
          <a:blip r:embed="rId9"/>
          <a:stretch>
            <a:fillRect/>
          </a:stretch>
        </p:blipFill>
        <p:spPr>
          <a:xfrm>
            <a:off x="7407580" y="3110847"/>
            <a:ext cx="1395060" cy="1710904"/>
          </a:xfrm>
          <a:prstGeom prst="rect">
            <a:avLst/>
          </a:prstGeom>
        </p:spPr>
      </p:pic>
      <p:pic>
        <p:nvPicPr>
          <p:cNvPr id="13" name="图片 12">
            <a:extLst>
              <a:ext uri="{FF2B5EF4-FFF2-40B4-BE49-F238E27FC236}">
                <a16:creationId xmlns:a16="http://schemas.microsoft.com/office/drawing/2014/main" id="{4AAA558F-4F1C-474F-A97D-B1AF71DEB1EF}"/>
              </a:ext>
            </a:extLst>
          </p:cNvPr>
          <p:cNvPicPr>
            <a:picLocks noChangeAspect="1"/>
          </p:cNvPicPr>
          <p:nvPr/>
        </p:nvPicPr>
        <p:blipFill>
          <a:blip r:embed="rId10"/>
          <a:stretch>
            <a:fillRect/>
          </a:stretch>
        </p:blipFill>
        <p:spPr>
          <a:xfrm>
            <a:off x="437606" y="3579603"/>
            <a:ext cx="5124196" cy="1227545"/>
          </a:xfrm>
          <a:prstGeom prst="rect">
            <a:avLst/>
          </a:prstGeom>
        </p:spPr>
      </p:pic>
      <p:sp>
        <p:nvSpPr>
          <p:cNvPr id="14" name="矩形: 圆角 13">
            <a:extLst>
              <a:ext uri="{FF2B5EF4-FFF2-40B4-BE49-F238E27FC236}">
                <a16:creationId xmlns:a16="http://schemas.microsoft.com/office/drawing/2014/main" id="{E7D7050C-3EA6-4C8B-A5E6-9825996DFBE7}"/>
              </a:ext>
            </a:extLst>
          </p:cNvPr>
          <p:cNvSpPr/>
          <p:nvPr/>
        </p:nvSpPr>
        <p:spPr>
          <a:xfrm>
            <a:off x="2001394" y="1227909"/>
            <a:ext cx="1786835" cy="1828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100" dirty="0"/>
              <a:t>流动资金代表持续性</a:t>
            </a:r>
          </a:p>
        </p:txBody>
      </p:sp>
      <p:sp>
        <p:nvSpPr>
          <p:cNvPr id="46" name="矩形: 圆角 45">
            <a:extLst>
              <a:ext uri="{FF2B5EF4-FFF2-40B4-BE49-F238E27FC236}">
                <a16:creationId xmlns:a16="http://schemas.microsoft.com/office/drawing/2014/main" id="{0C8B303B-2757-4399-806A-EBCD45A20DF0}"/>
              </a:ext>
            </a:extLst>
          </p:cNvPr>
          <p:cNvSpPr/>
          <p:nvPr/>
        </p:nvSpPr>
        <p:spPr>
          <a:xfrm>
            <a:off x="2001394" y="1762908"/>
            <a:ext cx="1786835" cy="1828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100" dirty="0"/>
              <a:t>净买额代表短期机会</a:t>
            </a:r>
          </a:p>
        </p:txBody>
      </p:sp>
      <p:sp>
        <p:nvSpPr>
          <p:cNvPr id="48" name="矩形: 圆角 47">
            <a:extLst>
              <a:ext uri="{FF2B5EF4-FFF2-40B4-BE49-F238E27FC236}">
                <a16:creationId xmlns:a16="http://schemas.microsoft.com/office/drawing/2014/main" id="{1FA3D663-08FF-4E6A-A0EA-007C268301D1}"/>
              </a:ext>
            </a:extLst>
          </p:cNvPr>
          <p:cNvSpPr/>
          <p:nvPr/>
        </p:nvSpPr>
        <p:spPr>
          <a:xfrm>
            <a:off x="2001393" y="2349538"/>
            <a:ext cx="1786835" cy="1828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100" dirty="0"/>
              <a:t>高控盘用于中期趋势</a:t>
            </a:r>
          </a:p>
        </p:txBody>
      </p:sp>
      <p:sp>
        <p:nvSpPr>
          <p:cNvPr id="49" name="矩形: 圆角 48">
            <a:extLst>
              <a:ext uri="{FF2B5EF4-FFF2-40B4-BE49-F238E27FC236}">
                <a16:creationId xmlns:a16="http://schemas.microsoft.com/office/drawing/2014/main" id="{1651FF1C-0B37-42CC-9A62-1BA31E94A56D}"/>
              </a:ext>
            </a:extLst>
          </p:cNvPr>
          <p:cNvSpPr/>
          <p:nvPr/>
        </p:nvSpPr>
        <p:spPr>
          <a:xfrm>
            <a:off x="2001392" y="2996555"/>
            <a:ext cx="1786835" cy="1828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100" dirty="0"/>
              <a:t>主力追踪主动买盘中期</a:t>
            </a:r>
          </a:p>
        </p:txBody>
      </p:sp>
      <p:sp>
        <p:nvSpPr>
          <p:cNvPr id="50" name="矩形: 圆角 49">
            <a:extLst>
              <a:ext uri="{FF2B5EF4-FFF2-40B4-BE49-F238E27FC236}">
                <a16:creationId xmlns:a16="http://schemas.microsoft.com/office/drawing/2014/main" id="{81437826-98EF-4D94-A536-6CC1DB55DEBD}"/>
              </a:ext>
            </a:extLst>
          </p:cNvPr>
          <p:cNvSpPr/>
          <p:nvPr/>
        </p:nvSpPr>
        <p:spPr>
          <a:xfrm>
            <a:off x="2001392" y="3607986"/>
            <a:ext cx="1786835" cy="1828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100" dirty="0"/>
              <a:t>至尊数据短期累积数据</a:t>
            </a:r>
          </a:p>
        </p:txBody>
      </p:sp>
      <p:sp>
        <p:nvSpPr>
          <p:cNvPr id="51" name="矩形: 圆角 50">
            <a:extLst>
              <a:ext uri="{FF2B5EF4-FFF2-40B4-BE49-F238E27FC236}">
                <a16:creationId xmlns:a16="http://schemas.microsoft.com/office/drawing/2014/main" id="{5373F74A-93AC-43E2-8736-2288852123DF}"/>
              </a:ext>
            </a:extLst>
          </p:cNvPr>
          <p:cNvSpPr/>
          <p:nvPr/>
        </p:nvSpPr>
        <p:spPr>
          <a:xfrm>
            <a:off x="6121192" y="1454421"/>
            <a:ext cx="1500986" cy="1828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100" dirty="0"/>
              <a:t>机构分析中线资金</a:t>
            </a:r>
          </a:p>
        </p:txBody>
      </p:sp>
      <p:sp>
        <p:nvSpPr>
          <p:cNvPr id="52" name="矩形: 圆角 51">
            <a:extLst>
              <a:ext uri="{FF2B5EF4-FFF2-40B4-BE49-F238E27FC236}">
                <a16:creationId xmlns:a16="http://schemas.microsoft.com/office/drawing/2014/main" id="{9490BF86-00E4-473D-B484-019B03FA0D74}"/>
              </a:ext>
            </a:extLst>
          </p:cNvPr>
          <p:cNvSpPr/>
          <p:nvPr/>
        </p:nvSpPr>
        <p:spPr>
          <a:xfrm>
            <a:off x="7458855" y="3874711"/>
            <a:ext cx="1291070" cy="1828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100" dirty="0"/>
              <a:t>主力控盘中线</a:t>
            </a:r>
          </a:p>
        </p:txBody>
      </p:sp>
      <p:sp>
        <p:nvSpPr>
          <p:cNvPr id="53" name="矩形: 圆角 52">
            <a:extLst>
              <a:ext uri="{FF2B5EF4-FFF2-40B4-BE49-F238E27FC236}">
                <a16:creationId xmlns:a16="http://schemas.microsoft.com/office/drawing/2014/main" id="{0FBA4233-FF5A-4F32-87D0-93C14710579B}"/>
              </a:ext>
            </a:extLst>
          </p:cNvPr>
          <p:cNvSpPr/>
          <p:nvPr/>
        </p:nvSpPr>
        <p:spPr>
          <a:xfrm>
            <a:off x="5972655" y="3966151"/>
            <a:ext cx="1291070" cy="1828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100" dirty="0"/>
              <a:t>主力净买波段</a:t>
            </a: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221607" y="122604"/>
            <a:ext cx="7017035" cy="861833"/>
            <a:chOff x="3919104" y="681007"/>
            <a:chExt cx="4353791" cy="861833"/>
          </a:xfrm>
        </p:grpSpPr>
        <p:sp>
          <p:nvSpPr>
            <p:cNvPr id="15" name="文本框 14"/>
            <p:cNvSpPr txBox="1"/>
            <p:nvPr/>
          </p:nvSpPr>
          <p:spPr>
            <a:xfrm>
              <a:off x="4899774" y="681007"/>
              <a:ext cx="2392451" cy="461665"/>
            </a:xfrm>
            <a:prstGeom prst="rect">
              <a:avLst/>
            </a:prstGeom>
            <a:noFill/>
          </p:spPr>
          <p:txBody>
            <a:bodyPr vert="horz" wrap="square" rtlCol="0">
              <a:spAutoFit/>
            </a:bodyPr>
            <a:lstStyle/>
            <a:p>
              <a:pPr algn="dist"/>
              <a:r>
                <a:rPr lang="zh-CN" altLang="en-US" sz="2400" b="1" spc="300" dirty="0">
                  <a:solidFill>
                    <a:schemeClr val="bg1"/>
                  </a:solidFill>
                  <a:effectLst>
                    <a:outerShdw blurRad="546100" algn="ctr" rotWithShape="0">
                      <a:schemeClr val="bg1">
                        <a:alpha val="40000"/>
                      </a:schemeClr>
                    </a:outerShdw>
                  </a:effectLst>
                  <a:latin typeface="微软雅黑" panose="020B0503020204020204" pitchFamily="34" charset="-122"/>
                  <a:ea typeface="微软雅黑" panose="020B0503020204020204" pitchFamily="34" charset="-122"/>
                </a:rPr>
                <a:t>软件中的超短资金指标</a:t>
              </a:r>
            </a:p>
          </p:txBody>
        </p:sp>
        <p:grpSp>
          <p:nvGrpSpPr>
            <p:cNvPr id="16" name="组合 15"/>
            <p:cNvGrpSpPr/>
            <p:nvPr/>
          </p:nvGrpSpPr>
          <p:grpSpPr>
            <a:xfrm>
              <a:off x="4402931" y="894755"/>
              <a:ext cx="358902" cy="99346"/>
              <a:chOff x="3583781" y="6036469"/>
              <a:chExt cx="358902" cy="99346"/>
            </a:xfrm>
          </p:grpSpPr>
          <p:sp>
            <p:nvSpPr>
              <p:cNvPr id="29" name="等腰三角形 28"/>
              <p:cNvSpPr/>
              <p:nvPr/>
            </p:nvSpPr>
            <p:spPr>
              <a:xfrm rot="5400000">
                <a:off x="3565922" y="6054328"/>
                <a:ext cx="99346" cy="6362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等腰三角形 29"/>
              <p:cNvSpPr/>
              <p:nvPr/>
            </p:nvSpPr>
            <p:spPr>
              <a:xfrm rot="5400000">
                <a:off x="3713559" y="6054328"/>
                <a:ext cx="99346" cy="6362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等腰三角形 30"/>
              <p:cNvSpPr/>
              <p:nvPr/>
            </p:nvSpPr>
            <p:spPr>
              <a:xfrm rot="5400000">
                <a:off x="3861196" y="6054328"/>
                <a:ext cx="99346" cy="6362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2" name="组合 31"/>
            <p:cNvGrpSpPr/>
            <p:nvPr/>
          </p:nvGrpSpPr>
          <p:grpSpPr>
            <a:xfrm flipH="1">
              <a:off x="7430166" y="894755"/>
              <a:ext cx="358902" cy="99346"/>
              <a:chOff x="3583781" y="6036469"/>
              <a:chExt cx="358902" cy="99346"/>
            </a:xfrm>
          </p:grpSpPr>
          <p:sp>
            <p:nvSpPr>
              <p:cNvPr id="33" name="等腰三角形 32"/>
              <p:cNvSpPr/>
              <p:nvPr/>
            </p:nvSpPr>
            <p:spPr>
              <a:xfrm rot="5400000">
                <a:off x="3565922" y="6054328"/>
                <a:ext cx="99346" cy="6362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等腰三角形 33"/>
              <p:cNvSpPr/>
              <p:nvPr/>
            </p:nvSpPr>
            <p:spPr>
              <a:xfrm rot="5400000">
                <a:off x="3713559" y="6054328"/>
                <a:ext cx="99346" cy="6362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等腰三角形 34"/>
              <p:cNvSpPr/>
              <p:nvPr/>
            </p:nvSpPr>
            <p:spPr>
              <a:xfrm rot="5400000">
                <a:off x="3861196" y="6054328"/>
                <a:ext cx="99346" cy="6362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6" name="矩形 35"/>
            <p:cNvSpPr/>
            <p:nvPr/>
          </p:nvSpPr>
          <p:spPr>
            <a:xfrm>
              <a:off x="3919104" y="1267250"/>
              <a:ext cx="4353791" cy="275590"/>
            </a:xfrm>
            <a:prstGeom prst="rect">
              <a:avLst/>
            </a:prstGeom>
            <a:noFill/>
          </p:spPr>
          <p:txBody>
            <a:bodyPr vert="horz" wrap="square" rtlCol="0">
              <a:spAutoFit/>
            </a:bodyPr>
            <a:lstStyle/>
            <a:p>
              <a:pPr algn="ctr"/>
              <a:endParaRPr lang="zh-CN" altLang="en-US" sz="1200" spc="300">
                <a:solidFill>
                  <a:schemeClr val="bg1"/>
                </a:solidFill>
                <a:effectLst>
                  <a:outerShdw blurRad="342900" algn="ctr" rotWithShape="0">
                    <a:schemeClr val="bg1"/>
                  </a:outerShdw>
                </a:effectLst>
                <a:latin typeface="三极雅致黑简体" panose="00000506000000000000" pitchFamily="2" charset="-122"/>
                <a:ea typeface="三极雅致黑简体" panose="00000506000000000000" pitchFamily="2" charset="-122"/>
              </a:endParaRPr>
            </a:p>
          </p:txBody>
        </p:sp>
      </p:grpSp>
      <p:pic>
        <p:nvPicPr>
          <p:cNvPr id="9" name="图片 8">
            <a:extLst>
              <a:ext uri="{FF2B5EF4-FFF2-40B4-BE49-F238E27FC236}">
                <a16:creationId xmlns:a16="http://schemas.microsoft.com/office/drawing/2014/main" id="{35D2D714-D133-45D8-8659-ABC47A6845C1}"/>
              </a:ext>
            </a:extLst>
          </p:cNvPr>
          <p:cNvPicPr>
            <a:picLocks noChangeAspect="1"/>
          </p:cNvPicPr>
          <p:nvPr/>
        </p:nvPicPr>
        <p:blipFill>
          <a:blip r:embed="rId3"/>
          <a:stretch>
            <a:fillRect/>
          </a:stretch>
        </p:blipFill>
        <p:spPr>
          <a:xfrm>
            <a:off x="437607" y="3651122"/>
            <a:ext cx="4446873" cy="1087746"/>
          </a:xfrm>
          <a:prstGeom prst="rect">
            <a:avLst/>
          </a:prstGeom>
        </p:spPr>
      </p:pic>
      <p:pic>
        <p:nvPicPr>
          <p:cNvPr id="3" name="图片 2">
            <a:extLst>
              <a:ext uri="{FF2B5EF4-FFF2-40B4-BE49-F238E27FC236}">
                <a16:creationId xmlns:a16="http://schemas.microsoft.com/office/drawing/2014/main" id="{B8092304-EB4F-4904-8313-8D04952EC60F}"/>
              </a:ext>
            </a:extLst>
          </p:cNvPr>
          <p:cNvPicPr>
            <a:picLocks noChangeAspect="1"/>
          </p:cNvPicPr>
          <p:nvPr/>
        </p:nvPicPr>
        <p:blipFill>
          <a:blip r:embed="rId4"/>
          <a:stretch>
            <a:fillRect/>
          </a:stretch>
        </p:blipFill>
        <p:spPr>
          <a:xfrm>
            <a:off x="437607" y="788331"/>
            <a:ext cx="2364554" cy="1542829"/>
          </a:xfrm>
          <a:prstGeom prst="rect">
            <a:avLst/>
          </a:prstGeom>
        </p:spPr>
      </p:pic>
      <p:pic>
        <p:nvPicPr>
          <p:cNvPr id="4" name="图片 3">
            <a:extLst>
              <a:ext uri="{FF2B5EF4-FFF2-40B4-BE49-F238E27FC236}">
                <a16:creationId xmlns:a16="http://schemas.microsoft.com/office/drawing/2014/main" id="{CF2F0CD1-F04C-4A56-9756-1EF5B0E8AE64}"/>
              </a:ext>
            </a:extLst>
          </p:cNvPr>
          <p:cNvPicPr>
            <a:picLocks noChangeAspect="1"/>
          </p:cNvPicPr>
          <p:nvPr/>
        </p:nvPicPr>
        <p:blipFill>
          <a:blip r:embed="rId5"/>
          <a:stretch>
            <a:fillRect/>
          </a:stretch>
        </p:blipFill>
        <p:spPr>
          <a:xfrm>
            <a:off x="4960041" y="2492984"/>
            <a:ext cx="3522619" cy="1356921"/>
          </a:xfrm>
          <a:prstGeom prst="rect">
            <a:avLst/>
          </a:prstGeom>
        </p:spPr>
      </p:pic>
      <p:pic>
        <p:nvPicPr>
          <p:cNvPr id="13" name="图片 12">
            <a:extLst>
              <a:ext uri="{FF2B5EF4-FFF2-40B4-BE49-F238E27FC236}">
                <a16:creationId xmlns:a16="http://schemas.microsoft.com/office/drawing/2014/main" id="{C58F4C2C-9C28-4B96-9BCB-1E58ACD99073}"/>
              </a:ext>
            </a:extLst>
          </p:cNvPr>
          <p:cNvPicPr>
            <a:picLocks noChangeAspect="1"/>
          </p:cNvPicPr>
          <p:nvPr/>
        </p:nvPicPr>
        <p:blipFill>
          <a:blip r:embed="rId6"/>
          <a:stretch>
            <a:fillRect/>
          </a:stretch>
        </p:blipFill>
        <p:spPr>
          <a:xfrm>
            <a:off x="2851467" y="783537"/>
            <a:ext cx="2040573" cy="1563619"/>
          </a:xfrm>
          <a:prstGeom prst="rect">
            <a:avLst/>
          </a:prstGeom>
        </p:spPr>
      </p:pic>
      <p:pic>
        <p:nvPicPr>
          <p:cNvPr id="14" name="图片 13">
            <a:extLst>
              <a:ext uri="{FF2B5EF4-FFF2-40B4-BE49-F238E27FC236}">
                <a16:creationId xmlns:a16="http://schemas.microsoft.com/office/drawing/2014/main" id="{86C3E65B-3A69-4C3B-857B-555BFB52AD00}"/>
              </a:ext>
            </a:extLst>
          </p:cNvPr>
          <p:cNvPicPr>
            <a:picLocks noChangeAspect="1"/>
          </p:cNvPicPr>
          <p:nvPr/>
        </p:nvPicPr>
        <p:blipFill>
          <a:blip r:embed="rId7"/>
          <a:stretch>
            <a:fillRect/>
          </a:stretch>
        </p:blipFill>
        <p:spPr>
          <a:xfrm>
            <a:off x="445167" y="2421847"/>
            <a:ext cx="4446873" cy="1125712"/>
          </a:xfrm>
          <a:prstGeom prst="rect">
            <a:avLst/>
          </a:prstGeom>
        </p:spPr>
      </p:pic>
      <p:pic>
        <p:nvPicPr>
          <p:cNvPr id="17" name="图片 16">
            <a:extLst>
              <a:ext uri="{FF2B5EF4-FFF2-40B4-BE49-F238E27FC236}">
                <a16:creationId xmlns:a16="http://schemas.microsoft.com/office/drawing/2014/main" id="{A99477E1-1000-497E-A6DB-8F0CF0B74189}"/>
              </a:ext>
            </a:extLst>
          </p:cNvPr>
          <p:cNvPicPr>
            <a:picLocks noChangeAspect="1"/>
          </p:cNvPicPr>
          <p:nvPr/>
        </p:nvPicPr>
        <p:blipFill rotWithShape="1">
          <a:blip r:embed="rId8"/>
          <a:srcRect l="3759"/>
          <a:stretch/>
        </p:blipFill>
        <p:spPr>
          <a:xfrm>
            <a:off x="4941346" y="1464210"/>
            <a:ext cx="3541314" cy="983468"/>
          </a:xfrm>
          <a:prstGeom prst="rect">
            <a:avLst/>
          </a:prstGeom>
        </p:spPr>
      </p:pic>
      <p:pic>
        <p:nvPicPr>
          <p:cNvPr id="18" name="图片 17">
            <a:extLst>
              <a:ext uri="{FF2B5EF4-FFF2-40B4-BE49-F238E27FC236}">
                <a16:creationId xmlns:a16="http://schemas.microsoft.com/office/drawing/2014/main" id="{7E82062E-1523-4821-BB3B-2D0CF910EDE5}"/>
              </a:ext>
            </a:extLst>
          </p:cNvPr>
          <p:cNvPicPr>
            <a:picLocks noChangeAspect="1"/>
          </p:cNvPicPr>
          <p:nvPr/>
        </p:nvPicPr>
        <p:blipFill rotWithShape="1">
          <a:blip r:embed="rId9"/>
          <a:srcRect l="3786"/>
          <a:stretch/>
        </p:blipFill>
        <p:spPr>
          <a:xfrm>
            <a:off x="4946196" y="783537"/>
            <a:ext cx="3541314" cy="635367"/>
          </a:xfrm>
          <a:prstGeom prst="rect">
            <a:avLst/>
          </a:prstGeom>
        </p:spPr>
      </p:pic>
      <p:sp>
        <p:nvSpPr>
          <p:cNvPr id="27" name="矩形: 圆角 26">
            <a:extLst>
              <a:ext uri="{FF2B5EF4-FFF2-40B4-BE49-F238E27FC236}">
                <a16:creationId xmlns:a16="http://schemas.microsoft.com/office/drawing/2014/main" id="{A6469916-7328-4B59-8E5C-C81C71D6FB0C}"/>
              </a:ext>
            </a:extLst>
          </p:cNvPr>
          <p:cNvSpPr/>
          <p:nvPr/>
        </p:nvSpPr>
        <p:spPr>
          <a:xfrm>
            <a:off x="726466" y="1418904"/>
            <a:ext cx="1786835" cy="1828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100" dirty="0"/>
              <a:t>席位数据日线短期</a:t>
            </a:r>
          </a:p>
        </p:txBody>
      </p:sp>
      <p:sp>
        <p:nvSpPr>
          <p:cNvPr id="28" name="矩形: 圆角 27">
            <a:extLst>
              <a:ext uri="{FF2B5EF4-FFF2-40B4-BE49-F238E27FC236}">
                <a16:creationId xmlns:a16="http://schemas.microsoft.com/office/drawing/2014/main" id="{4715C08E-1D10-42FF-AE76-4CB6438A7F39}"/>
              </a:ext>
            </a:extLst>
          </p:cNvPr>
          <p:cNvSpPr/>
          <p:nvPr/>
        </p:nvSpPr>
        <p:spPr>
          <a:xfrm>
            <a:off x="2978335" y="1812791"/>
            <a:ext cx="1786835" cy="1828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00" dirty="0"/>
              <a:t>L2</a:t>
            </a:r>
            <a:r>
              <a:rPr lang="zh-CN" altLang="en-US" sz="1100" dirty="0"/>
              <a:t>数据日线短期</a:t>
            </a:r>
          </a:p>
        </p:txBody>
      </p:sp>
      <p:sp>
        <p:nvSpPr>
          <p:cNvPr id="37" name="矩形: 圆角 36">
            <a:extLst>
              <a:ext uri="{FF2B5EF4-FFF2-40B4-BE49-F238E27FC236}">
                <a16:creationId xmlns:a16="http://schemas.microsoft.com/office/drawing/2014/main" id="{4F0441D3-0328-4BA4-A5FD-A6AA832C5DCB}"/>
              </a:ext>
            </a:extLst>
          </p:cNvPr>
          <p:cNvSpPr/>
          <p:nvPr/>
        </p:nvSpPr>
        <p:spPr>
          <a:xfrm>
            <a:off x="1908742" y="3039194"/>
            <a:ext cx="1786835" cy="1828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00" dirty="0"/>
              <a:t>L2</a:t>
            </a:r>
            <a:r>
              <a:rPr lang="zh-CN" altLang="en-US" sz="1100" dirty="0"/>
              <a:t>数据日线短期</a:t>
            </a:r>
          </a:p>
        </p:txBody>
      </p:sp>
      <p:sp>
        <p:nvSpPr>
          <p:cNvPr id="38" name="矩形: 圆角 37">
            <a:extLst>
              <a:ext uri="{FF2B5EF4-FFF2-40B4-BE49-F238E27FC236}">
                <a16:creationId xmlns:a16="http://schemas.microsoft.com/office/drawing/2014/main" id="{0D287DAF-52CE-4880-9A28-8248B67CCBBE}"/>
              </a:ext>
            </a:extLst>
          </p:cNvPr>
          <p:cNvSpPr/>
          <p:nvPr/>
        </p:nvSpPr>
        <p:spPr>
          <a:xfrm>
            <a:off x="1908741" y="4146922"/>
            <a:ext cx="1786835" cy="1828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00" dirty="0"/>
              <a:t>L2</a:t>
            </a:r>
            <a:r>
              <a:rPr lang="zh-CN" altLang="en-US" sz="1100" dirty="0"/>
              <a:t>数据日线短期</a:t>
            </a:r>
          </a:p>
        </p:txBody>
      </p:sp>
      <p:sp>
        <p:nvSpPr>
          <p:cNvPr id="39" name="矩形: 圆角 38">
            <a:extLst>
              <a:ext uri="{FF2B5EF4-FFF2-40B4-BE49-F238E27FC236}">
                <a16:creationId xmlns:a16="http://schemas.microsoft.com/office/drawing/2014/main" id="{7D956312-1BC1-4FA0-8434-AD0E7AB8075E}"/>
              </a:ext>
            </a:extLst>
          </p:cNvPr>
          <p:cNvSpPr/>
          <p:nvPr/>
        </p:nvSpPr>
        <p:spPr>
          <a:xfrm>
            <a:off x="5827932" y="884858"/>
            <a:ext cx="1786835" cy="1828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00" dirty="0"/>
              <a:t>L2</a:t>
            </a:r>
            <a:r>
              <a:rPr lang="zh-CN" altLang="en-US" sz="1100" dirty="0"/>
              <a:t>数据日线短期</a:t>
            </a:r>
          </a:p>
        </p:txBody>
      </p:sp>
      <p:sp>
        <p:nvSpPr>
          <p:cNvPr id="40" name="矩形: 圆角 39">
            <a:extLst>
              <a:ext uri="{FF2B5EF4-FFF2-40B4-BE49-F238E27FC236}">
                <a16:creationId xmlns:a16="http://schemas.microsoft.com/office/drawing/2014/main" id="{1A5E35D1-F015-4C59-9B71-EF2F2861FEB8}"/>
              </a:ext>
            </a:extLst>
          </p:cNvPr>
          <p:cNvSpPr/>
          <p:nvPr/>
        </p:nvSpPr>
        <p:spPr>
          <a:xfrm>
            <a:off x="5827932" y="1864504"/>
            <a:ext cx="1786835" cy="1828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00" dirty="0"/>
              <a:t>L2</a:t>
            </a:r>
            <a:r>
              <a:rPr lang="zh-CN" altLang="en-US" sz="1100" dirty="0"/>
              <a:t>数据日线短期</a:t>
            </a:r>
          </a:p>
        </p:txBody>
      </p:sp>
      <p:sp>
        <p:nvSpPr>
          <p:cNvPr id="41" name="矩形: 圆角 40">
            <a:extLst>
              <a:ext uri="{FF2B5EF4-FFF2-40B4-BE49-F238E27FC236}">
                <a16:creationId xmlns:a16="http://schemas.microsoft.com/office/drawing/2014/main" id="{9AAC55F3-29E4-4139-A82D-BA914C7F1C58}"/>
              </a:ext>
            </a:extLst>
          </p:cNvPr>
          <p:cNvSpPr/>
          <p:nvPr/>
        </p:nvSpPr>
        <p:spPr>
          <a:xfrm>
            <a:off x="5827932" y="3080004"/>
            <a:ext cx="1786835" cy="1828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00" dirty="0"/>
              <a:t>L2</a:t>
            </a:r>
            <a:r>
              <a:rPr lang="zh-CN" altLang="en-US" sz="1100" dirty="0"/>
              <a:t>数据日线短期</a:t>
            </a:r>
          </a:p>
        </p:txBody>
      </p:sp>
      <p:sp>
        <p:nvSpPr>
          <p:cNvPr id="19" name="文本框 18">
            <a:extLst>
              <a:ext uri="{FF2B5EF4-FFF2-40B4-BE49-F238E27FC236}">
                <a16:creationId xmlns:a16="http://schemas.microsoft.com/office/drawing/2014/main" id="{D3799B80-8BFD-4425-AEA3-3BDF7848C142}"/>
              </a:ext>
            </a:extLst>
          </p:cNvPr>
          <p:cNvSpPr txBox="1"/>
          <p:nvPr/>
        </p:nvSpPr>
        <p:spPr>
          <a:xfrm>
            <a:off x="4941346" y="3849905"/>
            <a:ext cx="3522619" cy="923330"/>
          </a:xfrm>
          <a:prstGeom prst="rect">
            <a:avLst/>
          </a:prstGeom>
          <a:noFill/>
        </p:spPr>
        <p:txBody>
          <a:bodyPr wrap="square" rtlCol="0">
            <a:spAutoFit/>
          </a:bodyPr>
          <a:lstStyle/>
          <a:p>
            <a:r>
              <a:rPr lang="zh-CN" altLang="en-US" dirty="0">
                <a:solidFill>
                  <a:schemeClr val="bg1"/>
                </a:solidFill>
              </a:rPr>
              <a:t>资金分析从大到小，最后用更精准的资金数据，大盘</a:t>
            </a:r>
            <a:r>
              <a:rPr lang="en-US" altLang="zh-CN" dirty="0">
                <a:solidFill>
                  <a:schemeClr val="bg1"/>
                </a:solidFill>
              </a:rPr>
              <a:t>-</a:t>
            </a:r>
            <a:r>
              <a:rPr lang="zh-CN" altLang="en-US" dirty="0">
                <a:solidFill>
                  <a:schemeClr val="bg1"/>
                </a:solidFill>
              </a:rPr>
              <a:t>板块</a:t>
            </a:r>
            <a:r>
              <a:rPr lang="en-US" altLang="zh-CN" dirty="0">
                <a:solidFill>
                  <a:schemeClr val="bg1"/>
                </a:solidFill>
              </a:rPr>
              <a:t>-</a:t>
            </a:r>
            <a:r>
              <a:rPr lang="zh-CN" altLang="en-US" dirty="0">
                <a:solidFill>
                  <a:schemeClr val="bg1"/>
                </a:solidFill>
              </a:rPr>
              <a:t>个股，资金持续</a:t>
            </a:r>
            <a:r>
              <a:rPr lang="en-US" altLang="zh-CN" dirty="0">
                <a:solidFill>
                  <a:schemeClr val="bg1"/>
                </a:solidFill>
              </a:rPr>
              <a:t>-</a:t>
            </a:r>
            <a:r>
              <a:rPr lang="zh-CN" altLang="en-US" dirty="0">
                <a:solidFill>
                  <a:schemeClr val="bg1"/>
                </a:solidFill>
              </a:rPr>
              <a:t>波段</a:t>
            </a:r>
            <a:r>
              <a:rPr lang="en-US" altLang="zh-CN" dirty="0">
                <a:solidFill>
                  <a:schemeClr val="bg1"/>
                </a:solidFill>
              </a:rPr>
              <a:t>-</a:t>
            </a:r>
            <a:r>
              <a:rPr lang="zh-CN" altLang="en-US" dirty="0">
                <a:solidFill>
                  <a:schemeClr val="bg1"/>
                </a:solidFill>
              </a:rPr>
              <a:t>短期</a:t>
            </a:r>
            <a:r>
              <a:rPr lang="en-US" altLang="zh-CN" dirty="0">
                <a:solidFill>
                  <a:schemeClr val="bg1"/>
                </a:solidFill>
              </a:rPr>
              <a:t>-</a:t>
            </a:r>
            <a:r>
              <a:rPr lang="zh-CN" altLang="en-US" dirty="0">
                <a:solidFill>
                  <a:schemeClr val="bg1"/>
                </a:solidFill>
              </a:rPr>
              <a:t>分时。</a:t>
            </a:r>
          </a:p>
        </p:txBody>
      </p:sp>
    </p:spTree>
    <p:extLst>
      <p:ext uri="{BB962C8B-B14F-4D97-AF65-F5344CB8AC3E}">
        <p14:creationId xmlns:p14="http://schemas.microsoft.com/office/powerpoint/2010/main" val="2213149028"/>
      </p:ext>
    </p:extLst>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523258" y="183851"/>
            <a:ext cx="7905539" cy="830292"/>
            <a:chOff x="3919104" y="712548"/>
            <a:chExt cx="4353791" cy="830292"/>
          </a:xfrm>
        </p:grpSpPr>
        <p:sp>
          <p:nvSpPr>
            <p:cNvPr id="15" name="文本框 14"/>
            <p:cNvSpPr txBox="1"/>
            <p:nvPr/>
          </p:nvSpPr>
          <p:spPr>
            <a:xfrm>
              <a:off x="4761834" y="712548"/>
              <a:ext cx="2699729" cy="461665"/>
            </a:xfrm>
            <a:prstGeom prst="rect">
              <a:avLst/>
            </a:prstGeom>
            <a:noFill/>
          </p:spPr>
          <p:txBody>
            <a:bodyPr vert="horz" wrap="square" rtlCol="0">
              <a:spAutoFit/>
            </a:bodyPr>
            <a:lstStyle/>
            <a:p>
              <a:pPr algn="dist"/>
              <a:r>
                <a:rPr lang="zh-CN" altLang="en-US" sz="2400" b="1" spc="300" dirty="0">
                  <a:solidFill>
                    <a:schemeClr val="bg1"/>
                  </a:solidFill>
                  <a:effectLst>
                    <a:outerShdw blurRad="546100" algn="ctr" rotWithShape="0">
                      <a:schemeClr val="bg1">
                        <a:alpha val="40000"/>
                      </a:schemeClr>
                    </a:outerShdw>
                  </a:effectLst>
                  <a:latin typeface="微软雅黑" panose="020B0503020204020204" pitchFamily="34" charset="-122"/>
                  <a:ea typeface="微软雅黑" panose="020B0503020204020204" pitchFamily="34" charset="-122"/>
                </a:rPr>
                <a:t>大盘追资金：区分中线短线</a:t>
              </a:r>
            </a:p>
          </p:txBody>
        </p:sp>
        <p:grpSp>
          <p:nvGrpSpPr>
            <p:cNvPr id="16" name="组合 15"/>
            <p:cNvGrpSpPr/>
            <p:nvPr/>
          </p:nvGrpSpPr>
          <p:grpSpPr>
            <a:xfrm>
              <a:off x="4402931" y="894755"/>
              <a:ext cx="358902" cy="99346"/>
              <a:chOff x="3583781" y="6036469"/>
              <a:chExt cx="358902" cy="99346"/>
            </a:xfrm>
          </p:grpSpPr>
          <p:sp>
            <p:nvSpPr>
              <p:cNvPr id="29" name="等腰三角形 28"/>
              <p:cNvSpPr/>
              <p:nvPr/>
            </p:nvSpPr>
            <p:spPr>
              <a:xfrm rot="5400000">
                <a:off x="3565922" y="6054328"/>
                <a:ext cx="99346" cy="6362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等腰三角形 29"/>
              <p:cNvSpPr/>
              <p:nvPr/>
            </p:nvSpPr>
            <p:spPr>
              <a:xfrm rot="5400000">
                <a:off x="3713559" y="6054328"/>
                <a:ext cx="99346" cy="6362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等腰三角形 30"/>
              <p:cNvSpPr/>
              <p:nvPr/>
            </p:nvSpPr>
            <p:spPr>
              <a:xfrm rot="5400000">
                <a:off x="3861196" y="6054328"/>
                <a:ext cx="99346" cy="6362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2" name="组合 31"/>
            <p:cNvGrpSpPr/>
            <p:nvPr/>
          </p:nvGrpSpPr>
          <p:grpSpPr>
            <a:xfrm flipH="1">
              <a:off x="7430166" y="894755"/>
              <a:ext cx="358902" cy="99346"/>
              <a:chOff x="3583781" y="6036469"/>
              <a:chExt cx="358902" cy="99346"/>
            </a:xfrm>
          </p:grpSpPr>
          <p:sp>
            <p:nvSpPr>
              <p:cNvPr id="33" name="等腰三角形 32"/>
              <p:cNvSpPr/>
              <p:nvPr/>
            </p:nvSpPr>
            <p:spPr>
              <a:xfrm rot="5400000">
                <a:off x="3565922" y="6054328"/>
                <a:ext cx="99346" cy="6362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等腰三角形 33"/>
              <p:cNvSpPr/>
              <p:nvPr/>
            </p:nvSpPr>
            <p:spPr>
              <a:xfrm rot="5400000">
                <a:off x="3713559" y="6054328"/>
                <a:ext cx="99346" cy="6362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等腰三角形 34"/>
              <p:cNvSpPr/>
              <p:nvPr/>
            </p:nvSpPr>
            <p:spPr>
              <a:xfrm rot="5400000">
                <a:off x="3861196" y="6054328"/>
                <a:ext cx="99346" cy="6362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6" name="矩形 35"/>
            <p:cNvSpPr/>
            <p:nvPr/>
          </p:nvSpPr>
          <p:spPr>
            <a:xfrm>
              <a:off x="3919104" y="1267250"/>
              <a:ext cx="4353791" cy="275590"/>
            </a:xfrm>
            <a:prstGeom prst="rect">
              <a:avLst/>
            </a:prstGeom>
            <a:noFill/>
          </p:spPr>
          <p:txBody>
            <a:bodyPr vert="horz" wrap="square" rtlCol="0">
              <a:spAutoFit/>
            </a:bodyPr>
            <a:lstStyle/>
            <a:p>
              <a:pPr algn="ctr"/>
              <a:endParaRPr lang="zh-CN" altLang="en-US" sz="1200" spc="300">
                <a:solidFill>
                  <a:schemeClr val="bg1"/>
                </a:solidFill>
                <a:effectLst>
                  <a:outerShdw blurRad="342900" algn="ctr" rotWithShape="0">
                    <a:schemeClr val="bg1"/>
                  </a:outerShdw>
                </a:effectLst>
                <a:latin typeface="三极雅致黑简体" panose="00000506000000000000" pitchFamily="2" charset="-122"/>
                <a:ea typeface="三极雅致黑简体" panose="00000506000000000000" pitchFamily="2" charset="-122"/>
              </a:endParaRPr>
            </a:p>
          </p:txBody>
        </p:sp>
      </p:grpSp>
      <p:sp>
        <p:nvSpPr>
          <p:cNvPr id="4" name="文本框 3">
            <a:extLst>
              <a:ext uri="{FF2B5EF4-FFF2-40B4-BE49-F238E27FC236}">
                <a16:creationId xmlns:a16="http://schemas.microsoft.com/office/drawing/2014/main" id="{581CE2FE-93F1-4511-8564-2231F9025818}"/>
              </a:ext>
            </a:extLst>
          </p:cNvPr>
          <p:cNvSpPr txBox="1"/>
          <p:nvPr/>
        </p:nvSpPr>
        <p:spPr>
          <a:xfrm>
            <a:off x="6050023" y="876348"/>
            <a:ext cx="2975441" cy="3600986"/>
          </a:xfrm>
          <a:prstGeom prst="rect">
            <a:avLst/>
          </a:prstGeom>
          <a:noFill/>
        </p:spPr>
        <p:txBody>
          <a:bodyPr wrap="square" rtlCol="0">
            <a:spAutoFit/>
          </a:bodyPr>
          <a:lstStyle/>
          <a:p>
            <a:r>
              <a:rPr lang="zh-CN" altLang="en-US" sz="1200" b="1" dirty="0">
                <a:solidFill>
                  <a:schemeClr val="bg1"/>
                </a:solidFill>
              </a:rPr>
              <a:t>短线：</a:t>
            </a:r>
            <a:endParaRPr lang="en-US" altLang="zh-CN" sz="1200" b="1" dirty="0">
              <a:solidFill>
                <a:schemeClr val="bg1"/>
              </a:solidFill>
            </a:endParaRPr>
          </a:p>
          <a:p>
            <a:r>
              <a:rPr lang="zh-CN" altLang="en-US" sz="1200" b="1" dirty="0">
                <a:solidFill>
                  <a:schemeClr val="bg1"/>
                </a:solidFill>
              </a:rPr>
              <a:t>信号：短线上攻启动向上</a:t>
            </a:r>
            <a:endParaRPr lang="en-US" altLang="zh-CN" sz="1200" b="1" dirty="0">
              <a:solidFill>
                <a:schemeClr val="bg1"/>
              </a:solidFill>
            </a:endParaRPr>
          </a:p>
          <a:p>
            <a:r>
              <a:rPr lang="zh-CN" altLang="en-US" sz="1200" b="1" dirty="0">
                <a:solidFill>
                  <a:srgbClr val="FFFF00"/>
                </a:solidFill>
              </a:rPr>
              <a:t>资金：跟踪游资</a:t>
            </a:r>
            <a:br>
              <a:rPr lang="en-US" altLang="zh-CN" sz="1200" b="1" dirty="0">
                <a:solidFill>
                  <a:schemeClr val="bg1"/>
                </a:solidFill>
              </a:rPr>
            </a:br>
            <a:r>
              <a:rPr lang="zh-CN" altLang="en-US" sz="1200" b="1" dirty="0">
                <a:solidFill>
                  <a:schemeClr val="bg1"/>
                </a:solidFill>
              </a:rPr>
              <a:t>指数：创业板指，深证、中证</a:t>
            </a:r>
            <a:r>
              <a:rPr lang="en-US" altLang="zh-CN" sz="1200" b="1" dirty="0">
                <a:solidFill>
                  <a:schemeClr val="bg1"/>
                </a:solidFill>
              </a:rPr>
              <a:t>1000.</a:t>
            </a:r>
          </a:p>
          <a:p>
            <a:r>
              <a:rPr lang="zh-CN" altLang="en-US" sz="1200" b="1" dirty="0">
                <a:solidFill>
                  <a:srgbClr val="FFFF00"/>
                </a:solidFill>
              </a:rPr>
              <a:t>选股：跟游资选涨停复制，跟资金选概念</a:t>
            </a:r>
            <a:endParaRPr lang="en-US" altLang="zh-CN" sz="1200" b="1" dirty="0">
              <a:solidFill>
                <a:srgbClr val="FFFF00"/>
              </a:solidFill>
            </a:endParaRPr>
          </a:p>
          <a:p>
            <a:r>
              <a:rPr lang="zh-CN" altLang="en-US" sz="1200" b="1" dirty="0">
                <a:solidFill>
                  <a:schemeClr val="bg1"/>
                </a:solidFill>
              </a:rPr>
              <a:t>时机：对应指数金叉初期，死叉末期，个股金叉为介入信号。</a:t>
            </a:r>
            <a:endParaRPr lang="en-US" altLang="zh-CN" sz="1200" b="1" dirty="0">
              <a:solidFill>
                <a:schemeClr val="bg1"/>
              </a:solidFill>
            </a:endParaRPr>
          </a:p>
          <a:p>
            <a:r>
              <a:rPr lang="zh-CN" altLang="en-US" sz="1200" b="1" dirty="0">
                <a:solidFill>
                  <a:schemeClr val="bg1"/>
                </a:solidFill>
              </a:rPr>
              <a:t>风控：短线上攻向下，个股看死叉回避风险。</a:t>
            </a:r>
            <a:endParaRPr lang="en-US" altLang="zh-CN" sz="1200" b="1" dirty="0">
              <a:solidFill>
                <a:schemeClr val="bg1"/>
              </a:solidFill>
            </a:endParaRPr>
          </a:p>
          <a:p>
            <a:endParaRPr lang="en-US" altLang="zh-CN" sz="1200" dirty="0">
              <a:solidFill>
                <a:schemeClr val="bg1"/>
              </a:solidFill>
            </a:endParaRPr>
          </a:p>
          <a:p>
            <a:r>
              <a:rPr lang="zh-CN" altLang="en-US" sz="1200" dirty="0">
                <a:solidFill>
                  <a:schemeClr val="bg1"/>
                </a:solidFill>
              </a:rPr>
              <a:t>中线：</a:t>
            </a:r>
            <a:endParaRPr lang="en-US" altLang="zh-CN" sz="1200" dirty="0">
              <a:solidFill>
                <a:schemeClr val="bg1"/>
              </a:solidFill>
            </a:endParaRPr>
          </a:p>
          <a:p>
            <a:r>
              <a:rPr lang="zh-CN" altLang="en-US" sz="1200" dirty="0">
                <a:solidFill>
                  <a:schemeClr val="bg1"/>
                </a:solidFill>
              </a:rPr>
              <a:t>信号：中线上攻启动向上</a:t>
            </a:r>
            <a:endParaRPr lang="en-US" altLang="zh-CN" sz="1200" dirty="0">
              <a:solidFill>
                <a:schemeClr val="bg1"/>
              </a:solidFill>
            </a:endParaRPr>
          </a:p>
          <a:p>
            <a:r>
              <a:rPr lang="zh-CN" altLang="en-US" sz="1200" dirty="0">
                <a:solidFill>
                  <a:srgbClr val="FFFF00"/>
                </a:solidFill>
              </a:rPr>
              <a:t>资金：跟踪机构</a:t>
            </a:r>
            <a:endParaRPr lang="en-US" altLang="zh-CN" sz="1200" dirty="0">
              <a:solidFill>
                <a:srgbClr val="FFFF00"/>
              </a:solidFill>
            </a:endParaRPr>
          </a:p>
          <a:p>
            <a:r>
              <a:rPr lang="zh-CN" altLang="en-US" sz="1200" dirty="0">
                <a:solidFill>
                  <a:schemeClr val="bg1"/>
                </a:solidFill>
              </a:rPr>
              <a:t>指数：中证</a:t>
            </a:r>
            <a:r>
              <a:rPr lang="en-US" altLang="zh-CN" sz="1200" dirty="0">
                <a:solidFill>
                  <a:schemeClr val="bg1"/>
                </a:solidFill>
              </a:rPr>
              <a:t>100</a:t>
            </a:r>
            <a:r>
              <a:rPr lang="zh-CN" altLang="en-US" sz="1200" dirty="0">
                <a:solidFill>
                  <a:schemeClr val="bg1"/>
                </a:solidFill>
              </a:rPr>
              <a:t>、沪深</a:t>
            </a:r>
            <a:r>
              <a:rPr lang="en-US" altLang="zh-CN" sz="1200" dirty="0">
                <a:solidFill>
                  <a:schemeClr val="bg1"/>
                </a:solidFill>
              </a:rPr>
              <a:t>300</a:t>
            </a:r>
            <a:r>
              <a:rPr lang="zh-CN" altLang="en-US" sz="1200" dirty="0">
                <a:solidFill>
                  <a:schemeClr val="bg1"/>
                </a:solidFill>
              </a:rPr>
              <a:t>、上证指数。</a:t>
            </a:r>
            <a:endParaRPr lang="en-US" altLang="zh-CN" sz="1200" dirty="0">
              <a:solidFill>
                <a:schemeClr val="bg1"/>
              </a:solidFill>
            </a:endParaRPr>
          </a:p>
          <a:p>
            <a:r>
              <a:rPr lang="zh-CN" altLang="en-US" sz="1200" dirty="0">
                <a:solidFill>
                  <a:srgbClr val="FFFF00"/>
                </a:solidFill>
              </a:rPr>
              <a:t>选股：跟机构选控盘，跟资金选行业</a:t>
            </a:r>
            <a:endParaRPr lang="en-US" altLang="zh-CN" sz="1200" dirty="0">
              <a:solidFill>
                <a:srgbClr val="FFFF00"/>
              </a:solidFill>
            </a:endParaRPr>
          </a:p>
          <a:p>
            <a:r>
              <a:rPr lang="zh-CN" altLang="en-US" sz="1200" dirty="0">
                <a:solidFill>
                  <a:schemeClr val="bg1"/>
                </a:solidFill>
              </a:rPr>
              <a:t>时机：对应指数金叉初期，死叉末期，个股金叉为介入信号。</a:t>
            </a:r>
            <a:endParaRPr lang="en-US" altLang="zh-CN" sz="1200" dirty="0">
              <a:solidFill>
                <a:schemeClr val="bg1"/>
              </a:solidFill>
            </a:endParaRPr>
          </a:p>
          <a:p>
            <a:r>
              <a:rPr lang="zh-CN" altLang="en-US" sz="1200" dirty="0">
                <a:solidFill>
                  <a:schemeClr val="bg1"/>
                </a:solidFill>
              </a:rPr>
              <a:t>风控：中线上攻向下，个股看辅助线信号回避风险。</a:t>
            </a:r>
          </a:p>
        </p:txBody>
      </p:sp>
      <p:sp>
        <p:nvSpPr>
          <p:cNvPr id="5" name="矩形: 圆角 4">
            <a:extLst>
              <a:ext uri="{FF2B5EF4-FFF2-40B4-BE49-F238E27FC236}">
                <a16:creationId xmlns:a16="http://schemas.microsoft.com/office/drawing/2014/main" id="{B3382283-9EC9-4AAC-AD3F-F097914699EA}"/>
              </a:ext>
            </a:extLst>
          </p:cNvPr>
          <p:cNvSpPr/>
          <p:nvPr/>
        </p:nvSpPr>
        <p:spPr>
          <a:xfrm>
            <a:off x="203199" y="4273390"/>
            <a:ext cx="5717037" cy="3352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牛线下移是风险，熊线上移是机会，其余震荡看资金</a:t>
            </a:r>
          </a:p>
        </p:txBody>
      </p:sp>
      <p:pic>
        <p:nvPicPr>
          <p:cNvPr id="6" name="图片 5">
            <a:extLst>
              <a:ext uri="{FF2B5EF4-FFF2-40B4-BE49-F238E27FC236}">
                <a16:creationId xmlns:a16="http://schemas.microsoft.com/office/drawing/2014/main" id="{91926BFF-A8CD-4F82-A554-8B97464ED374}"/>
              </a:ext>
            </a:extLst>
          </p:cNvPr>
          <p:cNvPicPr>
            <a:picLocks noChangeAspect="1"/>
          </p:cNvPicPr>
          <p:nvPr/>
        </p:nvPicPr>
        <p:blipFill>
          <a:blip r:embed="rId3"/>
          <a:stretch>
            <a:fillRect/>
          </a:stretch>
        </p:blipFill>
        <p:spPr>
          <a:xfrm>
            <a:off x="118535" y="918664"/>
            <a:ext cx="5920236" cy="320679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221607" y="122604"/>
            <a:ext cx="7017035" cy="861833"/>
            <a:chOff x="3919104" y="681007"/>
            <a:chExt cx="4353791" cy="861833"/>
          </a:xfrm>
        </p:grpSpPr>
        <p:sp>
          <p:nvSpPr>
            <p:cNvPr id="15" name="文本框 14"/>
            <p:cNvSpPr txBox="1"/>
            <p:nvPr/>
          </p:nvSpPr>
          <p:spPr>
            <a:xfrm>
              <a:off x="4899774" y="681007"/>
              <a:ext cx="2392451" cy="461665"/>
            </a:xfrm>
            <a:prstGeom prst="rect">
              <a:avLst/>
            </a:prstGeom>
            <a:noFill/>
          </p:spPr>
          <p:txBody>
            <a:bodyPr vert="horz" wrap="square" rtlCol="0">
              <a:spAutoFit/>
            </a:bodyPr>
            <a:lstStyle/>
            <a:p>
              <a:pPr algn="dist"/>
              <a:r>
                <a:rPr lang="zh-CN" altLang="en-US" sz="2400" b="1" spc="300" dirty="0">
                  <a:solidFill>
                    <a:schemeClr val="bg1"/>
                  </a:solidFill>
                  <a:effectLst>
                    <a:outerShdw blurRad="546100" algn="ctr" rotWithShape="0">
                      <a:schemeClr val="bg1">
                        <a:alpha val="40000"/>
                      </a:schemeClr>
                    </a:outerShdw>
                  </a:effectLst>
                  <a:latin typeface="微软雅黑" panose="020B0503020204020204" pitchFamily="34" charset="-122"/>
                  <a:ea typeface="微软雅黑" panose="020B0503020204020204" pitchFamily="34" charset="-122"/>
                </a:rPr>
                <a:t>软件中的资金指标</a:t>
              </a:r>
            </a:p>
          </p:txBody>
        </p:sp>
        <p:grpSp>
          <p:nvGrpSpPr>
            <p:cNvPr id="16" name="组合 15"/>
            <p:cNvGrpSpPr/>
            <p:nvPr/>
          </p:nvGrpSpPr>
          <p:grpSpPr>
            <a:xfrm>
              <a:off x="4402931" y="894755"/>
              <a:ext cx="358902" cy="99346"/>
              <a:chOff x="3583781" y="6036469"/>
              <a:chExt cx="358902" cy="99346"/>
            </a:xfrm>
          </p:grpSpPr>
          <p:sp>
            <p:nvSpPr>
              <p:cNvPr id="29" name="等腰三角形 28"/>
              <p:cNvSpPr/>
              <p:nvPr/>
            </p:nvSpPr>
            <p:spPr>
              <a:xfrm rot="5400000">
                <a:off x="3565922" y="6054328"/>
                <a:ext cx="99346" cy="6362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等腰三角形 29"/>
              <p:cNvSpPr/>
              <p:nvPr/>
            </p:nvSpPr>
            <p:spPr>
              <a:xfrm rot="5400000">
                <a:off x="3713559" y="6054328"/>
                <a:ext cx="99346" cy="6362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等腰三角形 30"/>
              <p:cNvSpPr/>
              <p:nvPr/>
            </p:nvSpPr>
            <p:spPr>
              <a:xfrm rot="5400000">
                <a:off x="3861196" y="6054328"/>
                <a:ext cx="99346" cy="6362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2" name="组合 31"/>
            <p:cNvGrpSpPr/>
            <p:nvPr/>
          </p:nvGrpSpPr>
          <p:grpSpPr>
            <a:xfrm flipH="1">
              <a:off x="7430166" y="894755"/>
              <a:ext cx="358902" cy="99346"/>
              <a:chOff x="3583781" y="6036469"/>
              <a:chExt cx="358902" cy="99346"/>
            </a:xfrm>
          </p:grpSpPr>
          <p:sp>
            <p:nvSpPr>
              <p:cNvPr id="33" name="等腰三角形 32"/>
              <p:cNvSpPr/>
              <p:nvPr/>
            </p:nvSpPr>
            <p:spPr>
              <a:xfrm rot="5400000">
                <a:off x="3565922" y="6054328"/>
                <a:ext cx="99346" cy="6362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等腰三角形 33"/>
              <p:cNvSpPr/>
              <p:nvPr/>
            </p:nvSpPr>
            <p:spPr>
              <a:xfrm rot="5400000">
                <a:off x="3713559" y="6054328"/>
                <a:ext cx="99346" cy="6362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等腰三角形 34"/>
              <p:cNvSpPr/>
              <p:nvPr/>
            </p:nvSpPr>
            <p:spPr>
              <a:xfrm rot="5400000">
                <a:off x="3861196" y="6054328"/>
                <a:ext cx="99346" cy="6362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6" name="矩形 35"/>
            <p:cNvSpPr/>
            <p:nvPr/>
          </p:nvSpPr>
          <p:spPr>
            <a:xfrm>
              <a:off x="3919104" y="1267250"/>
              <a:ext cx="4353791" cy="275590"/>
            </a:xfrm>
            <a:prstGeom prst="rect">
              <a:avLst/>
            </a:prstGeom>
            <a:noFill/>
          </p:spPr>
          <p:txBody>
            <a:bodyPr vert="horz" wrap="square" rtlCol="0">
              <a:spAutoFit/>
            </a:bodyPr>
            <a:lstStyle/>
            <a:p>
              <a:pPr algn="ctr"/>
              <a:endParaRPr lang="zh-CN" altLang="en-US" sz="1200" spc="300">
                <a:solidFill>
                  <a:schemeClr val="bg1"/>
                </a:solidFill>
                <a:effectLst>
                  <a:outerShdw blurRad="342900" algn="ctr" rotWithShape="0">
                    <a:schemeClr val="bg1"/>
                  </a:outerShdw>
                </a:effectLst>
                <a:latin typeface="三极雅致黑简体" panose="00000506000000000000" pitchFamily="2" charset="-122"/>
                <a:ea typeface="三极雅致黑简体" panose="00000506000000000000" pitchFamily="2" charset="-122"/>
              </a:endParaRPr>
            </a:p>
          </p:txBody>
        </p:sp>
      </p:grpSp>
      <p:pic>
        <p:nvPicPr>
          <p:cNvPr id="3" name="图片 2">
            <a:extLst>
              <a:ext uri="{FF2B5EF4-FFF2-40B4-BE49-F238E27FC236}">
                <a16:creationId xmlns:a16="http://schemas.microsoft.com/office/drawing/2014/main" id="{DBEE15DB-1C7B-4C75-B6A0-98C4C9BA1F12}"/>
              </a:ext>
            </a:extLst>
          </p:cNvPr>
          <p:cNvPicPr>
            <a:picLocks noChangeAspect="1"/>
          </p:cNvPicPr>
          <p:nvPr/>
        </p:nvPicPr>
        <p:blipFill>
          <a:blip r:embed="rId3"/>
          <a:stretch>
            <a:fillRect/>
          </a:stretch>
        </p:blipFill>
        <p:spPr>
          <a:xfrm>
            <a:off x="1221607" y="735664"/>
            <a:ext cx="6779393" cy="3672171"/>
          </a:xfrm>
          <a:prstGeom prst="rect">
            <a:avLst/>
          </a:prstGeom>
        </p:spPr>
      </p:pic>
      <p:pic>
        <p:nvPicPr>
          <p:cNvPr id="4" name="图片 3">
            <a:extLst>
              <a:ext uri="{FF2B5EF4-FFF2-40B4-BE49-F238E27FC236}">
                <a16:creationId xmlns:a16="http://schemas.microsoft.com/office/drawing/2014/main" id="{BD32B5BF-335E-4AE0-85D8-1069908F55AB}"/>
              </a:ext>
            </a:extLst>
          </p:cNvPr>
          <p:cNvPicPr>
            <a:picLocks noChangeAspect="1"/>
          </p:cNvPicPr>
          <p:nvPr/>
        </p:nvPicPr>
        <p:blipFill>
          <a:blip r:embed="rId4"/>
          <a:stretch>
            <a:fillRect/>
          </a:stretch>
        </p:blipFill>
        <p:spPr>
          <a:xfrm>
            <a:off x="1311864" y="2029640"/>
            <a:ext cx="2784650" cy="1902280"/>
          </a:xfrm>
          <a:prstGeom prst="rect">
            <a:avLst/>
          </a:prstGeom>
          <a:ln>
            <a:noFill/>
          </a:ln>
          <a:effectLst>
            <a:outerShdw blurRad="190500" algn="tl" rotWithShape="0">
              <a:srgbClr val="000000">
                <a:alpha val="70000"/>
              </a:srgbClr>
            </a:outerShdw>
          </a:effectLst>
        </p:spPr>
      </p:pic>
      <p:sp>
        <p:nvSpPr>
          <p:cNvPr id="5" name="文本框 4">
            <a:extLst>
              <a:ext uri="{FF2B5EF4-FFF2-40B4-BE49-F238E27FC236}">
                <a16:creationId xmlns:a16="http://schemas.microsoft.com/office/drawing/2014/main" id="{91F56CF9-F1C3-4158-8762-37B81DE61374}"/>
              </a:ext>
            </a:extLst>
          </p:cNvPr>
          <p:cNvSpPr txBox="1"/>
          <p:nvPr/>
        </p:nvSpPr>
        <p:spPr>
          <a:xfrm>
            <a:off x="1221607" y="4447715"/>
            <a:ext cx="6779393" cy="646331"/>
          </a:xfrm>
          <a:prstGeom prst="rect">
            <a:avLst/>
          </a:prstGeom>
          <a:noFill/>
        </p:spPr>
        <p:txBody>
          <a:bodyPr wrap="square" rtlCol="0">
            <a:spAutoFit/>
          </a:bodyPr>
          <a:lstStyle/>
          <a:p>
            <a:pPr algn="ctr"/>
            <a:r>
              <a:rPr lang="zh-CN" altLang="en-US" dirty="0">
                <a:solidFill>
                  <a:schemeClr val="bg1"/>
                </a:solidFill>
              </a:rPr>
              <a:t>短线波段：涨停</a:t>
            </a:r>
            <a:r>
              <a:rPr lang="en-US" altLang="zh-CN" dirty="0">
                <a:solidFill>
                  <a:schemeClr val="bg1"/>
                </a:solidFill>
              </a:rPr>
              <a:t>-</a:t>
            </a:r>
            <a:r>
              <a:rPr lang="zh-CN" altLang="en-US" dirty="0">
                <a:solidFill>
                  <a:schemeClr val="bg1"/>
                </a:solidFill>
              </a:rPr>
              <a:t>席位</a:t>
            </a:r>
            <a:r>
              <a:rPr lang="en-US" altLang="zh-CN" dirty="0">
                <a:solidFill>
                  <a:schemeClr val="bg1"/>
                </a:solidFill>
              </a:rPr>
              <a:t>-</a:t>
            </a:r>
            <a:r>
              <a:rPr lang="zh-CN" altLang="en-US" dirty="0">
                <a:solidFill>
                  <a:schemeClr val="bg1"/>
                </a:solidFill>
              </a:rPr>
              <a:t>资金流入，回踩</a:t>
            </a:r>
            <a:r>
              <a:rPr lang="en-US" altLang="zh-CN" dirty="0">
                <a:solidFill>
                  <a:schemeClr val="bg1"/>
                </a:solidFill>
              </a:rPr>
              <a:t>-</a:t>
            </a:r>
            <a:r>
              <a:rPr lang="zh-CN" altLang="en-US" dirty="0">
                <a:solidFill>
                  <a:schemeClr val="bg1"/>
                </a:solidFill>
              </a:rPr>
              <a:t>金叉</a:t>
            </a:r>
            <a:r>
              <a:rPr lang="en-US" altLang="zh-CN" dirty="0">
                <a:solidFill>
                  <a:schemeClr val="bg1"/>
                </a:solidFill>
              </a:rPr>
              <a:t>-</a:t>
            </a:r>
            <a:r>
              <a:rPr lang="zh-CN" altLang="en-US" dirty="0">
                <a:solidFill>
                  <a:schemeClr val="bg1"/>
                </a:solidFill>
              </a:rPr>
              <a:t>四线开花</a:t>
            </a:r>
            <a:endParaRPr lang="en-US" altLang="zh-CN" dirty="0">
              <a:solidFill>
                <a:schemeClr val="bg1"/>
              </a:solidFill>
            </a:endParaRPr>
          </a:p>
          <a:p>
            <a:pPr algn="ctr"/>
            <a:r>
              <a:rPr lang="zh-CN" altLang="en-US" dirty="0">
                <a:solidFill>
                  <a:schemeClr val="bg1"/>
                </a:solidFill>
              </a:rPr>
              <a:t>波段龙头：涨停</a:t>
            </a:r>
            <a:r>
              <a:rPr lang="en-US" altLang="zh-CN" dirty="0">
                <a:solidFill>
                  <a:schemeClr val="bg1"/>
                </a:solidFill>
              </a:rPr>
              <a:t>-</a:t>
            </a:r>
            <a:r>
              <a:rPr lang="zh-CN" altLang="en-US" dirty="0">
                <a:solidFill>
                  <a:schemeClr val="bg1"/>
                </a:solidFill>
              </a:rPr>
              <a:t>席位</a:t>
            </a:r>
            <a:r>
              <a:rPr lang="en-US" altLang="zh-CN" dirty="0">
                <a:solidFill>
                  <a:schemeClr val="bg1"/>
                </a:solidFill>
              </a:rPr>
              <a:t>-</a:t>
            </a:r>
            <a:r>
              <a:rPr lang="zh-CN" altLang="en-US" dirty="0">
                <a:solidFill>
                  <a:schemeClr val="bg1"/>
                </a:solidFill>
              </a:rPr>
              <a:t>控盘增加，回踩</a:t>
            </a:r>
            <a:r>
              <a:rPr lang="en-US" altLang="zh-CN" dirty="0">
                <a:solidFill>
                  <a:schemeClr val="bg1"/>
                </a:solidFill>
              </a:rPr>
              <a:t>-</a:t>
            </a:r>
            <a:r>
              <a:rPr lang="zh-CN" altLang="en-US" dirty="0">
                <a:solidFill>
                  <a:schemeClr val="bg1"/>
                </a:solidFill>
              </a:rPr>
              <a:t>金叉</a:t>
            </a:r>
            <a:r>
              <a:rPr lang="en-US" altLang="zh-CN" dirty="0">
                <a:solidFill>
                  <a:schemeClr val="bg1"/>
                </a:solidFill>
              </a:rPr>
              <a:t>-</a:t>
            </a:r>
            <a:r>
              <a:rPr lang="zh-CN" altLang="en-US" dirty="0">
                <a:solidFill>
                  <a:schemeClr val="bg1"/>
                </a:solidFill>
              </a:rPr>
              <a:t>四线开花</a:t>
            </a: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221607" y="63825"/>
            <a:ext cx="7017035" cy="920612"/>
            <a:chOff x="3919104" y="622228"/>
            <a:chExt cx="4353791" cy="920612"/>
          </a:xfrm>
        </p:grpSpPr>
        <p:sp>
          <p:nvSpPr>
            <p:cNvPr id="15" name="文本框 14"/>
            <p:cNvSpPr txBox="1"/>
            <p:nvPr/>
          </p:nvSpPr>
          <p:spPr>
            <a:xfrm>
              <a:off x="4899774" y="622228"/>
              <a:ext cx="2392451" cy="584775"/>
            </a:xfrm>
            <a:prstGeom prst="rect">
              <a:avLst/>
            </a:prstGeom>
            <a:noFill/>
          </p:spPr>
          <p:txBody>
            <a:bodyPr vert="horz" wrap="square" rtlCol="0">
              <a:spAutoFit/>
            </a:bodyPr>
            <a:lstStyle/>
            <a:p>
              <a:pPr algn="dist"/>
              <a:r>
                <a:rPr lang="zh-CN" altLang="en-US" sz="3200" b="1" spc="300" dirty="0">
                  <a:solidFill>
                    <a:schemeClr val="bg1"/>
                  </a:solidFill>
                  <a:effectLst>
                    <a:outerShdw blurRad="546100" algn="ctr" rotWithShape="0">
                      <a:schemeClr val="bg1">
                        <a:alpha val="40000"/>
                      </a:schemeClr>
                    </a:outerShdw>
                  </a:effectLst>
                  <a:latin typeface="微软雅黑" panose="020B0503020204020204" pitchFamily="34" charset="-122"/>
                  <a:ea typeface="微软雅黑" panose="020B0503020204020204" pitchFamily="34" charset="-122"/>
                </a:rPr>
                <a:t>三大理论</a:t>
              </a:r>
            </a:p>
          </p:txBody>
        </p:sp>
        <p:grpSp>
          <p:nvGrpSpPr>
            <p:cNvPr id="16" name="组合 15"/>
            <p:cNvGrpSpPr/>
            <p:nvPr/>
          </p:nvGrpSpPr>
          <p:grpSpPr>
            <a:xfrm>
              <a:off x="4402931" y="894755"/>
              <a:ext cx="358902" cy="99346"/>
              <a:chOff x="3583781" y="6036469"/>
              <a:chExt cx="358902" cy="99346"/>
            </a:xfrm>
          </p:grpSpPr>
          <p:sp>
            <p:nvSpPr>
              <p:cNvPr id="29" name="等腰三角形 28"/>
              <p:cNvSpPr/>
              <p:nvPr/>
            </p:nvSpPr>
            <p:spPr>
              <a:xfrm rot="5400000">
                <a:off x="3565922" y="6054328"/>
                <a:ext cx="99346" cy="6362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等腰三角形 29"/>
              <p:cNvSpPr/>
              <p:nvPr/>
            </p:nvSpPr>
            <p:spPr>
              <a:xfrm rot="5400000">
                <a:off x="3713559" y="6054328"/>
                <a:ext cx="99346" cy="6362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等腰三角形 30"/>
              <p:cNvSpPr/>
              <p:nvPr/>
            </p:nvSpPr>
            <p:spPr>
              <a:xfrm rot="5400000">
                <a:off x="3861196" y="6054328"/>
                <a:ext cx="99346" cy="6362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2" name="组合 31"/>
            <p:cNvGrpSpPr/>
            <p:nvPr/>
          </p:nvGrpSpPr>
          <p:grpSpPr>
            <a:xfrm flipH="1">
              <a:off x="7430166" y="894755"/>
              <a:ext cx="358902" cy="99346"/>
              <a:chOff x="3583781" y="6036469"/>
              <a:chExt cx="358902" cy="99346"/>
            </a:xfrm>
          </p:grpSpPr>
          <p:sp>
            <p:nvSpPr>
              <p:cNvPr id="33" name="等腰三角形 32"/>
              <p:cNvSpPr/>
              <p:nvPr/>
            </p:nvSpPr>
            <p:spPr>
              <a:xfrm rot="5400000">
                <a:off x="3565922" y="6054328"/>
                <a:ext cx="99346" cy="6362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等腰三角形 33"/>
              <p:cNvSpPr/>
              <p:nvPr/>
            </p:nvSpPr>
            <p:spPr>
              <a:xfrm rot="5400000">
                <a:off x="3713559" y="6054328"/>
                <a:ext cx="99346" cy="6362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等腰三角形 34"/>
              <p:cNvSpPr/>
              <p:nvPr/>
            </p:nvSpPr>
            <p:spPr>
              <a:xfrm rot="5400000">
                <a:off x="3861196" y="6054328"/>
                <a:ext cx="99346" cy="6362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6" name="矩形 35"/>
            <p:cNvSpPr/>
            <p:nvPr/>
          </p:nvSpPr>
          <p:spPr>
            <a:xfrm>
              <a:off x="3919104" y="1267250"/>
              <a:ext cx="4353791" cy="275590"/>
            </a:xfrm>
            <a:prstGeom prst="rect">
              <a:avLst/>
            </a:prstGeom>
            <a:noFill/>
          </p:spPr>
          <p:txBody>
            <a:bodyPr vert="horz" wrap="square" rtlCol="0">
              <a:spAutoFit/>
            </a:bodyPr>
            <a:lstStyle/>
            <a:p>
              <a:pPr algn="ctr"/>
              <a:endParaRPr lang="zh-CN" altLang="en-US" sz="1200" spc="300">
                <a:solidFill>
                  <a:schemeClr val="bg1"/>
                </a:solidFill>
                <a:effectLst>
                  <a:outerShdw blurRad="342900" algn="ctr" rotWithShape="0">
                    <a:schemeClr val="bg1"/>
                  </a:outerShdw>
                </a:effectLst>
                <a:latin typeface="三极雅致黑简体" panose="00000506000000000000" pitchFamily="2" charset="-122"/>
                <a:ea typeface="三极雅致黑简体" panose="00000506000000000000" pitchFamily="2" charset="-122"/>
              </a:endParaRPr>
            </a:p>
          </p:txBody>
        </p:sp>
      </p:grpSp>
      <p:grpSp>
        <p:nvGrpSpPr>
          <p:cNvPr id="17" name="组合 16"/>
          <p:cNvGrpSpPr/>
          <p:nvPr/>
        </p:nvGrpSpPr>
        <p:grpSpPr>
          <a:xfrm>
            <a:off x="1922773" y="1117599"/>
            <a:ext cx="5614701" cy="3216949"/>
            <a:chOff x="2527300" y="1738406"/>
            <a:chExt cx="7212013" cy="4056063"/>
          </a:xfrm>
        </p:grpSpPr>
        <p:sp>
          <p:nvSpPr>
            <p:cNvPr id="18" name="MH_Other_1"/>
            <p:cNvSpPr/>
            <p:nvPr>
              <p:custDataLst>
                <p:tags r:id="rId1"/>
              </p:custDataLst>
            </p:nvPr>
          </p:nvSpPr>
          <p:spPr bwMode="gray">
            <a:xfrm>
              <a:off x="4597400" y="3541806"/>
              <a:ext cx="1041400" cy="1406525"/>
            </a:xfrm>
            <a:custGeom>
              <a:avLst/>
              <a:gdLst/>
              <a:ahLst/>
              <a:cxnLst>
                <a:cxn ang="0">
                  <a:pos x="1233" y="343"/>
                </a:cxn>
                <a:cxn ang="0">
                  <a:pos x="413" y="1764"/>
                </a:cxn>
                <a:cxn ang="0">
                  <a:pos x="0" y="1226"/>
                </a:cxn>
                <a:cxn ang="0">
                  <a:pos x="6" y="1098"/>
                </a:cxn>
                <a:cxn ang="0">
                  <a:pos x="638" y="0"/>
                </a:cxn>
                <a:cxn ang="0">
                  <a:pos x="1233" y="343"/>
                </a:cxn>
                <a:cxn ang="0">
                  <a:pos x="1233" y="343"/>
                </a:cxn>
              </a:cxnLst>
              <a:rect l="0" t="0" r="r" b="b"/>
              <a:pathLst>
                <a:path w="1233" h="1764">
                  <a:moveTo>
                    <a:pt x="1233" y="343"/>
                  </a:moveTo>
                  <a:lnTo>
                    <a:pt x="413" y="1764"/>
                  </a:lnTo>
                  <a:lnTo>
                    <a:pt x="0" y="1226"/>
                  </a:lnTo>
                  <a:lnTo>
                    <a:pt x="6" y="1098"/>
                  </a:lnTo>
                  <a:lnTo>
                    <a:pt x="638" y="0"/>
                  </a:lnTo>
                  <a:lnTo>
                    <a:pt x="1233" y="343"/>
                  </a:lnTo>
                  <a:lnTo>
                    <a:pt x="1233" y="343"/>
                  </a:lnTo>
                  <a:close/>
                </a:path>
              </a:pathLst>
            </a:custGeom>
            <a:solidFill>
              <a:srgbClr val="B88C00"/>
            </a:solidFill>
            <a:ln w="0">
              <a:noFill/>
              <a:prstDash val="solid"/>
              <a:round/>
            </a:ln>
          </p:spPr>
          <p:txBody>
            <a:bodyPr/>
            <a:lstStyle/>
            <a:p>
              <a:pPr eaLnBrk="1" hangingPunct="1">
                <a:defRPr/>
              </a:pPr>
              <a:endParaRPr lang="zh-CN" altLang="en-US" sz="1350" kern="0">
                <a:solidFill>
                  <a:prstClr val="black"/>
                </a:solidFill>
                <a:latin typeface="Arial" panose="020B0604020202090204" pitchFamily="34" charset="0"/>
              </a:endParaRPr>
            </a:p>
          </p:txBody>
        </p:sp>
        <p:sp>
          <p:nvSpPr>
            <p:cNvPr id="19" name="MH_Other_2"/>
            <p:cNvSpPr/>
            <p:nvPr>
              <p:custDataLst>
                <p:tags r:id="rId2"/>
              </p:custDataLst>
            </p:nvPr>
          </p:nvSpPr>
          <p:spPr bwMode="gray">
            <a:xfrm rot="14400000">
              <a:off x="6307138" y="3837081"/>
              <a:ext cx="1000125" cy="1517650"/>
            </a:xfrm>
            <a:custGeom>
              <a:avLst/>
              <a:gdLst/>
              <a:ahLst/>
              <a:cxnLst>
                <a:cxn ang="0">
                  <a:pos x="1233" y="343"/>
                </a:cxn>
                <a:cxn ang="0">
                  <a:pos x="413" y="1764"/>
                </a:cxn>
                <a:cxn ang="0">
                  <a:pos x="0" y="1226"/>
                </a:cxn>
                <a:cxn ang="0">
                  <a:pos x="6" y="1098"/>
                </a:cxn>
                <a:cxn ang="0">
                  <a:pos x="638" y="0"/>
                </a:cxn>
                <a:cxn ang="0">
                  <a:pos x="1233" y="343"/>
                </a:cxn>
                <a:cxn ang="0">
                  <a:pos x="1233" y="343"/>
                </a:cxn>
              </a:cxnLst>
              <a:rect l="0" t="0" r="r" b="b"/>
              <a:pathLst>
                <a:path w="1233" h="1764">
                  <a:moveTo>
                    <a:pt x="1233" y="343"/>
                  </a:moveTo>
                  <a:lnTo>
                    <a:pt x="413" y="1764"/>
                  </a:lnTo>
                  <a:lnTo>
                    <a:pt x="0" y="1226"/>
                  </a:lnTo>
                  <a:lnTo>
                    <a:pt x="6" y="1098"/>
                  </a:lnTo>
                  <a:lnTo>
                    <a:pt x="638" y="0"/>
                  </a:lnTo>
                  <a:lnTo>
                    <a:pt x="1233" y="343"/>
                  </a:lnTo>
                  <a:lnTo>
                    <a:pt x="1233" y="343"/>
                  </a:lnTo>
                  <a:close/>
                </a:path>
              </a:pathLst>
            </a:custGeom>
            <a:solidFill>
              <a:srgbClr val="BF1A54"/>
            </a:solidFill>
            <a:ln w="0">
              <a:noFill/>
              <a:prstDash val="solid"/>
              <a:round/>
            </a:ln>
          </p:spPr>
          <p:txBody>
            <a:bodyPr/>
            <a:lstStyle/>
            <a:p>
              <a:pPr eaLnBrk="1" hangingPunct="1">
                <a:defRPr/>
              </a:pPr>
              <a:endParaRPr lang="zh-CN" altLang="en-US" sz="1350" kern="0">
                <a:solidFill>
                  <a:prstClr val="black"/>
                </a:solidFill>
                <a:latin typeface="Arial" panose="020B0604020202090204" pitchFamily="34" charset="0"/>
              </a:endParaRPr>
            </a:p>
          </p:txBody>
        </p:sp>
        <p:sp>
          <p:nvSpPr>
            <p:cNvPr id="22" name="MH_Other_3"/>
            <p:cNvSpPr/>
            <p:nvPr>
              <p:custDataLst>
                <p:tags r:id="rId3"/>
              </p:custDataLst>
            </p:nvPr>
          </p:nvSpPr>
          <p:spPr bwMode="gray">
            <a:xfrm rot="7200000">
              <a:off x="5784851" y="2135281"/>
              <a:ext cx="982663" cy="1490663"/>
            </a:xfrm>
            <a:custGeom>
              <a:avLst/>
              <a:gdLst/>
              <a:ahLst/>
              <a:cxnLst>
                <a:cxn ang="0">
                  <a:pos x="1233" y="343"/>
                </a:cxn>
                <a:cxn ang="0">
                  <a:pos x="413" y="1764"/>
                </a:cxn>
                <a:cxn ang="0">
                  <a:pos x="0" y="1226"/>
                </a:cxn>
                <a:cxn ang="0">
                  <a:pos x="6" y="1098"/>
                </a:cxn>
                <a:cxn ang="0">
                  <a:pos x="638" y="0"/>
                </a:cxn>
                <a:cxn ang="0">
                  <a:pos x="1233" y="343"/>
                </a:cxn>
                <a:cxn ang="0">
                  <a:pos x="1233" y="343"/>
                </a:cxn>
              </a:cxnLst>
              <a:rect l="0" t="0" r="r" b="b"/>
              <a:pathLst>
                <a:path w="1233" h="1764">
                  <a:moveTo>
                    <a:pt x="1233" y="343"/>
                  </a:moveTo>
                  <a:lnTo>
                    <a:pt x="413" y="1764"/>
                  </a:lnTo>
                  <a:lnTo>
                    <a:pt x="0" y="1226"/>
                  </a:lnTo>
                  <a:lnTo>
                    <a:pt x="6" y="1098"/>
                  </a:lnTo>
                  <a:lnTo>
                    <a:pt x="638" y="0"/>
                  </a:lnTo>
                  <a:lnTo>
                    <a:pt x="1233" y="343"/>
                  </a:lnTo>
                  <a:lnTo>
                    <a:pt x="1233" y="343"/>
                  </a:lnTo>
                  <a:close/>
                </a:path>
              </a:pathLst>
            </a:custGeom>
            <a:solidFill>
              <a:srgbClr val="007CA7"/>
            </a:solidFill>
            <a:ln w="0">
              <a:noFill/>
              <a:prstDash val="solid"/>
              <a:round/>
            </a:ln>
          </p:spPr>
          <p:txBody>
            <a:bodyPr/>
            <a:lstStyle/>
            <a:p>
              <a:pPr eaLnBrk="1" hangingPunct="1">
                <a:defRPr/>
              </a:pPr>
              <a:endParaRPr lang="zh-CN" altLang="en-US" sz="1350">
                <a:solidFill>
                  <a:prstClr val="black"/>
                </a:solidFill>
                <a:latin typeface="Arial" panose="020B0604020202090204" pitchFamily="34" charset="0"/>
                <a:ea typeface="宋体" panose="02010600030101010101" pitchFamily="2" charset="-122"/>
              </a:endParaRPr>
            </a:p>
          </p:txBody>
        </p:sp>
        <p:sp>
          <p:nvSpPr>
            <p:cNvPr id="23" name="MH_Title_1"/>
            <p:cNvSpPr/>
            <p:nvPr>
              <p:custDataLst>
                <p:tags r:id="rId4"/>
              </p:custDataLst>
            </p:nvPr>
          </p:nvSpPr>
          <p:spPr>
            <a:xfrm>
              <a:off x="4581994" y="2437670"/>
              <a:ext cx="2929834" cy="2929833"/>
            </a:xfrm>
            <a:prstGeom prst="ellipse">
              <a:avLst/>
            </a:prstGeom>
            <a:gradFill flip="none" rotWithShape="1">
              <a:gsLst>
                <a:gs pos="0">
                  <a:srgbClr val="BCBCBC"/>
                </a:gs>
                <a:gs pos="48000">
                  <a:srgbClr val="FFFFFF"/>
                </a:gs>
                <a:gs pos="93000">
                  <a:srgbClr val="FFFFFF"/>
                </a:gs>
              </a:gsLst>
              <a:lin ang="0" scaled="1"/>
              <a:tileRect/>
            </a:gradFill>
            <a:ln w="12700" cap="flat" cmpd="sng" algn="ctr">
              <a:solidFill>
                <a:schemeClr val="bg1">
                  <a:lumMod val="85000"/>
                </a:schemeClr>
              </a:solidFill>
              <a:prstDash val="solid"/>
              <a:miter lim="800000"/>
            </a:ln>
            <a:effectLst>
              <a:innerShdw blurRad="76200">
                <a:sysClr val="window" lastClr="CCE8CF"/>
              </a:innerShdw>
            </a:effectLst>
          </p:spPr>
          <p:txBody>
            <a:bodyPr lIns="0" tIns="0" rIns="0" bIns="0" anchor="ctr">
              <a:normAutofit/>
            </a:bodyPr>
            <a:lstStyle/>
            <a:p>
              <a:pPr algn="ctr">
                <a:defRPr/>
              </a:pPr>
              <a:r>
                <a:rPr lang="zh-CN" altLang="en-US" sz="2400" b="1" kern="0" dirty="0">
                  <a:solidFill>
                    <a:srgbClr val="474747"/>
                  </a:solidFill>
                  <a:latin typeface="微软雅黑" panose="020B0503020204020204" pitchFamily="34" charset="-122"/>
                  <a:ea typeface="微软雅黑" panose="020B0503020204020204" pitchFamily="34" charset="-122"/>
                </a:rPr>
                <a:t>核心</a:t>
              </a:r>
              <a:endParaRPr lang="en-US" altLang="zh-CN" sz="2400" b="1" kern="0" dirty="0">
                <a:solidFill>
                  <a:srgbClr val="474747"/>
                </a:solidFill>
                <a:latin typeface="微软雅黑" panose="020B0503020204020204" pitchFamily="34" charset="-122"/>
                <a:ea typeface="微软雅黑" panose="020B0503020204020204" pitchFamily="34" charset="-122"/>
              </a:endParaRPr>
            </a:p>
            <a:p>
              <a:pPr algn="ctr">
                <a:defRPr/>
              </a:pPr>
              <a:r>
                <a:rPr lang="zh-CN" altLang="en-US" sz="2400" b="1" kern="0" dirty="0">
                  <a:solidFill>
                    <a:srgbClr val="474747"/>
                  </a:solidFill>
                  <a:latin typeface="微软雅黑" panose="020B0503020204020204" pitchFamily="34" charset="-122"/>
                  <a:ea typeface="微软雅黑" panose="020B0503020204020204" pitchFamily="34" charset="-122"/>
                </a:rPr>
                <a:t>资金推动论</a:t>
              </a:r>
            </a:p>
          </p:txBody>
        </p:sp>
        <p:sp>
          <p:nvSpPr>
            <p:cNvPr id="24" name="MH_SubTitle_2"/>
            <p:cNvSpPr/>
            <p:nvPr>
              <p:custDataLst>
                <p:tags r:id="rId5"/>
              </p:custDataLst>
            </p:nvPr>
          </p:nvSpPr>
          <p:spPr bwMode="gray">
            <a:xfrm>
              <a:off x="4592639" y="4405405"/>
              <a:ext cx="1793875" cy="1003300"/>
            </a:xfrm>
            <a:custGeom>
              <a:avLst/>
              <a:gdLst/>
              <a:ahLst/>
              <a:cxnLst/>
              <a:rect l="l" t="t" r="r" b="b"/>
              <a:pathLst>
                <a:path w="2392611" h="1337518">
                  <a:moveTo>
                    <a:pt x="16886" y="0"/>
                  </a:moveTo>
                  <a:lnTo>
                    <a:pt x="16886" y="46656"/>
                  </a:lnTo>
                  <a:lnTo>
                    <a:pt x="16886" y="78122"/>
                  </a:lnTo>
                  <a:lnTo>
                    <a:pt x="16886" y="107418"/>
                  </a:lnTo>
                  <a:lnTo>
                    <a:pt x="20263" y="136714"/>
                  </a:lnTo>
                  <a:lnTo>
                    <a:pt x="32646" y="175776"/>
                  </a:lnTo>
                  <a:lnTo>
                    <a:pt x="59664" y="214837"/>
                  </a:lnTo>
                  <a:lnTo>
                    <a:pt x="95687" y="250643"/>
                  </a:lnTo>
                  <a:lnTo>
                    <a:pt x="140716" y="282109"/>
                  </a:lnTo>
                  <a:lnTo>
                    <a:pt x="202631" y="301640"/>
                  </a:lnTo>
                  <a:lnTo>
                    <a:pt x="275804" y="305980"/>
                  </a:lnTo>
                  <a:lnTo>
                    <a:pt x="542754" y="309068"/>
                  </a:lnTo>
                  <a:lnTo>
                    <a:pt x="1779043" y="309068"/>
                  </a:lnTo>
                  <a:lnTo>
                    <a:pt x="1779043" y="9896"/>
                  </a:lnTo>
                  <a:lnTo>
                    <a:pt x="2392611" y="673708"/>
                  </a:lnTo>
                  <a:lnTo>
                    <a:pt x="1779043" y="1337518"/>
                  </a:lnTo>
                  <a:lnTo>
                    <a:pt x="1779043" y="1053571"/>
                  </a:lnTo>
                  <a:lnTo>
                    <a:pt x="559550" y="1053571"/>
                  </a:lnTo>
                  <a:lnTo>
                    <a:pt x="557236" y="1037760"/>
                  </a:lnTo>
                  <a:lnTo>
                    <a:pt x="557236" y="1053571"/>
                  </a:lnTo>
                  <a:lnTo>
                    <a:pt x="520087" y="1045976"/>
                  </a:lnTo>
                  <a:lnTo>
                    <a:pt x="484063" y="1034041"/>
                  </a:lnTo>
                  <a:lnTo>
                    <a:pt x="451417" y="1010170"/>
                  </a:lnTo>
                  <a:lnTo>
                    <a:pt x="418771" y="974364"/>
                  </a:lnTo>
                  <a:lnTo>
                    <a:pt x="381622" y="927707"/>
                  </a:lnTo>
                  <a:lnTo>
                    <a:pt x="344473" y="869115"/>
                  </a:lnTo>
                  <a:lnTo>
                    <a:pt x="303947" y="794247"/>
                  </a:lnTo>
                  <a:lnTo>
                    <a:pt x="255540" y="703104"/>
                  </a:lnTo>
                  <a:lnTo>
                    <a:pt x="206008" y="601111"/>
                  </a:lnTo>
                  <a:lnTo>
                    <a:pt x="145219" y="475246"/>
                  </a:lnTo>
                  <a:lnTo>
                    <a:pt x="108070" y="400379"/>
                  </a:lnTo>
                  <a:lnTo>
                    <a:pt x="32646" y="228943"/>
                  </a:lnTo>
                  <a:lnTo>
                    <a:pt x="2251" y="137799"/>
                  </a:lnTo>
                  <a:lnTo>
                    <a:pt x="0" y="65102"/>
                  </a:lnTo>
                  <a:close/>
                </a:path>
              </a:pathLst>
            </a:custGeom>
            <a:solidFill>
              <a:srgbClr val="FEBF00"/>
            </a:solidFill>
            <a:ln w="0">
              <a:noFill/>
              <a:prstDash val="solid"/>
              <a:round/>
            </a:ln>
            <a:effectLst/>
          </p:spPr>
          <p:txBody>
            <a:bodyPr rIns="180000" anchor="ctr">
              <a:normAutofit/>
            </a:bodyPr>
            <a:lstStyle/>
            <a:p>
              <a:pPr algn="r" eaLnBrk="1" hangingPunct="1">
                <a:defRPr/>
              </a:pPr>
              <a:r>
                <a:rPr lang="zh-CN" altLang="en-US" sz="1600" kern="0" dirty="0">
                  <a:solidFill>
                    <a:srgbClr val="FFFFFF"/>
                  </a:solidFill>
                  <a:latin typeface="微软雅黑" panose="020B0503020204020204" pitchFamily="34" charset="-122"/>
                  <a:ea typeface="微软雅黑" panose="020B0503020204020204" pitchFamily="34" charset="-122"/>
                </a:rPr>
                <a:t>龙头</a:t>
              </a:r>
              <a:endParaRPr lang="en-US" altLang="zh-CN" sz="1600" kern="0" dirty="0">
                <a:solidFill>
                  <a:srgbClr val="FFFFFF"/>
                </a:solidFill>
                <a:latin typeface="微软雅黑" panose="020B0503020204020204" pitchFamily="34" charset="-122"/>
                <a:ea typeface="微软雅黑" panose="020B0503020204020204" pitchFamily="34" charset="-122"/>
              </a:endParaRPr>
            </a:p>
            <a:p>
              <a:pPr algn="r" eaLnBrk="1" hangingPunct="1">
                <a:defRPr/>
              </a:pPr>
              <a:r>
                <a:rPr lang="zh-CN" altLang="en-US" sz="1600" kern="0" dirty="0">
                  <a:solidFill>
                    <a:srgbClr val="FFFFFF"/>
                  </a:solidFill>
                  <a:latin typeface="微软雅黑" panose="020B0503020204020204" pitchFamily="34" charset="-122"/>
                  <a:ea typeface="微软雅黑" panose="020B0503020204020204" pitchFamily="34" charset="-122"/>
                </a:rPr>
                <a:t>理论</a:t>
              </a:r>
            </a:p>
          </p:txBody>
        </p:sp>
        <p:sp>
          <p:nvSpPr>
            <p:cNvPr id="25" name="MH_Other_4"/>
            <p:cNvSpPr txBox="1"/>
            <p:nvPr>
              <p:custDataLst>
                <p:tags r:id="rId6"/>
              </p:custDataLst>
            </p:nvPr>
          </p:nvSpPr>
          <p:spPr>
            <a:xfrm rot="202353">
              <a:off x="4979989" y="2973481"/>
              <a:ext cx="649287" cy="322263"/>
            </a:xfrm>
            <a:prstGeom prst="rect">
              <a:avLst/>
            </a:prstGeom>
            <a:noFill/>
          </p:spPr>
          <p:txBody>
            <a:bodyPr anchor="ctr"/>
            <a:lstStyle>
              <a:defPPr>
                <a:defRPr lang="zh-CN"/>
              </a:defPPr>
              <a:lvl1pPr algn="ctr">
                <a:defRPr b="1">
                  <a:solidFill>
                    <a:srgbClr val="0070C0"/>
                  </a:solidFill>
                  <a:latin typeface="微软雅黑" panose="020B0503020204020204" pitchFamily="34" charset="-122"/>
                  <a:ea typeface="微软雅黑" panose="020B0503020204020204" pitchFamily="34" charset="-122"/>
                </a:defRPr>
              </a:lvl1pPr>
            </a:lstStyle>
            <a:p>
              <a:pPr>
                <a:defRPr/>
              </a:pPr>
              <a:r>
                <a:rPr lang="zh-CN" altLang="en-US" b="0" kern="0" dirty="0">
                  <a:solidFill>
                    <a:prstClr val="white"/>
                  </a:solidFill>
                </a:rPr>
                <a:t>共享</a:t>
              </a:r>
            </a:p>
          </p:txBody>
        </p:sp>
        <p:sp>
          <p:nvSpPr>
            <p:cNvPr id="26" name="MH_Other_5"/>
            <p:cNvSpPr txBox="1"/>
            <p:nvPr>
              <p:custDataLst>
                <p:tags r:id="rId7"/>
              </p:custDataLst>
            </p:nvPr>
          </p:nvSpPr>
          <p:spPr>
            <a:xfrm rot="19870564">
              <a:off x="6667500" y="3300505"/>
              <a:ext cx="647700" cy="323850"/>
            </a:xfrm>
            <a:prstGeom prst="rect">
              <a:avLst/>
            </a:prstGeom>
            <a:noFill/>
          </p:spPr>
          <p:txBody>
            <a:bodyPr anchor="ctr"/>
            <a:lstStyle>
              <a:defPPr>
                <a:defRPr lang="zh-CN"/>
              </a:defPPr>
              <a:lvl1pPr algn="ctr">
                <a:defRPr b="1">
                  <a:solidFill>
                    <a:srgbClr val="0070C0"/>
                  </a:solidFill>
                  <a:latin typeface="微软雅黑" panose="020B0503020204020204" pitchFamily="34" charset="-122"/>
                  <a:ea typeface="微软雅黑" panose="020B0503020204020204" pitchFamily="34" charset="-122"/>
                </a:defRPr>
              </a:lvl1pPr>
            </a:lstStyle>
            <a:p>
              <a:pPr>
                <a:defRPr/>
              </a:pPr>
              <a:r>
                <a:rPr lang="zh-CN" altLang="en-US" b="0" kern="0" dirty="0">
                  <a:solidFill>
                    <a:prstClr val="white"/>
                  </a:solidFill>
                </a:rPr>
                <a:t>增值</a:t>
              </a:r>
            </a:p>
          </p:txBody>
        </p:sp>
        <p:sp>
          <p:nvSpPr>
            <p:cNvPr id="27" name="MH_Text_2"/>
            <p:cNvSpPr txBox="1">
              <a:spLocks noChangeArrowheads="1"/>
            </p:cNvSpPr>
            <p:nvPr>
              <p:custDataLst>
                <p:tags r:id="rId8"/>
              </p:custDataLst>
            </p:nvPr>
          </p:nvSpPr>
          <p:spPr bwMode="auto">
            <a:xfrm>
              <a:off x="2527300" y="4616544"/>
              <a:ext cx="2082800" cy="117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750"/>
                </a:spcBef>
                <a:buFont typeface="Arial" panose="020B060402020209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9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9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9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9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9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9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9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9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spcBef>
                  <a:spcPct val="0"/>
                </a:spcBef>
                <a:buFontTx/>
                <a:buNone/>
              </a:pPr>
              <a:r>
                <a:rPr lang="zh-CN" altLang="en-US" sz="1600" dirty="0">
                  <a:solidFill>
                    <a:schemeClr val="bg1"/>
                  </a:solidFill>
                  <a:latin typeface="幼圆" panose="02010509060101010101" pitchFamily="49" charset="-122"/>
                  <a:ea typeface="幼圆" panose="02010509060101010101" pitchFamily="49" charset="-122"/>
                </a:rPr>
                <a:t>热点板块</a:t>
              </a:r>
              <a:endParaRPr lang="en-US" altLang="zh-CN" sz="1600" dirty="0">
                <a:solidFill>
                  <a:schemeClr val="bg1"/>
                </a:solidFill>
                <a:latin typeface="幼圆" panose="02010509060101010101" pitchFamily="49" charset="-122"/>
                <a:ea typeface="幼圆" panose="02010509060101010101" pitchFamily="49" charset="-122"/>
              </a:endParaRPr>
            </a:p>
            <a:p>
              <a:pPr algn="ctr" eaLnBrk="1" hangingPunct="1">
                <a:lnSpc>
                  <a:spcPct val="130000"/>
                </a:lnSpc>
                <a:spcBef>
                  <a:spcPct val="0"/>
                </a:spcBef>
                <a:buFontTx/>
                <a:buNone/>
              </a:pPr>
              <a:r>
                <a:rPr lang="zh-CN" altLang="en-US" sz="1600" dirty="0">
                  <a:solidFill>
                    <a:schemeClr val="bg1"/>
                  </a:solidFill>
                  <a:latin typeface="幼圆" panose="02010509060101010101" pitchFamily="49" charset="-122"/>
                  <a:ea typeface="幼圆" panose="02010509060101010101" pitchFamily="49" charset="-122"/>
                </a:rPr>
                <a:t>热点个股</a:t>
              </a:r>
            </a:p>
          </p:txBody>
        </p:sp>
        <p:sp>
          <p:nvSpPr>
            <p:cNvPr id="28" name="MH_Text_1"/>
            <p:cNvSpPr txBox="1">
              <a:spLocks noChangeArrowheads="1"/>
            </p:cNvSpPr>
            <p:nvPr>
              <p:custDataLst>
                <p:tags r:id="rId9"/>
              </p:custDataLst>
            </p:nvPr>
          </p:nvSpPr>
          <p:spPr bwMode="auto">
            <a:xfrm>
              <a:off x="3140075" y="1738406"/>
              <a:ext cx="2084388" cy="98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750"/>
                </a:spcBef>
                <a:buFont typeface="Arial" panose="020B060402020209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9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9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9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9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9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9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9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9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spcBef>
                  <a:spcPct val="0"/>
                </a:spcBef>
                <a:buFontTx/>
                <a:buNone/>
              </a:pPr>
              <a:r>
                <a:rPr lang="zh-CN" altLang="en-US" sz="1600" dirty="0">
                  <a:solidFill>
                    <a:schemeClr val="bg1"/>
                  </a:solidFill>
                  <a:latin typeface="幼圆" panose="02010509060101010101" pitchFamily="49" charset="-122"/>
                  <a:ea typeface="幼圆" panose="02010509060101010101" pitchFamily="49" charset="-122"/>
                </a:rPr>
                <a:t>敢于逃顶</a:t>
              </a:r>
              <a:endParaRPr lang="en-US" altLang="zh-CN" sz="1600" dirty="0">
                <a:solidFill>
                  <a:schemeClr val="bg1"/>
                </a:solidFill>
                <a:latin typeface="幼圆" panose="02010509060101010101" pitchFamily="49" charset="-122"/>
                <a:ea typeface="幼圆" panose="02010509060101010101" pitchFamily="49" charset="-122"/>
              </a:endParaRPr>
            </a:p>
            <a:p>
              <a:pPr algn="ctr" eaLnBrk="1" hangingPunct="1">
                <a:lnSpc>
                  <a:spcPct val="130000"/>
                </a:lnSpc>
                <a:spcBef>
                  <a:spcPct val="0"/>
                </a:spcBef>
                <a:buFontTx/>
                <a:buNone/>
              </a:pPr>
              <a:r>
                <a:rPr lang="zh-CN" altLang="en-US" sz="1600" dirty="0">
                  <a:solidFill>
                    <a:schemeClr val="bg1"/>
                  </a:solidFill>
                  <a:latin typeface="幼圆" panose="02010509060101010101" pitchFamily="49" charset="-122"/>
                  <a:ea typeface="幼圆" panose="02010509060101010101" pitchFamily="49" charset="-122"/>
                </a:rPr>
                <a:t>敢于抄底</a:t>
              </a:r>
            </a:p>
          </p:txBody>
        </p:sp>
        <p:sp>
          <p:nvSpPr>
            <p:cNvPr id="37" name="MH_Text_3"/>
            <p:cNvSpPr txBox="1">
              <a:spLocks noChangeArrowheads="1"/>
            </p:cNvSpPr>
            <p:nvPr>
              <p:custDataLst>
                <p:tags r:id="rId10"/>
              </p:custDataLst>
            </p:nvPr>
          </p:nvSpPr>
          <p:spPr bwMode="auto">
            <a:xfrm>
              <a:off x="7648575" y="4459381"/>
              <a:ext cx="2090738" cy="117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750"/>
                </a:spcBef>
                <a:buFont typeface="Arial" panose="020B060402020209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9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9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9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9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9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9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9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9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spcBef>
                  <a:spcPct val="0"/>
                </a:spcBef>
                <a:buFontTx/>
                <a:buNone/>
              </a:pPr>
              <a:r>
                <a:rPr lang="zh-CN" altLang="en-US" sz="1600" dirty="0">
                  <a:solidFill>
                    <a:schemeClr val="bg1"/>
                  </a:solidFill>
                  <a:latin typeface="幼圆" panose="02010509060101010101" pitchFamily="49" charset="-122"/>
                  <a:ea typeface="幼圆" panose="02010509060101010101" pitchFamily="49" charset="-122"/>
                </a:rPr>
                <a:t>上升趋势</a:t>
              </a:r>
              <a:endParaRPr lang="en-US" altLang="zh-CN" sz="1600" dirty="0">
                <a:solidFill>
                  <a:schemeClr val="bg1"/>
                </a:solidFill>
                <a:latin typeface="幼圆" panose="02010509060101010101" pitchFamily="49" charset="-122"/>
                <a:ea typeface="幼圆" panose="02010509060101010101" pitchFamily="49" charset="-122"/>
              </a:endParaRPr>
            </a:p>
            <a:p>
              <a:pPr algn="ctr" eaLnBrk="1" hangingPunct="1">
                <a:lnSpc>
                  <a:spcPct val="130000"/>
                </a:lnSpc>
                <a:spcBef>
                  <a:spcPct val="0"/>
                </a:spcBef>
                <a:buFontTx/>
                <a:buNone/>
              </a:pPr>
              <a:r>
                <a:rPr lang="zh-CN" altLang="en-US" sz="1600" dirty="0">
                  <a:solidFill>
                    <a:schemeClr val="bg1"/>
                  </a:solidFill>
                  <a:latin typeface="幼圆" panose="02010509060101010101" pitchFamily="49" charset="-122"/>
                  <a:ea typeface="幼圆" panose="02010509060101010101" pitchFamily="49" charset="-122"/>
                </a:rPr>
                <a:t>波段操作</a:t>
              </a:r>
            </a:p>
          </p:txBody>
        </p:sp>
        <p:sp>
          <p:nvSpPr>
            <p:cNvPr id="38" name="MH_SubTitle_3"/>
            <p:cNvSpPr/>
            <p:nvPr>
              <p:custDataLst>
                <p:tags r:id="rId11"/>
              </p:custDataLst>
            </p:nvPr>
          </p:nvSpPr>
          <p:spPr>
            <a:xfrm rot="19800000">
              <a:off x="6697663" y="3021106"/>
              <a:ext cx="1071562" cy="1768475"/>
            </a:xfrm>
            <a:custGeom>
              <a:avLst/>
              <a:gdLst>
                <a:gd name="connsiteX0" fmla="*/ 545272 w 1071816"/>
                <a:gd name="connsiteY0" fmla="*/ 0 h 1768767"/>
                <a:gd name="connsiteX1" fmla="*/ 1071816 w 1071816"/>
                <a:gd name="connsiteY1" fmla="*/ 441693 h 1768767"/>
                <a:gd name="connsiteX2" fmla="*/ 832305 w 1071816"/>
                <a:gd name="connsiteY2" fmla="*/ 441692 h 1768767"/>
                <a:gd name="connsiteX3" fmla="*/ 832306 w 1071816"/>
                <a:gd name="connsiteY3" fmla="*/ 1366595 h 1768767"/>
                <a:gd name="connsiteX4" fmla="*/ 834567 w 1071816"/>
                <a:gd name="connsiteY4" fmla="*/ 1366595 h 1768767"/>
                <a:gd name="connsiteX5" fmla="*/ 828550 w 1071816"/>
                <a:gd name="connsiteY5" fmla="*/ 1393406 h 1768767"/>
                <a:gd name="connsiteX6" fmla="*/ 819096 w 1071816"/>
                <a:gd name="connsiteY6" fmla="*/ 1419405 h 1768767"/>
                <a:gd name="connsiteX7" fmla="*/ 800187 w 1071816"/>
                <a:gd name="connsiteY7" fmla="*/ 1442966 h 1768767"/>
                <a:gd name="connsiteX8" fmla="*/ 771824 w 1071816"/>
                <a:gd name="connsiteY8" fmla="*/ 1466529 h 1768767"/>
                <a:gd name="connsiteX9" fmla="*/ 734865 w 1071816"/>
                <a:gd name="connsiteY9" fmla="*/ 1493340 h 1768767"/>
                <a:gd name="connsiteX10" fmla="*/ 688454 w 1071816"/>
                <a:gd name="connsiteY10" fmla="*/ 1520152 h 1768767"/>
                <a:gd name="connsiteX11" fmla="*/ 629149 w 1071816"/>
                <a:gd name="connsiteY11" fmla="*/ 1549401 h 1768767"/>
                <a:gd name="connsiteX12" fmla="*/ 556951 w 1071816"/>
                <a:gd name="connsiteY12" fmla="*/ 1584337 h 1768767"/>
                <a:gd name="connsiteX13" fmla="*/ 476159 w 1071816"/>
                <a:gd name="connsiteY13" fmla="*/ 1620085 h 1768767"/>
                <a:gd name="connsiteX14" fmla="*/ 376458 w 1071816"/>
                <a:gd name="connsiteY14" fmla="*/ 1663959 h 1768767"/>
                <a:gd name="connsiteX15" fmla="*/ 317153 w 1071816"/>
                <a:gd name="connsiteY15" fmla="*/ 1690770 h 1768767"/>
                <a:gd name="connsiteX16" fmla="*/ 181353 w 1071816"/>
                <a:gd name="connsiteY16" fmla="*/ 1745205 h 1768767"/>
                <a:gd name="connsiteX17" fmla="*/ 109156 w 1071816"/>
                <a:gd name="connsiteY17" fmla="*/ 1767142 h 1768767"/>
                <a:gd name="connsiteX18" fmla="*/ 51570 w 1071816"/>
                <a:gd name="connsiteY18" fmla="*/ 1768767 h 1768767"/>
                <a:gd name="connsiteX19" fmla="*/ 0 w 1071816"/>
                <a:gd name="connsiteY19" fmla="*/ 1756581 h 1768767"/>
                <a:gd name="connsiteX20" fmla="*/ 36959 w 1071816"/>
                <a:gd name="connsiteY20" fmla="*/ 1756581 h 1768767"/>
                <a:gd name="connsiteX21" fmla="*/ 61884 w 1071816"/>
                <a:gd name="connsiteY21" fmla="*/ 1756580 h 1768767"/>
                <a:gd name="connsiteX22" fmla="*/ 85090 w 1071816"/>
                <a:gd name="connsiteY22" fmla="*/ 1756580 h 1768767"/>
                <a:gd name="connsiteX23" fmla="*/ 108296 w 1071816"/>
                <a:gd name="connsiteY23" fmla="*/ 1754143 h 1768767"/>
                <a:gd name="connsiteX24" fmla="*/ 139238 w 1071816"/>
                <a:gd name="connsiteY24" fmla="*/ 1745206 h 1768767"/>
                <a:gd name="connsiteX25" fmla="*/ 170180 w 1071816"/>
                <a:gd name="connsiteY25" fmla="*/ 1725706 h 1768767"/>
                <a:gd name="connsiteX26" fmla="*/ 198543 w 1071816"/>
                <a:gd name="connsiteY26" fmla="*/ 1699708 h 1768767"/>
                <a:gd name="connsiteX27" fmla="*/ 223468 w 1071816"/>
                <a:gd name="connsiteY27" fmla="*/ 1667208 h 1768767"/>
                <a:gd name="connsiteX28" fmla="*/ 238939 w 1071816"/>
                <a:gd name="connsiteY28" fmla="*/ 1622522 h 1768767"/>
                <a:gd name="connsiteX29" fmla="*/ 242377 w 1071816"/>
                <a:gd name="connsiteY29" fmla="*/ 1569712 h 1768767"/>
                <a:gd name="connsiteX30" fmla="*/ 244400 w 1071816"/>
                <a:gd name="connsiteY30" fmla="*/ 1410329 h 1768767"/>
                <a:gd name="connsiteX31" fmla="*/ 242995 w 1071816"/>
                <a:gd name="connsiteY31" fmla="*/ 1410343 h 1768767"/>
                <a:gd name="connsiteX32" fmla="*/ 242994 w 1071816"/>
                <a:gd name="connsiteY32" fmla="*/ 441693 h 1768767"/>
                <a:gd name="connsiteX33" fmla="*/ 18727 w 1071816"/>
                <a:gd name="connsiteY33" fmla="*/ 441693 h 1768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071816" h="1768767">
                  <a:moveTo>
                    <a:pt x="545272" y="0"/>
                  </a:moveTo>
                  <a:lnTo>
                    <a:pt x="1071816" y="441693"/>
                  </a:lnTo>
                  <a:lnTo>
                    <a:pt x="832305" y="441692"/>
                  </a:lnTo>
                  <a:lnTo>
                    <a:pt x="832306" y="1366595"/>
                  </a:lnTo>
                  <a:lnTo>
                    <a:pt x="834567" y="1366595"/>
                  </a:lnTo>
                  <a:lnTo>
                    <a:pt x="828550" y="1393406"/>
                  </a:lnTo>
                  <a:lnTo>
                    <a:pt x="819096" y="1419405"/>
                  </a:lnTo>
                  <a:lnTo>
                    <a:pt x="800187" y="1442966"/>
                  </a:lnTo>
                  <a:lnTo>
                    <a:pt x="771824" y="1466529"/>
                  </a:lnTo>
                  <a:lnTo>
                    <a:pt x="734865" y="1493340"/>
                  </a:lnTo>
                  <a:lnTo>
                    <a:pt x="688454" y="1520152"/>
                  </a:lnTo>
                  <a:lnTo>
                    <a:pt x="629149" y="1549401"/>
                  </a:lnTo>
                  <a:lnTo>
                    <a:pt x="556951" y="1584337"/>
                  </a:lnTo>
                  <a:lnTo>
                    <a:pt x="476159" y="1620085"/>
                  </a:lnTo>
                  <a:lnTo>
                    <a:pt x="376458" y="1663959"/>
                  </a:lnTo>
                  <a:lnTo>
                    <a:pt x="317153" y="1690770"/>
                  </a:lnTo>
                  <a:lnTo>
                    <a:pt x="181353" y="1745205"/>
                  </a:lnTo>
                  <a:lnTo>
                    <a:pt x="109156" y="1767142"/>
                  </a:lnTo>
                  <a:lnTo>
                    <a:pt x="51570" y="1768767"/>
                  </a:lnTo>
                  <a:lnTo>
                    <a:pt x="0" y="1756581"/>
                  </a:lnTo>
                  <a:lnTo>
                    <a:pt x="36959" y="1756581"/>
                  </a:lnTo>
                  <a:lnTo>
                    <a:pt x="61884" y="1756580"/>
                  </a:lnTo>
                  <a:lnTo>
                    <a:pt x="85090" y="1756580"/>
                  </a:lnTo>
                  <a:lnTo>
                    <a:pt x="108296" y="1754143"/>
                  </a:lnTo>
                  <a:lnTo>
                    <a:pt x="139238" y="1745206"/>
                  </a:lnTo>
                  <a:lnTo>
                    <a:pt x="170180" y="1725706"/>
                  </a:lnTo>
                  <a:lnTo>
                    <a:pt x="198543" y="1699708"/>
                  </a:lnTo>
                  <a:lnTo>
                    <a:pt x="223468" y="1667208"/>
                  </a:lnTo>
                  <a:lnTo>
                    <a:pt x="238939" y="1622522"/>
                  </a:lnTo>
                  <a:lnTo>
                    <a:pt x="242377" y="1569712"/>
                  </a:lnTo>
                  <a:lnTo>
                    <a:pt x="244400" y="1410329"/>
                  </a:lnTo>
                  <a:lnTo>
                    <a:pt x="242995" y="1410343"/>
                  </a:lnTo>
                  <a:lnTo>
                    <a:pt x="242994" y="441693"/>
                  </a:lnTo>
                  <a:lnTo>
                    <a:pt x="18727" y="441693"/>
                  </a:lnTo>
                  <a:close/>
                </a:path>
              </a:pathLst>
            </a:custGeom>
            <a:solidFill>
              <a:srgbClr val="E33661"/>
            </a:solidFill>
            <a:ln>
              <a:noFill/>
            </a:ln>
          </p:spPr>
          <p:style>
            <a:lnRef idx="2">
              <a:schemeClr val="accent1">
                <a:shade val="50000"/>
              </a:schemeClr>
            </a:lnRef>
            <a:fillRef idx="1">
              <a:schemeClr val="accent1"/>
            </a:fillRef>
            <a:effectRef idx="0">
              <a:schemeClr val="accent1"/>
            </a:effectRef>
            <a:fontRef idx="minor">
              <a:schemeClr val="lt1"/>
            </a:fontRef>
          </p:style>
          <p:txBody>
            <a:bodyPr tIns="180000" anchorCtr="1">
              <a:normAutofit/>
            </a:bodyPr>
            <a:lstStyle/>
            <a:p>
              <a:pPr algn="ctr">
                <a:defRPr/>
              </a:pPr>
              <a:r>
                <a:rPr lang="zh-CN" altLang="en-US" sz="1600" dirty="0">
                  <a:solidFill>
                    <a:srgbClr val="FFFFFF"/>
                  </a:solidFill>
                  <a:latin typeface="微软雅黑" panose="020B0503020204020204" pitchFamily="34" charset="-122"/>
                  <a:ea typeface="微软雅黑" panose="020B0503020204020204" pitchFamily="34" charset="-122"/>
                </a:rPr>
                <a:t>波段</a:t>
              </a:r>
              <a:endParaRPr lang="en-US" altLang="zh-CN" sz="1600" dirty="0">
                <a:solidFill>
                  <a:srgbClr val="FFFFFF"/>
                </a:solidFill>
                <a:latin typeface="微软雅黑" panose="020B0503020204020204" pitchFamily="34" charset="-122"/>
                <a:ea typeface="微软雅黑" panose="020B0503020204020204" pitchFamily="34" charset="-122"/>
              </a:endParaRPr>
            </a:p>
            <a:p>
              <a:pPr algn="ctr">
                <a:defRPr/>
              </a:pPr>
              <a:r>
                <a:rPr lang="zh-CN" altLang="en-US" sz="1600" dirty="0">
                  <a:solidFill>
                    <a:srgbClr val="FFFFFF"/>
                  </a:solidFill>
                  <a:latin typeface="微软雅黑" panose="020B0503020204020204" pitchFamily="34" charset="-122"/>
                  <a:ea typeface="微软雅黑" panose="020B0503020204020204" pitchFamily="34" charset="-122"/>
                </a:rPr>
                <a:t>理论</a:t>
              </a:r>
            </a:p>
          </p:txBody>
        </p:sp>
        <p:sp>
          <p:nvSpPr>
            <p:cNvPr id="39" name="MH_SubTitle_1"/>
            <p:cNvSpPr/>
            <p:nvPr>
              <p:custDataLst>
                <p:tags r:id="rId12"/>
              </p:custDataLst>
            </p:nvPr>
          </p:nvSpPr>
          <p:spPr>
            <a:xfrm rot="12600000" flipV="1">
              <a:off x="4943476" y="1981293"/>
              <a:ext cx="1065213" cy="1727200"/>
            </a:xfrm>
            <a:custGeom>
              <a:avLst/>
              <a:gdLst>
                <a:gd name="connsiteX0" fmla="*/ 676328 w 1064958"/>
                <a:gd name="connsiteY0" fmla="*/ 276709 h 1727409"/>
                <a:gd name="connsiteX1" fmla="*/ 618067 w 1064958"/>
                <a:gd name="connsiteY1" fmla="*/ 244155 h 1727409"/>
                <a:gd name="connsiteX2" fmla="*/ 547141 w 1064958"/>
                <a:gd name="connsiteY2" fmla="*/ 205271 h 1727409"/>
                <a:gd name="connsiteX3" fmla="*/ 467772 w 1064958"/>
                <a:gd name="connsiteY3" fmla="*/ 165483 h 1727409"/>
                <a:gd name="connsiteX4" fmla="*/ 369827 w 1064958"/>
                <a:gd name="connsiteY4" fmla="*/ 116652 h 1727409"/>
                <a:gd name="connsiteX5" fmla="*/ 311567 w 1064958"/>
                <a:gd name="connsiteY5" fmla="*/ 86811 h 1727409"/>
                <a:gd name="connsiteX6" fmla="*/ 178159 w 1064958"/>
                <a:gd name="connsiteY6" fmla="*/ 26224 h 1727409"/>
                <a:gd name="connsiteX7" fmla="*/ 107233 w 1064958"/>
                <a:gd name="connsiteY7" fmla="*/ 1809 h 1727409"/>
                <a:gd name="connsiteX8" fmla="*/ 50662 w 1064958"/>
                <a:gd name="connsiteY8" fmla="*/ 0 h 1727409"/>
                <a:gd name="connsiteX9" fmla="*/ 0 w 1064958"/>
                <a:gd name="connsiteY9" fmla="*/ 13564 h 1727409"/>
                <a:gd name="connsiteX10" fmla="*/ 36308 w 1064958"/>
                <a:gd name="connsiteY10" fmla="*/ 13564 h 1727409"/>
                <a:gd name="connsiteX11" fmla="*/ 60794 w 1064958"/>
                <a:gd name="connsiteY11" fmla="*/ 13564 h 1727409"/>
                <a:gd name="connsiteX12" fmla="*/ 83591 w 1064958"/>
                <a:gd name="connsiteY12" fmla="*/ 13565 h 1727409"/>
                <a:gd name="connsiteX13" fmla="*/ 106389 w 1064958"/>
                <a:gd name="connsiteY13" fmla="*/ 16278 h 1727409"/>
                <a:gd name="connsiteX14" fmla="*/ 136786 w 1064958"/>
                <a:gd name="connsiteY14" fmla="*/ 26224 h 1727409"/>
                <a:gd name="connsiteX15" fmla="*/ 167182 w 1064958"/>
                <a:gd name="connsiteY15" fmla="*/ 47927 h 1727409"/>
                <a:gd name="connsiteX16" fmla="*/ 195046 w 1064958"/>
                <a:gd name="connsiteY16" fmla="*/ 76863 h 1727409"/>
                <a:gd name="connsiteX17" fmla="*/ 219532 w 1064958"/>
                <a:gd name="connsiteY17" fmla="*/ 113034 h 1727409"/>
                <a:gd name="connsiteX18" fmla="*/ 234731 w 1064958"/>
                <a:gd name="connsiteY18" fmla="*/ 162770 h 1727409"/>
                <a:gd name="connsiteX19" fmla="*/ 238108 w 1064958"/>
                <a:gd name="connsiteY19" fmla="*/ 221548 h 1727409"/>
                <a:gd name="connsiteX20" fmla="*/ 239998 w 1064958"/>
                <a:gd name="connsiteY20" fmla="*/ 390209 h 1727409"/>
                <a:gd name="connsiteX21" fmla="*/ 239998 w 1064958"/>
                <a:gd name="connsiteY21" fmla="*/ 1293495 h 1727409"/>
                <a:gd name="connsiteX22" fmla="*/ 28135 w 1064958"/>
                <a:gd name="connsiteY22" fmla="*/ 1293495 h 1727409"/>
                <a:gd name="connsiteX23" fmla="*/ 546547 w 1064958"/>
                <a:gd name="connsiteY23" fmla="*/ 1727409 h 1727409"/>
                <a:gd name="connsiteX24" fmla="*/ 1064958 w 1064958"/>
                <a:gd name="connsiteY24" fmla="*/ 1293495 h 1727409"/>
                <a:gd name="connsiteX25" fmla="*/ 820071 w 1064958"/>
                <a:gd name="connsiteY25" fmla="*/ 1293495 h 1727409"/>
                <a:gd name="connsiteX26" fmla="*/ 820071 w 1064958"/>
                <a:gd name="connsiteY26" fmla="*/ 423886 h 1727409"/>
                <a:gd name="connsiteX27" fmla="*/ 815035 w 1064958"/>
                <a:gd name="connsiteY27" fmla="*/ 423217 h 1727409"/>
                <a:gd name="connsiteX28" fmla="*/ 813957 w 1064958"/>
                <a:gd name="connsiteY28" fmla="*/ 417775 h 1727409"/>
                <a:gd name="connsiteX29" fmla="*/ 804669 w 1064958"/>
                <a:gd name="connsiteY29" fmla="*/ 388839 h 1727409"/>
                <a:gd name="connsiteX30" fmla="*/ 786093 w 1064958"/>
                <a:gd name="connsiteY30" fmla="*/ 362614 h 1727409"/>
                <a:gd name="connsiteX31" fmla="*/ 758230 w 1064958"/>
                <a:gd name="connsiteY31" fmla="*/ 336391 h 1727409"/>
                <a:gd name="connsiteX32" fmla="*/ 721922 w 1064958"/>
                <a:gd name="connsiteY32" fmla="*/ 306549 h 1727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064958" h="1727409">
                  <a:moveTo>
                    <a:pt x="676328" y="276709"/>
                  </a:moveTo>
                  <a:lnTo>
                    <a:pt x="618067" y="244155"/>
                  </a:lnTo>
                  <a:lnTo>
                    <a:pt x="547141" y="205271"/>
                  </a:lnTo>
                  <a:lnTo>
                    <a:pt x="467772" y="165483"/>
                  </a:lnTo>
                  <a:lnTo>
                    <a:pt x="369827" y="116652"/>
                  </a:lnTo>
                  <a:lnTo>
                    <a:pt x="311567" y="86811"/>
                  </a:lnTo>
                  <a:lnTo>
                    <a:pt x="178159" y="26224"/>
                  </a:lnTo>
                  <a:lnTo>
                    <a:pt x="107233" y="1809"/>
                  </a:lnTo>
                  <a:lnTo>
                    <a:pt x="50662" y="0"/>
                  </a:lnTo>
                  <a:lnTo>
                    <a:pt x="0" y="13564"/>
                  </a:lnTo>
                  <a:lnTo>
                    <a:pt x="36308" y="13564"/>
                  </a:lnTo>
                  <a:lnTo>
                    <a:pt x="60794" y="13564"/>
                  </a:lnTo>
                  <a:lnTo>
                    <a:pt x="83591" y="13565"/>
                  </a:lnTo>
                  <a:lnTo>
                    <a:pt x="106389" y="16278"/>
                  </a:lnTo>
                  <a:lnTo>
                    <a:pt x="136786" y="26224"/>
                  </a:lnTo>
                  <a:lnTo>
                    <a:pt x="167182" y="47927"/>
                  </a:lnTo>
                  <a:lnTo>
                    <a:pt x="195046" y="76863"/>
                  </a:lnTo>
                  <a:lnTo>
                    <a:pt x="219532" y="113034"/>
                  </a:lnTo>
                  <a:lnTo>
                    <a:pt x="234731" y="162770"/>
                  </a:lnTo>
                  <a:lnTo>
                    <a:pt x="238108" y="221548"/>
                  </a:lnTo>
                  <a:lnTo>
                    <a:pt x="239998" y="390209"/>
                  </a:lnTo>
                  <a:lnTo>
                    <a:pt x="239998" y="1293495"/>
                  </a:lnTo>
                  <a:lnTo>
                    <a:pt x="28135" y="1293495"/>
                  </a:lnTo>
                  <a:lnTo>
                    <a:pt x="546547" y="1727409"/>
                  </a:lnTo>
                  <a:lnTo>
                    <a:pt x="1064958" y="1293495"/>
                  </a:lnTo>
                  <a:lnTo>
                    <a:pt x="820071" y="1293495"/>
                  </a:lnTo>
                  <a:lnTo>
                    <a:pt x="820071" y="423886"/>
                  </a:lnTo>
                  <a:lnTo>
                    <a:pt x="815035" y="423217"/>
                  </a:lnTo>
                  <a:lnTo>
                    <a:pt x="813957" y="417775"/>
                  </a:lnTo>
                  <a:lnTo>
                    <a:pt x="804669" y="388839"/>
                  </a:lnTo>
                  <a:lnTo>
                    <a:pt x="786093" y="362614"/>
                  </a:lnTo>
                  <a:lnTo>
                    <a:pt x="758230" y="336391"/>
                  </a:lnTo>
                  <a:lnTo>
                    <a:pt x="721922" y="306549"/>
                  </a:lnTo>
                  <a:close/>
                </a:path>
              </a:pathLst>
            </a:custGeom>
            <a:solidFill>
              <a:srgbClr val="01AFEE"/>
            </a:solidFill>
            <a:ln>
              <a:noFill/>
            </a:ln>
          </p:spPr>
          <p:style>
            <a:lnRef idx="2">
              <a:schemeClr val="accent1">
                <a:shade val="50000"/>
              </a:schemeClr>
            </a:lnRef>
            <a:fillRef idx="1">
              <a:schemeClr val="accent1"/>
            </a:fillRef>
            <a:effectRef idx="0">
              <a:schemeClr val="accent1"/>
            </a:effectRef>
            <a:fontRef idx="minor">
              <a:schemeClr val="lt1"/>
            </a:fontRef>
          </p:style>
          <p:txBody>
            <a:bodyPr bIns="180000" anchor="b" anchorCtr="1">
              <a:normAutofit/>
            </a:bodyPr>
            <a:lstStyle/>
            <a:p>
              <a:pPr algn="ctr">
                <a:defRPr/>
              </a:pPr>
              <a:r>
                <a:rPr lang="zh-CN" altLang="en-US" sz="1600" dirty="0">
                  <a:solidFill>
                    <a:srgbClr val="FFFFFF"/>
                  </a:solidFill>
                  <a:latin typeface="微软雅黑" panose="020B0503020204020204" pitchFamily="34" charset="-122"/>
                  <a:ea typeface="微软雅黑" panose="020B0503020204020204" pitchFamily="34" charset="-122"/>
                </a:rPr>
                <a:t>顶底</a:t>
              </a:r>
              <a:endParaRPr lang="en-US" altLang="zh-CN" sz="1600" dirty="0">
                <a:solidFill>
                  <a:srgbClr val="FFFFFF"/>
                </a:solidFill>
                <a:latin typeface="微软雅黑" panose="020B0503020204020204" pitchFamily="34" charset="-122"/>
                <a:ea typeface="微软雅黑" panose="020B0503020204020204" pitchFamily="34" charset="-122"/>
              </a:endParaRPr>
            </a:p>
            <a:p>
              <a:pPr algn="ctr">
                <a:defRPr/>
              </a:pPr>
              <a:r>
                <a:rPr lang="zh-CN" altLang="en-US" sz="1600" dirty="0">
                  <a:solidFill>
                    <a:srgbClr val="FFFFFF"/>
                  </a:solidFill>
                  <a:latin typeface="微软雅黑" panose="020B0503020204020204" pitchFamily="34" charset="-122"/>
                  <a:ea typeface="微软雅黑" panose="020B0503020204020204" pitchFamily="34" charset="-122"/>
                </a:rPr>
                <a:t>理论</a:t>
              </a:r>
            </a:p>
          </p:txBody>
        </p:sp>
      </p:gr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221607" y="63825"/>
            <a:ext cx="7017035" cy="920612"/>
            <a:chOff x="3919104" y="622228"/>
            <a:chExt cx="4353791" cy="920612"/>
          </a:xfrm>
        </p:grpSpPr>
        <p:sp>
          <p:nvSpPr>
            <p:cNvPr id="15" name="文本框 14"/>
            <p:cNvSpPr txBox="1"/>
            <p:nvPr/>
          </p:nvSpPr>
          <p:spPr>
            <a:xfrm>
              <a:off x="4899774" y="622228"/>
              <a:ext cx="2392451" cy="584775"/>
            </a:xfrm>
            <a:prstGeom prst="rect">
              <a:avLst/>
            </a:prstGeom>
            <a:noFill/>
          </p:spPr>
          <p:txBody>
            <a:bodyPr vert="horz" wrap="square" rtlCol="0">
              <a:spAutoFit/>
            </a:bodyPr>
            <a:lstStyle/>
            <a:p>
              <a:pPr algn="dist"/>
              <a:r>
                <a:rPr lang="zh-CN" altLang="en-US" sz="3200" b="1" spc="300" dirty="0">
                  <a:solidFill>
                    <a:schemeClr val="bg1"/>
                  </a:solidFill>
                  <a:effectLst>
                    <a:outerShdw blurRad="546100" algn="ctr" rotWithShape="0">
                      <a:schemeClr val="bg1">
                        <a:alpha val="40000"/>
                      </a:schemeClr>
                    </a:outerShdw>
                  </a:effectLst>
                  <a:latin typeface="微软雅黑" panose="020B0503020204020204" pitchFamily="34" charset="-122"/>
                  <a:ea typeface="微软雅黑" panose="020B0503020204020204" pitchFamily="34" charset="-122"/>
                </a:rPr>
                <a:t>顶底理论</a:t>
              </a:r>
            </a:p>
          </p:txBody>
        </p:sp>
        <p:grpSp>
          <p:nvGrpSpPr>
            <p:cNvPr id="16" name="组合 15"/>
            <p:cNvGrpSpPr/>
            <p:nvPr/>
          </p:nvGrpSpPr>
          <p:grpSpPr>
            <a:xfrm>
              <a:off x="4402931" y="894755"/>
              <a:ext cx="358902" cy="99346"/>
              <a:chOff x="3583781" y="6036469"/>
              <a:chExt cx="358902" cy="99346"/>
            </a:xfrm>
          </p:grpSpPr>
          <p:sp>
            <p:nvSpPr>
              <p:cNvPr id="29" name="等腰三角形 28"/>
              <p:cNvSpPr/>
              <p:nvPr/>
            </p:nvSpPr>
            <p:spPr>
              <a:xfrm rot="5400000">
                <a:off x="3565922" y="6054328"/>
                <a:ext cx="99346" cy="6362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等腰三角形 29"/>
              <p:cNvSpPr/>
              <p:nvPr/>
            </p:nvSpPr>
            <p:spPr>
              <a:xfrm rot="5400000">
                <a:off x="3713559" y="6054328"/>
                <a:ext cx="99346" cy="6362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等腰三角形 30"/>
              <p:cNvSpPr/>
              <p:nvPr/>
            </p:nvSpPr>
            <p:spPr>
              <a:xfrm rot="5400000">
                <a:off x="3861196" y="6054328"/>
                <a:ext cx="99346" cy="6362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2" name="组合 31"/>
            <p:cNvGrpSpPr/>
            <p:nvPr/>
          </p:nvGrpSpPr>
          <p:grpSpPr>
            <a:xfrm flipH="1">
              <a:off x="7430166" y="894755"/>
              <a:ext cx="358902" cy="99346"/>
              <a:chOff x="3583781" y="6036469"/>
              <a:chExt cx="358902" cy="99346"/>
            </a:xfrm>
          </p:grpSpPr>
          <p:sp>
            <p:nvSpPr>
              <p:cNvPr id="33" name="等腰三角形 32"/>
              <p:cNvSpPr/>
              <p:nvPr/>
            </p:nvSpPr>
            <p:spPr>
              <a:xfrm rot="5400000">
                <a:off x="3565922" y="6054328"/>
                <a:ext cx="99346" cy="6362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等腰三角形 33"/>
              <p:cNvSpPr/>
              <p:nvPr/>
            </p:nvSpPr>
            <p:spPr>
              <a:xfrm rot="5400000">
                <a:off x="3713559" y="6054328"/>
                <a:ext cx="99346" cy="6362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等腰三角形 34"/>
              <p:cNvSpPr/>
              <p:nvPr/>
            </p:nvSpPr>
            <p:spPr>
              <a:xfrm rot="5400000">
                <a:off x="3861196" y="6054328"/>
                <a:ext cx="99346" cy="6362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6" name="矩形 35"/>
            <p:cNvSpPr/>
            <p:nvPr/>
          </p:nvSpPr>
          <p:spPr>
            <a:xfrm>
              <a:off x="3919104" y="1267250"/>
              <a:ext cx="4353791" cy="275590"/>
            </a:xfrm>
            <a:prstGeom prst="rect">
              <a:avLst/>
            </a:prstGeom>
            <a:noFill/>
          </p:spPr>
          <p:txBody>
            <a:bodyPr vert="horz" wrap="square" rtlCol="0">
              <a:spAutoFit/>
            </a:bodyPr>
            <a:lstStyle/>
            <a:p>
              <a:pPr algn="ctr"/>
              <a:endParaRPr lang="zh-CN" altLang="en-US" sz="1200" spc="300">
                <a:solidFill>
                  <a:schemeClr val="bg1"/>
                </a:solidFill>
                <a:effectLst>
                  <a:outerShdw blurRad="342900" algn="ctr" rotWithShape="0">
                    <a:schemeClr val="bg1"/>
                  </a:outerShdw>
                </a:effectLst>
                <a:latin typeface="三极雅致黑简体" panose="00000506000000000000" pitchFamily="2" charset="-122"/>
                <a:ea typeface="三极雅致黑简体" panose="00000506000000000000" pitchFamily="2" charset="-122"/>
              </a:endParaRPr>
            </a:p>
          </p:txBody>
        </p:sp>
      </p:grpSp>
      <p:sp>
        <p:nvSpPr>
          <p:cNvPr id="40" name="文本框 1"/>
          <p:cNvSpPr txBox="1">
            <a:spLocks noChangeArrowheads="1"/>
          </p:cNvSpPr>
          <p:nvPr/>
        </p:nvSpPr>
        <p:spPr bwMode="auto">
          <a:xfrm>
            <a:off x="342900" y="844154"/>
            <a:ext cx="8384807" cy="819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90204" pitchFamily="34" charset="0"/>
                <a:ea typeface="宋体" panose="02010600030101010101" pitchFamily="2" charset="-122"/>
              </a:defRPr>
            </a:lvl1pPr>
            <a:lvl2pPr marL="742950" indent="-285750">
              <a:defRPr>
                <a:solidFill>
                  <a:schemeClr val="tx1"/>
                </a:solidFill>
                <a:latin typeface="Arial" panose="020B0604020202090204" pitchFamily="34" charset="0"/>
                <a:ea typeface="宋体" panose="02010600030101010101" pitchFamily="2" charset="-122"/>
              </a:defRPr>
            </a:lvl2pPr>
            <a:lvl3pPr marL="1143000" indent="-228600">
              <a:defRPr>
                <a:solidFill>
                  <a:schemeClr val="tx1"/>
                </a:solidFill>
                <a:latin typeface="Arial" panose="020B0604020202090204" pitchFamily="34" charset="0"/>
                <a:ea typeface="宋体" panose="02010600030101010101" pitchFamily="2" charset="-122"/>
              </a:defRPr>
            </a:lvl3pPr>
            <a:lvl4pPr marL="1600200" indent="-228600">
              <a:defRPr>
                <a:solidFill>
                  <a:schemeClr val="tx1"/>
                </a:solidFill>
                <a:latin typeface="Arial" panose="020B0604020202090204" pitchFamily="34" charset="0"/>
                <a:ea typeface="宋体" panose="02010600030101010101" pitchFamily="2" charset="-122"/>
              </a:defRPr>
            </a:lvl4pPr>
            <a:lvl5pPr marL="2057400" indent="-228600">
              <a:defRPr>
                <a:solidFill>
                  <a:schemeClr val="tx1"/>
                </a:solidFill>
                <a:latin typeface="Arial" panose="020B060402020209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panose="02010600030101010101" pitchFamily="2" charset="-122"/>
              </a:defRPr>
            </a:lvl9pPr>
          </a:lstStyle>
          <a:p>
            <a:pPr indent="200025" algn="just">
              <a:lnSpc>
                <a:spcPct val="120000"/>
              </a:lnSpc>
              <a:defRPr/>
            </a:pPr>
            <a:r>
              <a:rPr lang="zh-CN" altLang="zh-CN" sz="1350" kern="100" dirty="0">
                <a:solidFill>
                  <a:schemeClr val="bg1"/>
                </a:solidFill>
                <a:latin typeface="微软雅黑" panose="020B0503020204020204" pitchFamily="34" charset="-122"/>
                <a:ea typeface="微软雅黑" panose="020B0503020204020204" pitchFamily="34" charset="-122"/>
              </a:rPr>
              <a:t>当大盘和个股上涨了一定程度，积聚了大量的获利和风险的时候，资金大规模的开始流出市场，那么此时就是大盘和个股的顶部。当大盘和个股下跌到一定幅度积聚了相当力量的反弹动力的时候，此时资金大规模开始进场，那么此时就是大盘和个股的底部。</a:t>
            </a:r>
            <a:endParaRPr lang="zh-CN" altLang="en-US" sz="1350" kern="100" dirty="0">
              <a:solidFill>
                <a:schemeClr val="bg1"/>
              </a:solidFill>
              <a:latin typeface="微软雅黑" panose="020B0503020204020204" pitchFamily="34" charset="-122"/>
              <a:ea typeface="微软雅黑" panose="020B0503020204020204" pitchFamily="34" charset="-122"/>
            </a:endParaRPr>
          </a:p>
        </p:txBody>
      </p:sp>
      <p:pic>
        <p:nvPicPr>
          <p:cNvPr id="41" name="图片 40"/>
          <p:cNvPicPr>
            <a:picLocks noChangeAspect="1"/>
          </p:cNvPicPr>
          <p:nvPr/>
        </p:nvPicPr>
        <p:blipFill>
          <a:blip r:embed="rId3"/>
          <a:stretch>
            <a:fillRect/>
          </a:stretch>
        </p:blipFill>
        <p:spPr>
          <a:xfrm>
            <a:off x="1367644" y="1640189"/>
            <a:ext cx="6335318" cy="349233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221607" y="63825"/>
            <a:ext cx="7017035" cy="920612"/>
            <a:chOff x="3919104" y="622228"/>
            <a:chExt cx="4353791" cy="920612"/>
          </a:xfrm>
        </p:grpSpPr>
        <p:sp>
          <p:nvSpPr>
            <p:cNvPr id="15" name="文本框 14"/>
            <p:cNvSpPr txBox="1"/>
            <p:nvPr/>
          </p:nvSpPr>
          <p:spPr>
            <a:xfrm>
              <a:off x="4899774" y="622228"/>
              <a:ext cx="2392451" cy="584775"/>
            </a:xfrm>
            <a:prstGeom prst="rect">
              <a:avLst/>
            </a:prstGeom>
            <a:noFill/>
          </p:spPr>
          <p:txBody>
            <a:bodyPr vert="horz" wrap="square" rtlCol="0">
              <a:spAutoFit/>
            </a:bodyPr>
            <a:lstStyle/>
            <a:p>
              <a:pPr algn="dist"/>
              <a:r>
                <a:rPr lang="zh-CN" altLang="en-US" sz="3200" b="1" spc="300" dirty="0">
                  <a:solidFill>
                    <a:schemeClr val="bg1"/>
                  </a:solidFill>
                  <a:effectLst>
                    <a:outerShdw blurRad="546100" algn="ctr" rotWithShape="0">
                      <a:schemeClr val="bg1">
                        <a:alpha val="40000"/>
                      </a:schemeClr>
                    </a:outerShdw>
                  </a:effectLst>
                  <a:latin typeface="微软雅黑" panose="020B0503020204020204" pitchFamily="34" charset="-122"/>
                  <a:ea typeface="微软雅黑" panose="020B0503020204020204" pitchFamily="34" charset="-122"/>
                </a:rPr>
                <a:t>顶底理论</a:t>
              </a:r>
            </a:p>
          </p:txBody>
        </p:sp>
        <p:grpSp>
          <p:nvGrpSpPr>
            <p:cNvPr id="16" name="组合 15"/>
            <p:cNvGrpSpPr/>
            <p:nvPr/>
          </p:nvGrpSpPr>
          <p:grpSpPr>
            <a:xfrm>
              <a:off x="4402931" y="894755"/>
              <a:ext cx="358902" cy="99346"/>
              <a:chOff x="3583781" y="6036469"/>
              <a:chExt cx="358902" cy="99346"/>
            </a:xfrm>
          </p:grpSpPr>
          <p:sp>
            <p:nvSpPr>
              <p:cNvPr id="29" name="等腰三角形 28"/>
              <p:cNvSpPr/>
              <p:nvPr/>
            </p:nvSpPr>
            <p:spPr>
              <a:xfrm rot="5400000">
                <a:off x="3565922" y="6054328"/>
                <a:ext cx="99346" cy="6362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等腰三角形 29"/>
              <p:cNvSpPr/>
              <p:nvPr/>
            </p:nvSpPr>
            <p:spPr>
              <a:xfrm rot="5400000">
                <a:off x="3713559" y="6054328"/>
                <a:ext cx="99346" cy="6362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等腰三角形 30"/>
              <p:cNvSpPr/>
              <p:nvPr/>
            </p:nvSpPr>
            <p:spPr>
              <a:xfrm rot="5400000">
                <a:off x="3861196" y="6054328"/>
                <a:ext cx="99346" cy="6362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2" name="组合 31"/>
            <p:cNvGrpSpPr/>
            <p:nvPr/>
          </p:nvGrpSpPr>
          <p:grpSpPr>
            <a:xfrm flipH="1">
              <a:off x="7430166" y="894755"/>
              <a:ext cx="358902" cy="99346"/>
              <a:chOff x="3583781" y="6036469"/>
              <a:chExt cx="358902" cy="99346"/>
            </a:xfrm>
          </p:grpSpPr>
          <p:sp>
            <p:nvSpPr>
              <p:cNvPr id="33" name="等腰三角形 32"/>
              <p:cNvSpPr/>
              <p:nvPr/>
            </p:nvSpPr>
            <p:spPr>
              <a:xfrm rot="5400000">
                <a:off x="3565922" y="6054328"/>
                <a:ext cx="99346" cy="6362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等腰三角形 33"/>
              <p:cNvSpPr/>
              <p:nvPr/>
            </p:nvSpPr>
            <p:spPr>
              <a:xfrm rot="5400000">
                <a:off x="3713559" y="6054328"/>
                <a:ext cx="99346" cy="6362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等腰三角形 34"/>
              <p:cNvSpPr/>
              <p:nvPr/>
            </p:nvSpPr>
            <p:spPr>
              <a:xfrm rot="5400000">
                <a:off x="3861196" y="6054328"/>
                <a:ext cx="99346" cy="6362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6" name="矩形 35"/>
            <p:cNvSpPr/>
            <p:nvPr/>
          </p:nvSpPr>
          <p:spPr>
            <a:xfrm>
              <a:off x="3919104" y="1267250"/>
              <a:ext cx="4353791" cy="275590"/>
            </a:xfrm>
            <a:prstGeom prst="rect">
              <a:avLst/>
            </a:prstGeom>
            <a:noFill/>
          </p:spPr>
          <p:txBody>
            <a:bodyPr vert="horz" wrap="square" rtlCol="0">
              <a:spAutoFit/>
            </a:bodyPr>
            <a:lstStyle/>
            <a:p>
              <a:pPr algn="ctr"/>
              <a:endParaRPr lang="zh-CN" altLang="en-US" sz="1200" spc="300">
                <a:solidFill>
                  <a:schemeClr val="bg1"/>
                </a:solidFill>
                <a:effectLst>
                  <a:outerShdw blurRad="342900" algn="ctr" rotWithShape="0">
                    <a:schemeClr val="bg1"/>
                  </a:outerShdw>
                </a:effectLst>
                <a:latin typeface="三极雅致黑简体" panose="00000506000000000000" pitchFamily="2" charset="-122"/>
                <a:ea typeface="三极雅致黑简体" panose="00000506000000000000" pitchFamily="2" charset="-122"/>
              </a:endParaRPr>
            </a:p>
          </p:txBody>
        </p:sp>
      </p:grpSp>
      <p:sp>
        <p:nvSpPr>
          <p:cNvPr id="17" name="文本框 1"/>
          <p:cNvSpPr txBox="1">
            <a:spLocks noChangeArrowheads="1"/>
          </p:cNvSpPr>
          <p:nvPr/>
        </p:nvSpPr>
        <p:spPr bwMode="auto">
          <a:xfrm>
            <a:off x="2405378" y="4259226"/>
            <a:ext cx="4529888" cy="458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90204" pitchFamily="34" charset="0"/>
                <a:ea typeface="宋体" panose="02010600030101010101" pitchFamily="2" charset="-122"/>
              </a:defRPr>
            </a:lvl1pPr>
            <a:lvl2pPr marL="742950" indent="-285750">
              <a:defRPr>
                <a:solidFill>
                  <a:schemeClr val="tx1"/>
                </a:solidFill>
                <a:latin typeface="Arial" panose="020B0604020202090204" pitchFamily="34" charset="0"/>
                <a:ea typeface="宋体" panose="02010600030101010101" pitchFamily="2" charset="-122"/>
              </a:defRPr>
            </a:lvl2pPr>
            <a:lvl3pPr marL="1143000" indent="-228600">
              <a:defRPr>
                <a:solidFill>
                  <a:schemeClr val="tx1"/>
                </a:solidFill>
                <a:latin typeface="Arial" panose="020B0604020202090204" pitchFamily="34" charset="0"/>
                <a:ea typeface="宋体" panose="02010600030101010101" pitchFamily="2" charset="-122"/>
              </a:defRPr>
            </a:lvl3pPr>
            <a:lvl4pPr marL="1600200" indent="-228600">
              <a:defRPr>
                <a:solidFill>
                  <a:schemeClr val="tx1"/>
                </a:solidFill>
                <a:latin typeface="Arial" panose="020B0604020202090204" pitchFamily="34" charset="0"/>
                <a:ea typeface="宋体" panose="02010600030101010101" pitchFamily="2" charset="-122"/>
              </a:defRPr>
            </a:lvl4pPr>
            <a:lvl5pPr marL="2057400" indent="-228600">
              <a:defRPr>
                <a:solidFill>
                  <a:schemeClr val="tx1"/>
                </a:solidFill>
                <a:latin typeface="Arial" panose="020B060402020209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panose="02010600030101010101" pitchFamily="2" charset="-122"/>
              </a:defRPr>
            </a:lvl9pPr>
          </a:lstStyle>
          <a:p>
            <a:pPr algn="ctr">
              <a:lnSpc>
                <a:spcPct val="150000"/>
              </a:lnSpc>
            </a:pPr>
            <a:r>
              <a:rPr lang="zh-CN" altLang="en-US" b="1" dirty="0">
                <a:solidFill>
                  <a:srgbClr val="FFC000"/>
                </a:solidFill>
                <a:latin typeface="微软雅黑" panose="020B0503020204020204" pitchFamily="34" charset="-122"/>
                <a:ea typeface="微软雅黑" panose="020B0503020204020204" pitchFamily="34" charset="-122"/>
              </a:rPr>
              <a:t>任何时候的不分情形的满仓，最终扩大亏损！</a:t>
            </a:r>
            <a:endParaRPr lang="en-US" altLang="zh-CN" b="1" dirty="0">
              <a:solidFill>
                <a:srgbClr val="FFC000"/>
              </a:solidFill>
              <a:latin typeface="微软雅黑" panose="020B0503020204020204" pitchFamily="34" charset="-122"/>
              <a:ea typeface="微软雅黑" panose="020B0503020204020204" pitchFamily="34" charset="-122"/>
            </a:endParaRPr>
          </a:p>
        </p:txBody>
      </p:sp>
      <p:sp>
        <p:nvSpPr>
          <p:cNvPr id="18" name="MH_Other_1"/>
          <p:cNvSpPr/>
          <p:nvPr>
            <p:custDataLst>
              <p:tags r:id="rId1"/>
            </p:custDataLst>
          </p:nvPr>
        </p:nvSpPr>
        <p:spPr>
          <a:xfrm>
            <a:off x="4004386" y="1710289"/>
            <a:ext cx="1228725" cy="347663"/>
          </a:xfrm>
          <a:custGeom>
            <a:avLst/>
            <a:gdLst>
              <a:gd name="connsiteX0" fmla="*/ 0 w 2085975"/>
              <a:gd name="connsiteY0" fmla="*/ 0 h 590550"/>
              <a:gd name="connsiteX1" fmla="*/ 2085975 w 2085975"/>
              <a:gd name="connsiteY1" fmla="*/ 0 h 590550"/>
              <a:gd name="connsiteX2" fmla="*/ 1042988 w 2085975"/>
              <a:gd name="connsiteY2" fmla="*/ 590550 h 590550"/>
            </a:gdLst>
            <a:ahLst/>
            <a:cxnLst>
              <a:cxn ang="0">
                <a:pos x="connsiteX0" y="connsiteY0"/>
              </a:cxn>
              <a:cxn ang="0">
                <a:pos x="connsiteX1" y="connsiteY1"/>
              </a:cxn>
              <a:cxn ang="0">
                <a:pos x="connsiteX2" y="connsiteY2"/>
              </a:cxn>
            </a:cxnLst>
            <a:rect l="l" t="t" r="r" b="b"/>
            <a:pathLst>
              <a:path w="2085975" h="590550">
                <a:moveTo>
                  <a:pt x="0" y="0"/>
                </a:moveTo>
                <a:lnTo>
                  <a:pt x="2085975" y="0"/>
                </a:lnTo>
                <a:lnTo>
                  <a:pt x="1042988" y="590550"/>
                </a:lnTo>
                <a:close/>
              </a:path>
            </a:pathLst>
          </a:custGeom>
          <a:solidFill>
            <a:srgbClr val="EEB5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54000" anchor="ctr"/>
          <a:lstStyle/>
          <a:p>
            <a:pPr algn="ctr">
              <a:defRPr/>
            </a:pPr>
            <a:r>
              <a:rPr lang="en-US" altLang="zh-CN" sz="1500" dirty="0">
                <a:solidFill>
                  <a:srgbClr val="FFFFFF"/>
                </a:solidFill>
                <a:latin typeface="Impact" panose="020B0806030902050204" pitchFamily="34" charset="0"/>
              </a:rPr>
              <a:t>01</a:t>
            </a:r>
            <a:endParaRPr lang="zh-CN" altLang="en-US" sz="1500" dirty="0">
              <a:solidFill>
                <a:srgbClr val="FFFFFF"/>
              </a:solidFill>
              <a:latin typeface="Impact" panose="020B0806030902050204" pitchFamily="34" charset="0"/>
            </a:endParaRPr>
          </a:p>
        </p:txBody>
      </p:sp>
      <p:sp>
        <p:nvSpPr>
          <p:cNvPr id="19" name="MH_Other_2"/>
          <p:cNvSpPr/>
          <p:nvPr>
            <p:custDataLst>
              <p:tags r:id="rId2"/>
            </p:custDataLst>
          </p:nvPr>
        </p:nvSpPr>
        <p:spPr>
          <a:xfrm rot="2193026">
            <a:off x="3605527" y="2936633"/>
            <a:ext cx="1228725" cy="353616"/>
          </a:xfrm>
          <a:custGeom>
            <a:avLst/>
            <a:gdLst>
              <a:gd name="connsiteX0" fmla="*/ 0 w 1638044"/>
              <a:gd name="connsiteY0" fmla="*/ 471607 h 471607"/>
              <a:gd name="connsiteX1" fmla="*/ 814566 w 1638044"/>
              <a:gd name="connsiteY1" fmla="*/ 0 h 471607"/>
              <a:gd name="connsiteX2" fmla="*/ 1638044 w 1638044"/>
              <a:gd name="connsiteY2" fmla="*/ 455870 h 471607"/>
            </a:gdLst>
            <a:ahLst/>
            <a:cxnLst>
              <a:cxn ang="0">
                <a:pos x="connsiteX0" y="connsiteY0"/>
              </a:cxn>
              <a:cxn ang="0">
                <a:pos x="connsiteX1" y="connsiteY1"/>
              </a:cxn>
              <a:cxn ang="0">
                <a:pos x="connsiteX2" y="connsiteY2"/>
              </a:cxn>
            </a:cxnLst>
            <a:rect l="l" t="t" r="r" b="b"/>
            <a:pathLst>
              <a:path w="1638044" h="471607">
                <a:moveTo>
                  <a:pt x="0" y="471607"/>
                </a:moveTo>
                <a:lnTo>
                  <a:pt x="814566" y="0"/>
                </a:lnTo>
                <a:lnTo>
                  <a:pt x="1638044" y="455870"/>
                </a:lnTo>
                <a:close/>
              </a:path>
            </a:pathLst>
          </a:custGeom>
          <a:solidFill>
            <a:srgbClr val="EEB500"/>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lnSpc>
                <a:spcPct val="120000"/>
              </a:lnSpc>
              <a:defRPr/>
            </a:pPr>
            <a:r>
              <a:rPr lang="en-US" altLang="zh-CN" sz="1500" dirty="0">
                <a:solidFill>
                  <a:srgbClr val="FFFFFF"/>
                </a:solidFill>
                <a:latin typeface="Impact" panose="020B0806030902050204" pitchFamily="34" charset="0"/>
                <a:ea typeface="微软雅黑" panose="020B0503020204020204" pitchFamily="34" charset="-122"/>
              </a:rPr>
              <a:t>04</a:t>
            </a:r>
            <a:endParaRPr lang="zh-CN" altLang="en-US" sz="1500" dirty="0">
              <a:solidFill>
                <a:srgbClr val="FFFFFF"/>
              </a:solidFill>
              <a:latin typeface="Impact" panose="020B0806030902050204" pitchFamily="34" charset="0"/>
              <a:ea typeface="微软雅黑" panose="020B0503020204020204" pitchFamily="34" charset="-122"/>
            </a:endParaRPr>
          </a:p>
        </p:txBody>
      </p:sp>
      <p:sp>
        <p:nvSpPr>
          <p:cNvPr id="20" name="MH_Other_3"/>
          <p:cNvSpPr/>
          <p:nvPr>
            <p:custDataLst>
              <p:tags r:id="rId3"/>
            </p:custDataLst>
          </p:nvPr>
        </p:nvSpPr>
        <p:spPr>
          <a:xfrm rot="1147473">
            <a:off x="3787693" y="1740056"/>
            <a:ext cx="359569" cy="1227534"/>
          </a:xfrm>
          <a:custGeom>
            <a:avLst/>
            <a:gdLst>
              <a:gd name="connsiteX0" fmla="*/ 0 w 479745"/>
              <a:gd name="connsiteY0" fmla="*/ 0 h 1637806"/>
              <a:gd name="connsiteX1" fmla="*/ 479745 w 479745"/>
              <a:gd name="connsiteY1" fmla="*/ 809802 h 1637806"/>
              <a:gd name="connsiteX2" fmla="*/ 32150 w 479745"/>
              <a:gd name="connsiteY2" fmla="*/ 1637806 h 1637806"/>
            </a:gdLst>
            <a:ahLst/>
            <a:cxnLst>
              <a:cxn ang="0">
                <a:pos x="connsiteX0" y="connsiteY0"/>
              </a:cxn>
              <a:cxn ang="0">
                <a:pos x="connsiteX1" y="connsiteY1"/>
              </a:cxn>
              <a:cxn ang="0">
                <a:pos x="connsiteX2" y="connsiteY2"/>
              </a:cxn>
            </a:cxnLst>
            <a:rect l="l" t="t" r="r" b="b"/>
            <a:pathLst>
              <a:path w="479745" h="1637806">
                <a:moveTo>
                  <a:pt x="0" y="0"/>
                </a:moveTo>
                <a:lnTo>
                  <a:pt x="479745" y="809802"/>
                </a:lnTo>
                <a:lnTo>
                  <a:pt x="32150" y="1637806"/>
                </a:lnTo>
                <a:close/>
              </a:path>
            </a:pathLst>
          </a:custGeom>
          <a:solidFill>
            <a:srgbClr val="EEB500"/>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0" tIns="0" rIns="27000" bIns="0" anchor="ctr"/>
          <a:lstStyle/>
          <a:p>
            <a:pPr algn="ctr">
              <a:lnSpc>
                <a:spcPct val="120000"/>
              </a:lnSpc>
              <a:defRPr/>
            </a:pPr>
            <a:r>
              <a:rPr lang="en-US" altLang="zh-CN" sz="1500" dirty="0">
                <a:solidFill>
                  <a:srgbClr val="FFFFFF"/>
                </a:solidFill>
                <a:latin typeface="Impact" panose="020B0806030902050204" pitchFamily="34" charset="0"/>
                <a:ea typeface="微软雅黑" panose="020B0503020204020204" pitchFamily="34" charset="-122"/>
              </a:rPr>
              <a:t>05</a:t>
            </a:r>
            <a:endParaRPr lang="zh-CN" altLang="en-US" sz="1500" dirty="0">
              <a:solidFill>
                <a:srgbClr val="FFFFFF"/>
              </a:solidFill>
              <a:latin typeface="Impact" panose="020B0806030902050204" pitchFamily="34" charset="0"/>
              <a:ea typeface="微软雅黑" panose="020B0503020204020204" pitchFamily="34" charset="-122"/>
            </a:endParaRPr>
          </a:p>
        </p:txBody>
      </p:sp>
      <p:sp>
        <p:nvSpPr>
          <p:cNvPr id="21" name="MH_Other_4"/>
          <p:cNvSpPr/>
          <p:nvPr>
            <p:custDataLst>
              <p:tags r:id="rId4"/>
            </p:custDataLst>
          </p:nvPr>
        </p:nvSpPr>
        <p:spPr>
          <a:xfrm rot="20800599">
            <a:off x="5085473" y="1721005"/>
            <a:ext cx="396479" cy="1223963"/>
          </a:xfrm>
          <a:custGeom>
            <a:avLst/>
            <a:gdLst>
              <a:gd name="connsiteX0" fmla="*/ 395436 w 528996"/>
              <a:gd name="connsiteY0" fmla="*/ 0 h 1632667"/>
              <a:gd name="connsiteX1" fmla="*/ 528996 w 528996"/>
              <a:gd name="connsiteY1" fmla="*/ 1632667 h 1632667"/>
              <a:gd name="connsiteX2" fmla="*/ 0 w 528996"/>
              <a:gd name="connsiteY2" fmla="*/ 854146 h 1632667"/>
            </a:gdLst>
            <a:ahLst/>
            <a:cxnLst>
              <a:cxn ang="0">
                <a:pos x="connsiteX0" y="connsiteY0"/>
              </a:cxn>
              <a:cxn ang="0">
                <a:pos x="connsiteX1" y="connsiteY1"/>
              </a:cxn>
              <a:cxn ang="0">
                <a:pos x="connsiteX2" y="connsiteY2"/>
              </a:cxn>
            </a:cxnLst>
            <a:rect l="l" t="t" r="r" b="b"/>
            <a:pathLst>
              <a:path w="528996" h="1632667">
                <a:moveTo>
                  <a:pt x="395436" y="0"/>
                </a:moveTo>
                <a:lnTo>
                  <a:pt x="528996" y="1632667"/>
                </a:lnTo>
                <a:lnTo>
                  <a:pt x="0" y="854146"/>
                </a:lnTo>
                <a:close/>
              </a:path>
            </a:pathLst>
          </a:custGeom>
          <a:solidFill>
            <a:srgbClr val="EEB500"/>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lnSpc>
                <a:spcPct val="120000"/>
              </a:lnSpc>
              <a:defRPr/>
            </a:pPr>
            <a:r>
              <a:rPr lang="en-US" altLang="zh-CN" sz="1500" dirty="0">
                <a:solidFill>
                  <a:srgbClr val="FFFFFF"/>
                </a:solidFill>
                <a:latin typeface="Impact" panose="020B0806030902050204" pitchFamily="34" charset="0"/>
                <a:ea typeface="微软雅黑" panose="020B0503020204020204" pitchFamily="34" charset="-122"/>
              </a:rPr>
              <a:t>02</a:t>
            </a:r>
            <a:endParaRPr lang="zh-CN" altLang="en-US" sz="1500" dirty="0">
              <a:solidFill>
                <a:srgbClr val="FFFFFF"/>
              </a:solidFill>
              <a:latin typeface="Impact" panose="020B0806030902050204" pitchFamily="34" charset="0"/>
              <a:ea typeface="微软雅黑" panose="020B0503020204020204" pitchFamily="34" charset="-122"/>
            </a:endParaRPr>
          </a:p>
        </p:txBody>
      </p:sp>
      <p:sp>
        <p:nvSpPr>
          <p:cNvPr id="22" name="MH_Other_5"/>
          <p:cNvSpPr/>
          <p:nvPr>
            <p:custDataLst>
              <p:tags r:id="rId5"/>
            </p:custDataLst>
          </p:nvPr>
        </p:nvSpPr>
        <p:spPr>
          <a:xfrm rot="19341796">
            <a:off x="4404437" y="2936635"/>
            <a:ext cx="1227535" cy="365522"/>
          </a:xfrm>
          <a:custGeom>
            <a:avLst/>
            <a:gdLst>
              <a:gd name="connsiteX0" fmla="*/ 1637452 w 1637452"/>
              <a:gd name="connsiteY0" fmla="*/ 486965 h 486965"/>
              <a:gd name="connsiteX1" fmla="*/ 0 w 1637452"/>
              <a:gd name="connsiteY1" fmla="*/ 440176 h 486965"/>
              <a:gd name="connsiteX2" fmla="*/ 831972 w 1637452"/>
              <a:gd name="connsiteY2" fmla="*/ 0 h 486965"/>
            </a:gdLst>
            <a:ahLst/>
            <a:cxnLst>
              <a:cxn ang="0">
                <a:pos x="connsiteX0" y="connsiteY0"/>
              </a:cxn>
              <a:cxn ang="0">
                <a:pos x="connsiteX1" y="connsiteY1"/>
              </a:cxn>
              <a:cxn ang="0">
                <a:pos x="connsiteX2" y="connsiteY2"/>
              </a:cxn>
            </a:cxnLst>
            <a:rect l="l" t="t" r="r" b="b"/>
            <a:pathLst>
              <a:path w="1637452" h="486965">
                <a:moveTo>
                  <a:pt x="1637452" y="486965"/>
                </a:moveTo>
                <a:lnTo>
                  <a:pt x="0" y="440176"/>
                </a:lnTo>
                <a:lnTo>
                  <a:pt x="831972" y="0"/>
                </a:lnTo>
                <a:close/>
              </a:path>
            </a:pathLst>
          </a:custGeom>
          <a:solidFill>
            <a:srgbClr val="EEB500"/>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lnSpc>
                <a:spcPct val="120000"/>
              </a:lnSpc>
              <a:defRPr/>
            </a:pPr>
            <a:r>
              <a:rPr lang="en-US" altLang="zh-CN" sz="1500" dirty="0">
                <a:solidFill>
                  <a:srgbClr val="FFFFFF"/>
                </a:solidFill>
                <a:latin typeface="Impact" panose="020B0806030902050204" pitchFamily="34" charset="0"/>
                <a:ea typeface="微软雅黑" panose="020B0503020204020204" pitchFamily="34" charset="-122"/>
              </a:rPr>
              <a:t>03</a:t>
            </a:r>
            <a:endParaRPr lang="zh-CN" altLang="en-US" sz="1500" dirty="0">
              <a:solidFill>
                <a:srgbClr val="FFFFFF"/>
              </a:solidFill>
              <a:latin typeface="Impact" panose="020B0806030902050204" pitchFamily="34" charset="0"/>
              <a:ea typeface="微软雅黑" panose="020B0503020204020204" pitchFamily="34" charset="-122"/>
            </a:endParaRPr>
          </a:p>
        </p:txBody>
      </p:sp>
      <p:sp>
        <p:nvSpPr>
          <p:cNvPr id="23" name="MH_SubTitle_1"/>
          <p:cNvSpPr>
            <a:spLocks noChangeArrowheads="1"/>
          </p:cNvSpPr>
          <p:nvPr>
            <p:custDataLst>
              <p:tags r:id="rId6"/>
            </p:custDataLst>
          </p:nvPr>
        </p:nvSpPr>
        <p:spPr bwMode="auto">
          <a:xfrm>
            <a:off x="3817458" y="1168556"/>
            <a:ext cx="161329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pPr>
            <a:r>
              <a:rPr lang="en-US" altLang="zh-CN" sz="1050" b="1" dirty="0">
                <a:solidFill>
                  <a:schemeClr val="bg1"/>
                </a:solidFill>
                <a:latin typeface="微软雅黑" panose="020B0503020204020204" pitchFamily="34" charset="-122"/>
                <a:ea typeface="微软雅黑" panose="020B0503020204020204" pitchFamily="34" charset="-122"/>
              </a:rPr>
              <a:t>1</a:t>
            </a:r>
            <a:r>
              <a:rPr lang="zh-CN" altLang="zh-CN" sz="1050" b="1" dirty="0">
                <a:solidFill>
                  <a:schemeClr val="bg1"/>
                </a:solidFill>
                <a:latin typeface="微软雅黑" panose="020B0503020204020204" pitchFamily="34" charset="-122"/>
                <a:ea typeface="微软雅黑" panose="020B0503020204020204" pitchFamily="34" charset="-122"/>
              </a:rPr>
              <a:t>、</a:t>
            </a:r>
            <a:r>
              <a:rPr lang="zh-CN" altLang="en-US" sz="1050" b="1" dirty="0">
                <a:solidFill>
                  <a:schemeClr val="bg1"/>
                </a:solidFill>
                <a:latin typeface="微软雅黑" panose="020B0503020204020204" pitchFamily="34" charset="-122"/>
                <a:ea typeface="微软雅黑" panose="020B0503020204020204" pitchFamily="34" charset="-122"/>
              </a:rPr>
              <a:t>只有逃顶，才能回避风险，才有资金抄底。</a:t>
            </a:r>
            <a:endParaRPr lang="en-US" altLang="zh-CN" sz="1050" b="1" dirty="0">
              <a:solidFill>
                <a:schemeClr val="bg1"/>
              </a:solidFill>
              <a:latin typeface="微软雅黑" panose="020B0503020204020204" pitchFamily="34" charset="-122"/>
              <a:ea typeface="微软雅黑" panose="020B0503020204020204" pitchFamily="34" charset="-122"/>
            </a:endParaRPr>
          </a:p>
        </p:txBody>
      </p:sp>
      <p:sp>
        <p:nvSpPr>
          <p:cNvPr id="24" name="MH_Title_1"/>
          <p:cNvSpPr>
            <a:spLocks noChangeArrowheads="1"/>
          </p:cNvSpPr>
          <p:nvPr>
            <p:custDataLst>
              <p:tags r:id="rId7"/>
            </p:custDataLst>
          </p:nvPr>
        </p:nvSpPr>
        <p:spPr bwMode="auto">
          <a:xfrm>
            <a:off x="4180600" y="2077003"/>
            <a:ext cx="897731" cy="832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pPr>
            <a:r>
              <a:rPr lang="zh-CN" altLang="en-US" b="1" dirty="0">
                <a:solidFill>
                  <a:srgbClr val="FFC000"/>
                </a:solidFill>
                <a:latin typeface="微软雅黑" panose="020B0503020204020204" pitchFamily="34" charset="-122"/>
                <a:ea typeface="微软雅黑" panose="020B0503020204020204" pitchFamily="34" charset="-122"/>
              </a:rPr>
              <a:t>顶底</a:t>
            </a:r>
            <a:endParaRPr lang="en-US" altLang="zh-CN" b="1" dirty="0">
              <a:solidFill>
                <a:srgbClr val="FFC000"/>
              </a:solidFill>
              <a:latin typeface="微软雅黑" panose="020B0503020204020204" pitchFamily="34" charset="-122"/>
              <a:ea typeface="微软雅黑" panose="020B0503020204020204" pitchFamily="34" charset="-122"/>
            </a:endParaRPr>
          </a:p>
          <a:p>
            <a:pPr algn="ctr" eaLnBrk="1" hangingPunct="1">
              <a:lnSpc>
                <a:spcPct val="130000"/>
              </a:lnSpc>
            </a:pPr>
            <a:r>
              <a:rPr lang="zh-CN" altLang="en-US" b="1" dirty="0">
                <a:solidFill>
                  <a:srgbClr val="FFC000"/>
                </a:solidFill>
                <a:latin typeface="微软雅黑" panose="020B0503020204020204" pitchFamily="34" charset="-122"/>
                <a:ea typeface="微软雅黑" panose="020B0503020204020204" pitchFamily="34" charset="-122"/>
              </a:rPr>
              <a:t>理论</a:t>
            </a:r>
          </a:p>
        </p:txBody>
      </p:sp>
      <p:sp>
        <p:nvSpPr>
          <p:cNvPr id="25" name="MH_SubTitle_2"/>
          <p:cNvSpPr>
            <a:spLocks noChangeArrowheads="1"/>
          </p:cNvSpPr>
          <p:nvPr>
            <p:custDataLst>
              <p:tags r:id="rId8"/>
            </p:custDataLst>
          </p:nvPr>
        </p:nvSpPr>
        <p:spPr bwMode="auto">
          <a:xfrm>
            <a:off x="5515289" y="1980562"/>
            <a:ext cx="16287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pPr>
            <a:r>
              <a:rPr lang="en-US" altLang="zh-CN" sz="1050" b="1" dirty="0">
                <a:solidFill>
                  <a:schemeClr val="bg1"/>
                </a:solidFill>
                <a:latin typeface="微软雅黑" panose="020B0503020204020204" pitchFamily="34" charset="-122"/>
                <a:ea typeface="微软雅黑" panose="020B0503020204020204" pitchFamily="34" charset="-122"/>
              </a:rPr>
              <a:t>2</a:t>
            </a:r>
            <a:r>
              <a:rPr lang="zh-CN" altLang="zh-CN" sz="1050" b="1" dirty="0">
                <a:solidFill>
                  <a:schemeClr val="bg1"/>
                </a:solidFill>
                <a:latin typeface="微软雅黑" panose="020B0503020204020204" pitchFamily="34" charset="-122"/>
                <a:ea typeface="微软雅黑" panose="020B0503020204020204" pitchFamily="34" charset="-122"/>
              </a:rPr>
              <a:t>、</a:t>
            </a:r>
            <a:r>
              <a:rPr lang="zh-CN" altLang="en-US" sz="1050" b="1" dirty="0">
                <a:solidFill>
                  <a:schemeClr val="bg1"/>
                </a:solidFill>
                <a:latin typeface="微软雅黑" panose="020B0503020204020204" pitchFamily="34" charset="-122"/>
                <a:ea typeface="微软雅黑" panose="020B0503020204020204" pitchFamily="34" charset="-122"/>
              </a:rPr>
              <a:t>顶底理论首要条件是整体市场的顶底。</a:t>
            </a:r>
            <a:endParaRPr lang="en-US" altLang="zh-CN" sz="1050" b="1" dirty="0">
              <a:solidFill>
                <a:schemeClr val="bg1"/>
              </a:solidFill>
              <a:latin typeface="微软雅黑" panose="020B0503020204020204" pitchFamily="34" charset="-122"/>
              <a:ea typeface="微软雅黑" panose="020B0503020204020204" pitchFamily="34" charset="-122"/>
            </a:endParaRPr>
          </a:p>
        </p:txBody>
      </p:sp>
      <p:sp>
        <p:nvSpPr>
          <p:cNvPr id="26" name="MH_SubTitle_3"/>
          <p:cNvSpPr>
            <a:spLocks noChangeArrowheads="1"/>
          </p:cNvSpPr>
          <p:nvPr>
            <p:custDataLst>
              <p:tags r:id="rId9"/>
            </p:custDataLst>
          </p:nvPr>
        </p:nvSpPr>
        <p:spPr bwMode="auto">
          <a:xfrm>
            <a:off x="5175961" y="3275962"/>
            <a:ext cx="1629966"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pPr>
            <a:r>
              <a:rPr lang="en-US" altLang="zh-CN" sz="1050" b="1" dirty="0">
                <a:solidFill>
                  <a:schemeClr val="bg1"/>
                </a:solidFill>
                <a:latin typeface="微软雅黑" panose="020B0503020204020204" pitchFamily="34" charset="-122"/>
                <a:ea typeface="微软雅黑" panose="020B0503020204020204" pitchFamily="34" charset="-122"/>
              </a:rPr>
              <a:t>3</a:t>
            </a:r>
            <a:r>
              <a:rPr lang="zh-CN" altLang="zh-CN" sz="1050" b="1" dirty="0">
                <a:solidFill>
                  <a:schemeClr val="bg1"/>
                </a:solidFill>
                <a:latin typeface="微软雅黑" panose="020B0503020204020204" pitchFamily="34" charset="-122"/>
                <a:ea typeface="微软雅黑" panose="020B0503020204020204" pitchFamily="34" charset="-122"/>
              </a:rPr>
              <a:t>、</a:t>
            </a:r>
            <a:r>
              <a:rPr lang="zh-CN" altLang="en-US" sz="1050" b="1" dirty="0">
                <a:solidFill>
                  <a:schemeClr val="bg1"/>
                </a:solidFill>
                <a:latin typeface="微软雅黑" panose="020B0503020204020204" pitchFamily="34" charset="-122"/>
                <a:ea typeface="微软雅黑" panose="020B0503020204020204" pitchFamily="34" charset="-122"/>
              </a:rPr>
              <a:t>只有市场充分下跌，才会完全释放风险</a:t>
            </a:r>
            <a:r>
              <a:rPr lang="zh-CN" altLang="zh-CN" sz="1050" b="1" dirty="0">
                <a:solidFill>
                  <a:schemeClr val="bg1"/>
                </a:solidFill>
                <a:latin typeface="微软雅黑" panose="020B0503020204020204" pitchFamily="34" charset="-122"/>
                <a:ea typeface="微软雅黑" panose="020B0503020204020204" pitchFamily="34" charset="-122"/>
              </a:rPr>
              <a:t>。</a:t>
            </a:r>
            <a:endParaRPr lang="en-US" altLang="zh-CN" sz="1050" b="1" dirty="0">
              <a:solidFill>
                <a:schemeClr val="bg1"/>
              </a:solidFill>
              <a:latin typeface="微软雅黑" panose="020B0503020204020204" pitchFamily="34" charset="-122"/>
              <a:ea typeface="微软雅黑" panose="020B0503020204020204" pitchFamily="34" charset="-122"/>
            </a:endParaRPr>
          </a:p>
        </p:txBody>
      </p:sp>
      <p:sp>
        <p:nvSpPr>
          <p:cNvPr id="27" name="MH_SubTitle_4"/>
          <p:cNvSpPr>
            <a:spLocks noChangeArrowheads="1"/>
          </p:cNvSpPr>
          <p:nvPr>
            <p:custDataLst>
              <p:tags r:id="rId10"/>
            </p:custDataLst>
          </p:nvPr>
        </p:nvSpPr>
        <p:spPr bwMode="auto">
          <a:xfrm>
            <a:off x="2405378" y="3275962"/>
            <a:ext cx="162996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pPr>
            <a:r>
              <a:rPr lang="en-US" altLang="zh-CN" sz="1050" b="1" dirty="0">
                <a:solidFill>
                  <a:schemeClr val="bg1"/>
                </a:solidFill>
                <a:latin typeface="微软雅黑" panose="020B0503020204020204" pitchFamily="34" charset="-122"/>
                <a:ea typeface="微软雅黑" panose="020B0503020204020204" pitchFamily="34" charset="-122"/>
              </a:rPr>
              <a:t>4</a:t>
            </a:r>
            <a:r>
              <a:rPr lang="zh-CN" altLang="en-US" sz="1050" b="1" dirty="0">
                <a:solidFill>
                  <a:schemeClr val="bg1"/>
                </a:solidFill>
                <a:latin typeface="微软雅黑" panose="020B0503020204020204" pitchFamily="34" charset="-122"/>
                <a:ea typeface="微软雅黑" panose="020B0503020204020204" pitchFamily="34" charset="-122"/>
              </a:rPr>
              <a:t>、疯狂上涨中，注意大资金的逃离。</a:t>
            </a:r>
            <a:endParaRPr lang="en-US" altLang="zh-CN" sz="1050" b="1" dirty="0">
              <a:solidFill>
                <a:schemeClr val="bg1"/>
              </a:solidFill>
              <a:latin typeface="微软雅黑" panose="020B0503020204020204" pitchFamily="34" charset="-122"/>
              <a:ea typeface="微软雅黑" panose="020B0503020204020204" pitchFamily="34" charset="-122"/>
            </a:endParaRPr>
          </a:p>
        </p:txBody>
      </p:sp>
      <p:sp>
        <p:nvSpPr>
          <p:cNvPr id="28" name="MH_SubTitle_5"/>
          <p:cNvSpPr>
            <a:spLocks noChangeArrowheads="1"/>
          </p:cNvSpPr>
          <p:nvPr>
            <p:custDataLst>
              <p:tags r:id="rId11"/>
            </p:custDataLst>
          </p:nvPr>
        </p:nvSpPr>
        <p:spPr bwMode="auto">
          <a:xfrm>
            <a:off x="2102958" y="1980562"/>
            <a:ext cx="16287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pPr>
            <a:r>
              <a:rPr lang="en-US" altLang="zh-CN" sz="1050" b="1" dirty="0">
                <a:solidFill>
                  <a:schemeClr val="bg1"/>
                </a:solidFill>
                <a:latin typeface="微软雅黑" panose="020B0503020204020204" pitchFamily="34" charset="-122"/>
                <a:ea typeface="微软雅黑" panose="020B0503020204020204" pitchFamily="34" charset="-122"/>
              </a:rPr>
              <a:t>5</a:t>
            </a:r>
            <a:r>
              <a:rPr lang="zh-CN" altLang="en-US" sz="1050" b="1" dirty="0">
                <a:solidFill>
                  <a:schemeClr val="bg1"/>
                </a:solidFill>
                <a:latin typeface="微软雅黑" panose="020B0503020204020204" pitchFamily="34" charset="-122"/>
                <a:ea typeface="微软雅黑" panose="020B0503020204020204" pitchFamily="34" charset="-122"/>
              </a:rPr>
              <a:t>、顶底理论的核心是合理控制仓位。</a:t>
            </a:r>
            <a:endParaRPr lang="en-US" altLang="zh-CN" sz="105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200159" y="125023"/>
            <a:ext cx="4353791" cy="920612"/>
            <a:chOff x="3919104" y="622228"/>
            <a:chExt cx="4353791" cy="920612"/>
          </a:xfrm>
        </p:grpSpPr>
        <p:sp>
          <p:nvSpPr>
            <p:cNvPr id="15" name="文本框 14"/>
            <p:cNvSpPr txBox="1"/>
            <p:nvPr/>
          </p:nvSpPr>
          <p:spPr>
            <a:xfrm>
              <a:off x="4899774" y="622228"/>
              <a:ext cx="2392451" cy="584775"/>
            </a:xfrm>
            <a:prstGeom prst="rect">
              <a:avLst/>
            </a:prstGeom>
            <a:noFill/>
          </p:spPr>
          <p:txBody>
            <a:bodyPr vert="horz" wrap="square" rtlCol="0">
              <a:spAutoFit/>
            </a:bodyPr>
            <a:lstStyle/>
            <a:p>
              <a:pPr algn="dist"/>
              <a:r>
                <a:rPr lang="zh-CN" altLang="en-US" sz="3200" b="1" spc="300" dirty="0">
                  <a:solidFill>
                    <a:schemeClr val="bg1"/>
                  </a:solidFill>
                  <a:effectLst>
                    <a:outerShdw blurRad="546100" algn="ctr" rotWithShape="0">
                      <a:schemeClr val="bg1">
                        <a:alpha val="40000"/>
                      </a:schemeClr>
                    </a:outerShdw>
                  </a:effectLst>
                  <a:latin typeface="微软雅黑" panose="020B0503020204020204" pitchFamily="34" charset="-122"/>
                  <a:ea typeface="微软雅黑" panose="020B0503020204020204" pitchFamily="34" charset="-122"/>
                </a:rPr>
                <a:t>产品逻辑</a:t>
              </a:r>
            </a:p>
          </p:txBody>
        </p:sp>
        <p:grpSp>
          <p:nvGrpSpPr>
            <p:cNvPr id="16" name="组合 15"/>
            <p:cNvGrpSpPr/>
            <p:nvPr/>
          </p:nvGrpSpPr>
          <p:grpSpPr>
            <a:xfrm>
              <a:off x="4402931" y="894755"/>
              <a:ext cx="358902" cy="99346"/>
              <a:chOff x="3583781" y="6036469"/>
              <a:chExt cx="358902" cy="99346"/>
            </a:xfrm>
          </p:grpSpPr>
          <p:sp>
            <p:nvSpPr>
              <p:cNvPr id="29" name="等腰三角形 28"/>
              <p:cNvSpPr/>
              <p:nvPr/>
            </p:nvSpPr>
            <p:spPr>
              <a:xfrm rot="5400000">
                <a:off x="3565922" y="6054328"/>
                <a:ext cx="99346" cy="6362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等腰三角形 29"/>
              <p:cNvSpPr/>
              <p:nvPr/>
            </p:nvSpPr>
            <p:spPr>
              <a:xfrm rot="5400000">
                <a:off x="3713559" y="6054328"/>
                <a:ext cx="99346" cy="6362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等腰三角形 30"/>
              <p:cNvSpPr/>
              <p:nvPr/>
            </p:nvSpPr>
            <p:spPr>
              <a:xfrm rot="5400000">
                <a:off x="3861196" y="6054328"/>
                <a:ext cx="99346" cy="6362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2" name="组合 31"/>
            <p:cNvGrpSpPr/>
            <p:nvPr/>
          </p:nvGrpSpPr>
          <p:grpSpPr>
            <a:xfrm flipH="1">
              <a:off x="7430166" y="894755"/>
              <a:ext cx="358902" cy="99346"/>
              <a:chOff x="3583781" y="6036469"/>
              <a:chExt cx="358902" cy="99346"/>
            </a:xfrm>
          </p:grpSpPr>
          <p:sp>
            <p:nvSpPr>
              <p:cNvPr id="33" name="等腰三角形 32"/>
              <p:cNvSpPr/>
              <p:nvPr/>
            </p:nvSpPr>
            <p:spPr>
              <a:xfrm rot="5400000">
                <a:off x="3565922" y="6054328"/>
                <a:ext cx="99346" cy="6362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等腰三角形 33"/>
              <p:cNvSpPr/>
              <p:nvPr/>
            </p:nvSpPr>
            <p:spPr>
              <a:xfrm rot="5400000">
                <a:off x="3713559" y="6054328"/>
                <a:ext cx="99346" cy="6362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等腰三角形 34"/>
              <p:cNvSpPr/>
              <p:nvPr/>
            </p:nvSpPr>
            <p:spPr>
              <a:xfrm rot="5400000">
                <a:off x="3861196" y="6054328"/>
                <a:ext cx="99346" cy="6362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6" name="矩形 35"/>
            <p:cNvSpPr/>
            <p:nvPr/>
          </p:nvSpPr>
          <p:spPr>
            <a:xfrm>
              <a:off x="3919104" y="1267250"/>
              <a:ext cx="4353791" cy="275590"/>
            </a:xfrm>
            <a:prstGeom prst="rect">
              <a:avLst/>
            </a:prstGeom>
            <a:noFill/>
          </p:spPr>
          <p:txBody>
            <a:bodyPr vert="horz" wrap="square" rtlCol="0">
              <a:spAutoFit/>
            </a:bodyPr>
            <a:lstStyle/>
            <a:p>
              <a:pPr algn="ctr"/>
              <a:endParaRPr lang="zh-CN" altLang="en-US" sz="1200" spc="300">
                <a:solidFill>
                  <a:schemeClr val="bg1"/>
                </a:solidFill>
                <a:effectLst>
                  <a:outerShdw blurRad="342900" algn="ctr" rotWithShape="0">
                    <a:schemeClr val="bg1"/>
                  </a:outerShdw>
                </a:effectLst>
                <a:latin typeface="三极雅致黑简体" panose="00000506000000000000" pitchFamily="2" charset="-122"/>
                <a:ea typeface="三极雅致黑简体" panose="00000506000000000000" pitchFamily="2" charset="-122"/>
              </a:endParaRPr>
            </a:p>
          </p:txBody>
        </p:sp>
      </p:grpSp>
      <p:graphicFrame>
        <p:nvGraphicFramePr>
          <p:cNvPr id="37" name="图示 36"/>
          <p:cNvGraphicFramePr/>
          <p:nvPr/>
        </p:nvGraphicFramePr>
        <p:xfrm>
          <a:off x="4722868" y="1503038"/>
          <a:ext cx="3662164" cy="22691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8" name="文本框 1"/>
          <p:cNvSpPr txBox="1">
            <a:spLocks noChangeArrowheads="1"/>
          </p:cNvSpPr>
          <p:nvPr/>
        </p:nvSpPr>
        <p:spPr bwMode="auto">
          <a:xfrm>
            <a:off x="477791" y="1507290"/>
            <a:ext cx="3899263" cy="2264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90204" pitchFamily="34" charset="0"/>
                <a:ea typeface="宋体" panose="02010600030101010101" pitchFamily="2" charset="-122"/>
              </a:defRPr>
            </a:lvl1pPr>
            <a:lvl2pPr marL="742950" indent="-285750">
              <a:defRPr>
                <a:solidFill>
                  <a:schemeClr val="tx1"/>
                </a:solidFill>
                <a:latin typeface="Arial" panose="020B0604020202090204" pitchFamily="34" charset="0"/>
                <a:ea typeface="宋体" panose="02010600030101010101" pitchFamily="2" charset="-122"/>
              </a:defRPr>
            </a:lvl2pPr>
            <a:lvl3pPr marL="1143000" indent="-228600">
              <a:defRPr>
                <a:solidFill>
                  <a:schemeClr val="tx1"/>
                </a:solidFill>
                <a:latin typeface="Arial" panose="020B0604020202090204" pitchFamily="34" charset="0"/>
                <a:ea typeface="宋体" panose="02010600030101010101" pitchFamily="2" charset="-122"/>
              </a:defRPr>
            </a:lvl3pPr>
            <a:lvl4pPr marL="1600200" indent="-228600">
              <a:defRPr>
                <a:solidFill>
                  <a:schemeClr val="tx1"/>
                </a:solidFill>
                <a:latin typeface="Arial" panose="020B0604020202090204" pitchFamily="34" charset="0"/>
                <a:ea typeface="宋体" panose="02010600030101010101" pitchFamily="2" charset="-122"/>
              </a:defRPr>
            </a:lvl4pPr>
            <a:lvl5pPr marL="2057400" indent="-228600">
              <a:defRPr>
                <a:solidFill>
                  <a:schemeClr val="tx1"/>
                </a:solidFill>
                <a:latin typeface="Arial" panose="020B060402020209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panose="02010600030101010101" pitchFamily="2" charset="-122"/>
              </a:defRPr>
            </a:lvl9pPr>
          </a:lstStyle>
          <a:p>
            <a:pPr>
              <a:lnSpc>
                <a:spcPct val="150000"/>
              </a:lnSpc>
            </a:pPr>
            <a:r>
              <a:rPr lang="zh-CN" altLang="en-US" sz="1600" b="1" dirty="0">
                <a:solidFill>
                  <a:schemeClr val="bg1"/>
                </a:solidFill>
                <a:latin typeface="微软雅黑" panose="020B0503020204020204" pitchFamily="34" charset="-122"/>
                <a:ea typeface="微软雅黑" panose="020B0503020204020204" pitchFamily="34" charset="-122"/>
              </a:rPr>
              <a:t>技术指标，</a:t>
            </a:r>
            <a:r>
              <a:rPr lang="zh-CN" altLang="en-US" sz="1600" dirty="0">
                <a:solidFill>
                  <a:schemeClr val="bg1"/>
                </a:solidFill>
                <a:latin typeface="微软雅黑" panose="020B0503020204020204" pitchFamily="34" charset="-122"/>
                <a:ea typeface="微软雅黑" panose="020B0503020204020204" pitchFamily="34" charset="-122"/>
              </a:rPr>
              <a:t>行业术语，在股票市场技术分析过程中，泛指一切通过数学公式计算得出的股票价格的数据集合。在股票市场投资分析的主要方法中，除了技术分析外，还有基本分析和演化分析，在实际应用中它们既相互联系，又有重要区别。</a:t>
            </a: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221607" y="63825"/>
            <a:ext cx="7017035" cy="920612"/>
            <a:chOff x="3919104" y="622228"/>
            <a:chExt cx="4353791" cy="920612"/>
          </a:xfrm>
        </p:grpSpPr>
        <p:sp>
          <p:nvSpPr>
            <p:cNvPr id="15" name="文本框 14"/>
            <p:cNvSpPr txBox="1"/>
            <p:nvPr/>
          </p:nvSpPr>
          <p:spPr>
            <a:xfrm>
              <a:off x="4899774" y="622228"/>
              <a:ext cx="2392451" cy="584775"/>
            </a:xfrm>
            <a:prstGeom prst="rect">
              <a:avLst/>
            </a:prstGeom>
            <a:noFill/>
          </p:spPr>
          <p:txBody>
            <a:bodyPr vert="horz" wrap="square" rtlCol="0">
              <a:spAutoFit/>
            </a:bodyPr>
            <a:lstStyle/>
            <a:p>
              <a:pPr algn="dist"/>
              <a:r>
                <a:rPr lang="zh-CN" altLang="en-US" sz="3200" b="1" spc="300" dirty="0">
                  <a:solidFill>
                    <a:schemeClr val="bg1"/>
                  </a:solidFill>
                  <a:effectLst>
                    <a:outerShdw blurRad="546100" algn="ctr" rotWithShape="0">
                      <a:schemeClr val="bg1">
                        <a:alpha val="40000"/>
                      </a:schemeClr>
                    </a:outerShdw>
                  </a:effectLst>
                  <a:latin typeface="微软雅黑" panose="020B0503020204020204" pitchFamily="34" charset="-122"/>
                  <a:ea typeface="微软雅黑" panose="020B0503020204020204" pitchFamily="34" charset="-122"/>
                </a:rPr>
                <a:t>顶底理论</a:t>
              </a:r>
            </a:p>
          </p:txBody>
        </p:sp>
        <p:grpSp>
          <p:nvGrpSpPr>
            <p:cNvPr id="16" name="组合 15"/>
            <p:cNvGrpSpPr/>
            <p:nvPr/>
          </p:nvGrpSpPr>
          <p:grpSpPr>
            <a:xfrm>
              <a:off x="4402931" y="894755"/>
              <a:ext cx="358902" cy="99346"/>
              <a:chOff x="3583781" y="6036469"/>
              <a:chExt cx="358902" cy="99346"/>
            </a:xfrm>
          </p:grpSpPr>
          <p:sp>
            <p:nvSpPr>
              <p:cNvPr id="29" name="等腰三角形 28"/>
              <p:cNvSpPr/>
              <p:nvPr/>
            </p:nvSpPr>
            <p:spPr>
              <a:xfrm rot="5400000">
                <a:off x="3565922" y="6054328"/>
                <a:ext cx="99346" cy="6362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等腰三角形 29"/>
              <p:cNvSpPr/>
              <p:nvPr/>
            </p:nvSpPr>
            <p:spPr>
              <a:xfrm rot="5400000">
                <a:off x="3713559" y="6054328"/>
                <a:ext cx="99346" cy="6362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等腰三角形 30"/>
              <p:cNvSpPr/>
              <p:nvPr/>
            </p:nvSpPr>
            <p:spPr>
              <a:xfrm rot="5400000">
                <a:off x="3861196" y="6054328"/>
                <a:ext cx="99346" cy="6362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2" name="组合 31"/>
            <p:cNvGrpSpPr/>
            <p:nvPr/>
          </p:nvGrpSpPr>
          <p:grpSpPr>
            <a:xfrm flipH="1">
              <a:off x="7430166" y="894755"/>
              <a:ext cx="358902" cy="99346"/>
              <a:chOff x="3583781" y="6036469"/>
              <a:chExt cx="358902" cy="99346"/>
            </a:xfrm>
          </p:grpSpPr>
          <p:sp>
            <p:nvSpPr>
              <p:cNvPr id="33" name="等腰三角形 32"/>
              <p:cNvSpPr/>
              <p:nvPr/>
            </p:nvSpPr>
            <p:spPr>
              <a:xfrm rot="5400000">
                <a:off x="3565922" y="6054328"/>
                <a:ext cx="99346" cy="6362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等腰三角形 33"/>
              <p:cNvSpPr/>
              <p:nvPr/>
            </p:nvSpPr>
            <p:spPr>
              <a:xfrm rot="5400000">
                <a:off x="3713559" y="6054328"/>
                <a:ext cx="99346" cy="6362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等腰三角形 34"/>
              <p:cNvSpPr/>
              <p:nvPr/>
            </p:nvSpPr>
            <p:spPr>
              <a:xfrm rot="5400000">
                <a:off x="3861196" y="6054328"/>
                <a:ext cx="99346" cy="6362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6" name="矩形 35"/>
            <p:cNvSpPr/>
            <p:nvPr/>
          </p:nvSpPr>
          <p:spPr>
            <a:xfrm>
              <a:off x="3919104" y="1267250"/>
              <a:ext cx="4353791" cy="275590"/>
            </a:xfrm>
            <a:prstGeom prst="rect">
              <a:avLst/>
            </a:prstGeom>
            <a:noFill/>
          </p:spPr>
          <p:txBody>
            <a:bodyPr vert="horz" wrap="square" rtlCol="0">
              <a:spAutoFit/>
            </a:bodyPr>
            <a:lstStyle/>
            <a:p>
              <a:pPr algn="ctr"/>
              <a:endParaRPr lang="zh-CN" altLang="en-US" sz="1200" spc="300">
                <a:solidFill>
                  <a:schemeClr val="bg1"/>
                </a:solidFill>
                <a:effectLst>
                  <a:outerShdw blurRad="342900" algn="ctr" rotWithShape="0">
                    <a:schemeClr val="bg1"/>
                  </a:outerShdw>
                </a:effectLst>
                <a:latin typeface="三极雅致黑简体" panose="00000506000000000000" pitchFamily="2" charset="-122"/>
                <a:ea typeface="三极雅致黑简体" panose="00000506000000000000" pitchFamily="2" charset="-122"/>
              </a:endParaRPr>
            </a:p>
          </p:txBody>
        </p:sp>
      </p:grpSp>
      <p:grpSp>
        <p:nvGrpSpPr>
          <p:cNvPr id="3" name="组合 2">
            <a:extLst>
              <a:ext uri="{FF2B5EF4-FFF2-40B4-BE49-F238E27FC236}">
                <a16:creationId xmlns:a16="http://schemas.microsoft.com/office/drawing/2014/main" id="{8C96038C-FE1C-42C1-9201-918040613737}"/>
              </a:ext>
            </a:extLst>
          </p:cNvPr>
          <p:cNvGrpSpPr/>
          <p:nvPr/>
        </p:nvGrpSpPr>
        <p:grpSpPr>
          <a:xfrm>
            <a:off x="552697" y="695285"/>
            <a:ext cx="8038607" cy="4448215"/>
            <a:chOff x="552697" y="695285"/>
            <a:chExt cx="8038607" cy="4448215"/>
          </a:xfrm>
        </p:grpSpPr>
        <p:pic>
          <p:nvPicPr>
            <p:cNvPr id="37" name="图片 36"/>
            <p:cNvPicPr>
              <a:picLocks noChangeAspect="1"/>
            </p:cNvPicPr>
            <p:nvPr/>
          </p:nvPicPr>
          <p:blipFill>
            <a:blip r:embed="rId3"/>
            <a:stretch>
              <a:fillRect/>
            </a:stretch>
          </p:blipFill>
          <p:spPr>
            <a:xfrm>
              <a:off x="552697" y="695287"/>
              <a:ext cx="8038607" cy="4448213"/>
            </a:xfrm>
            <a:prstGeom prst="rect">
              <a:avLst/>
            </a:prstGeom>
          </p:spPr>
        </p:pic>
        <p:sp>
          <p:nvSpPr>
            <p:cNvPr id="38" name="矩形 37"/>
            <p:cNvSpPr/>
            <p:nvPr/>
          </p:nvSpPr>
          <p:spPr>
            <a:xfrm>
              <a:off x="1313848" y="695287"/>
              <a:ext cx="469232" cy="4448213"/>
            </a:xfrm>
            <a:prstGeom prst="rect">
              <a:avLst/>
            </a:prstGeom>
            <a:solidFill>
              <a:srgbClr val="92D050">
                <a:alpha val="2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9" name="矩形 38"/>
            <p:cNvSpPr/>
            <p:nvPr/>
          </p:nvSpPr>
          <p:spPr>
            <a:xfrm>
              <a:off x="6311876" y="695287"/>
              <a:ext cx="192833" cy="4448213"/>
            </a:xfrm>
            <a:prstGeom prst="rect">
              <a:avLst/>
            </a:prstGeom>
            <a:solidFill>
              <a:srgbClr val="92D050">
                <a:alpha val="2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0" name="矩形 39"/>
            <p:cNvSpPr/>
            <p:nvPr/>
          </p:nvSpPr>
          <p:spPr>
            <a:xfrm>
              <a:off x="7418032" y="695287"/>
              <a:ext cx="259949" cy="4448213"/>
            </a:xfrm>
            <a:prstGeom prst="rect">
              <a:avLst/>
            </a:prstGeom>
            <a:solidFill>
              <a:srgbClr val="92D050">
                <a:alpha val="2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1" name="矩形 40"/>
            <p:cNvSpPr/>
            <p:nvPr/>
          </p:nvSpPr>
          <p:spPr>
            <a:xfrm>
              <a:off x="4032449" y="695286"/>
              <a:ext cx="469231" cy="4448213"/>
            </a:xfrm>
            <a:prstGeom prst="rect">
              <a:avLst/>
            </a:prstGeom>
            <a:solidFill>
              <a:srgbClr val="FFFF00">
                <a:alpha val="2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2" name="矩形 41"/>
            <p:cNvSpPr/>
            <p:nvPr/>
          </p:nvSpPr>
          <p:spPr>
            <a:xfrm>
              <a:off x="5262832" y="695285"/>
              <a:ext cx="192833" cy="4448213"/>
            </a:xfrm>
            <a:prstGeom prst="rect">
              <a:avLst/>
            </a:prstGeom>
            <a:solidFill>
              <a:srgbClr val="FFFF00">
                <a:alpha val="2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3" name="矩形 42"/>
            <p:cNvSpPr/>
            <p:nvPr/>
          </p:nvSpPr>
          <p:spPr>
            <a:xfrm>
              <a:off x="2263662" y="3307320"/>
              <a:ext cx="1308834" cy="228600"/>
            </a:xfrm>
            <a:prstGeom prst="rect">
              <a:avLst/>
            </a:prstGeom>
            <a:solidFill>
              <a:srgbClr val="FFFF00">
                <a:alpha val="2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350" dirty="0">
                  <a:solidFill>
                    <a:schemeClr val="tx1"/>
                  </a:solidFill>
                </a:rPr>
                <a:t>黄色代表底部</a:t>
              </a:r>
            </a:p>
          </p:txBody>
        </p:sp>
        <p:sp>
          <p:nvSpPr>
            <p:cNvPr id="44" name="矩形 43"/>
            <p:cNvSpPr/>
            <p:nvPr/>
          </p:nvSpPr>
          <p:spPr>
            <a:xfrm>
              <a:off x="2263662" y="3657147"/>
              <a:ext cx="1308834" cy="228600"/>
            </a:xfrm>
            <a:prstGeom prst="rect">
              <a:avLst/>
            </a:prstGeom>
            <a:solidFill>
              <a:srgbClr val="92D050">
                <a:alpha val="4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350" dirty="0">
                  <a:solidFill>
                    <a:schemeClr val="tx1"/>
                  </a:solidFill>
                </a:rPr>
                <a:t>绿色代表顶部</a:t>
              </a:r>
            </a:p>
          </p:txBody>
        </p:sp>
      </p:gr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221607" y="63825"/>
            <a:ext cx="7017035" cy="920612"/>
            <a:chOff x="3919104" y="622228"/>
            <a:chExt cx="4353791" cy="920612"/>
          </a:xfrm>
        </p:grpSpPr>
        <p:sp>
          <p:nvSpPr>
            <p:cNvPr id="15" name="文本框 14"/>
            <p:cNvSpPr txBox="1"/>
            <p:nvPr/>
          </p:nvSpPr>
          <p:spPr>
            <a:xfrm>
              <a:off x="4899774" y="622228"/>
              <a:ext cx="2392451" cy="584775"/>
            </a:xfrm>
            <a:prstGeom prst="rect">
              <a:avLst/>
            </a:prstGeom>
            <a:noFill/>
          </p:spPr>
          <p:txBody>
            <a:bodyPr vert="horz" wrap="square" rtlCol="0">
              <a:spAutoFit/>
            </a:bodyPr>
            <a:lstStyle/>
            <a:p>
              <a:pPr algn="dist"/>
              <a:r>
                <a:rPr lang="zh-CN" altLang="en-US" sz="3200" b="1" spc="300" dirty="0">
                  <a:solidFill>
                    <a:schemeClr val="bg1"/>
                  </a:solidFill>
                  <a:effectLst>
                    <a:outerShdw blurRad="546100" algn="ctr" rotWithShape="0">
                      <a:schemeClr val="bg1">
                        <a:alpha val="40000"/>
                      </a:schemeClr>
                    </a:outerShdw>
                  </a:effectLst>
                  <a:latin typeface="微软雅黑" panose="020B0503020204020204" pitchFamily="34" charset="-122"/>
                  <a:ea typeface="微软雅黑" panose="020B0503020204020204" pitchFamily="34" charset="-122"/>
                </a:rPr>
                <a:t>波段理论</a:t>
              </a:r>
            </a:p>
          </p:txBody>
        </p:sp>
        <p:grpSp>
          <p:nvGrpSpPr>
            <p:cNvPr id="16" name="组合 15"/>
            <p:cNvGrpSpPr/>
            <p:nvPr/>
          </p:nvGrpSpPr>
          <p:grpSpPr>
            <a:xfrm>
              <a:off x="4402931" y="894755"/>
              <a:ext cx="358902" cy="99346"/>
              <a:chOff x="3583781" y="6036469"/>
              <a:chExt cx="358902" cy="99346"/>
            </a:xfrm>
          </p:grpSpPr>
          <p:sp>
            <p:nvSpPr>
              <p:cNvPr id="29" name="等腰三角形 28"/>
              <p:cNvSpPr/>
              <p:nvPr/>
            </p:nvSpPr>
            <p:spPr>
              <a:xfrm rot="5400000">
                <a:off x="3565922" y="6054328"/>
                <a:ext cx="99346" cy="6362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等腰三角形 29"/>
              <p:cNvSpPr/>
              <p:nvPr/>
            </p:nvSpPr>
            <p:spPr>
              <a:xfrm rot="5400000">
                <a:off x="3713559" y="6054328"/>
                <a:ext cx="99346" cy="6362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等腰三角形 30"/>
              <p:cNvSpPr/>
              <p:nvPr/>
            </p:nvSpPr>
            <p:spPr>
              <a:xfrm rot="5400000">
                <a:off x="3861196" y="6054328"/>
                <a:ext cx="99346" cy="6362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2" name="组合 31"/>
            <p:cNvGrpSpPr/>
            <p:nvPr/>
          </p:nvGrpSpPr>
          <p:grpSpPr>
            <a:xfrm flipH="1">
              <a:off x="7430166" y="894755"/>
              <a:ext cx="358902" cy="99346"/>
              <a:chOff x="3583781" y="6036469"/>
              <a:chExt cx="358902" cy="99346"/>
            </a:xfrm>
          </p:grpSpPr>
          <p:sp>
            <p:nvSpPr>
              <p:cNvPr id="33" name="等腰三角形 32"/>
              <p:cNvSpPr/>
              <p:nvPr/>
            </p:nvSpPr>
            <p:spPr>
              <a:xfrm rot="5400000">
                <a:off x="3565922" y="6054328"/>
                <a:ext cx="99346" cy="6362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等腰三角形 33"/>
              <p:cNvSpPr/>
              <p:nvPr/>
            </p:nvSpPr>
            <p:spPr>
              <a:xfrm rot="5400000">
                <a:off x="3713559" y="6054328"/>
                <a:ext cx="99346" cy="6362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等腰三角形 34"/>
              <p:cNvSpPr/>
              <p:nvPr/>
            </p:nvSpPr>
            <p:spPr>
              <a:xfrm rot="5400000">
                <a:off x="3861196" y="6054328"/>
                <a:ext cx="99346" cy="6362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6" name="矩形 35"/>
            <p:cNvSpPr/>
            <p:nvPr/>
          </p:nvSpPr>
          <p:spPr>
            <a:xfrm>
              <a:off x="3919104" y="1267250"/>
              <a:ext cx="4353791" cy="275590"/>
            </a:xfrm>
            <a:prstGeom prst="rect">
              <a:avLst/>
            </a:prstGeom>
            <a:noFill/>
          </p:spPr>
          <p:txBody>
            <a:bodyPr vert="horz" wrap="square" rtlCol="0">
              <a:spAutoFit/>
            </a:bodyPr>
            <a:lstStyle/>
            <a:p>
              <a:pPr algn="ctr"/>
              <a:endParaRPr lang="zh-CN" altLang="en-US" sz="1200" spc="300">
                <a:solidFill>
                  <a:schemeClr val="bg1"/>
                </a:solidFill>
                <a:effectLst>
                  <a:outerShdw blurRad="342900" algn="ctr" rotWithShape="0">
                    <a:schemeClr val="bg1"/>
                  </a:outerShdw>
                </a:effectLst>
                <a:latin typeface="三极雅致黑简体" panose="00000506000000000000" pitchFamily="2" charset="-122"/>
                <a:ea typeface="三极雅致黑简体" panose="00000506000000000000" pitchFamily="2" charset="-122"/>
              </a:endParaRPr>
            </a:p>
          </p:txBody>
        </p:sp>
      </p:grpSp>
      <p:sp>
        <p:nvSpPr>
          <p:cNvPr id="18" name="文本框 1"/>
          <p:cNvSpPr txBox="1">
            <a:spLocks noChangeArrowheads="1"/>
          </p:cNvSpPr>
          <p:nvPr/>
        </p:nvSpPr>
        <p:spPr bwMode="auto">
          <a:xfrm>
            <a:off x="705394" y="867932"/>
            <a:ext cx="7909560" cy="3310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90204" pitchFamily="34" charset="0"/>
                <a:ea typeface="宋体" panose="02010600030101010101" pitchFamily="2" charset="-122"/>
              </a:defRPr>
            </a:lvl1pPr>
            <a:lvl2pPr marL="742950" indent="-285750">
              <a:defRPr>
                <a:solidFill>
                  <a:schemeClr val="tx1"/>
                </a:solidFill>
                <a:latin typeface="Arial" panose="020B0604020202090204" pitchFamily="34" charset="0"/>
                <a:ea typeface="宋体" panose="02010600030101010101" pitchFamily="2" charset="-122"/>
              </a:defRPr>
            </a:lvl2pPr>
            <a:lvl3pPr marL="1143000" indent="-228600">
              <a:defRPr>
                <a:solidFill>
                  <a:schemeClr val="tx1"/>
                </a:solidFill>
                <a:latin typeface="Arial" panose="020B0604020202090204" pitchFamily="34" charset="0"/>
                <a:ea typeface="宋体" panose="02010600030101010101" pitchFamily="2" charset="-122"/>
              </a:defRPr>
            </a:lvl3pPr>
            <a:lvl4pPr marL="1600200" indent="-228600">
              <a:defRPr>
                <a:solidFill>
                  <a:schemeClr val="tx1"/>
                </a:solidFill>
                <a:latin typeface="Arial" panose="020B0604020202090204" pitchFamily="34" charset="0"/>
                <a:ea typeface="宋体" panose="02010600030101010101" pitchFamily="2" charset="-122"/>
              </a:defRPr>
            </a:lvl4pPr>
            <a:lvl5pPr marL="2057400" indent="-228600">
              <a:defRPr>
                <a:solidFill>
                  <a:schemeClr val="tx1"/>
                </a:solidFill>
                <a:latin typeface="Arial" panose="020B060402020209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panose="02010600030101010101" pitchFamily="2" charset="-122"/>
              </a:defRPr>
            </a:lvl9pPr>
          </a:lstStyle>
          <a:p>
            <a:pPr algn="just" defTabSz="685800">
              <a:lnSpc>
                <a:spcPct val="150000"/>
              </a:lnSpc>
              <a:defRPr/>
            </a:pPr>
            <a:r>
              <a:rPr lang="zh-CN" altLang="zh-CN" sz="1350" dirty="0">
                <a:solidFill>
                  <a:prstClr val="white"/>
                </a:solidFill>
                <a:latin typeface="微软雅黑" panose="020B0503020204020204" pitchFamily="34" charset="-122"/>
                <a:ea typeface="微软雅黑" panose="020B0503020204020204" pitchFamily="34" charset="-122"/>
              </a:rPr>
              <a:t>在一个投机占主导地位的市场里，要想赚钱又要保住既得利益，惟有波段操作，别无它法。</a:t>
            </a:r>
            <a:endParaRPr lang="en-US" altLang="zh-CN" sz="1350" dirty="0">
              <a:solidFill>
                <a:prstClr val="white"/>
              </a:solidFill>
              <a:latin typeface="微软雅黑" panose="020B0503020204020204" pitchFamily="34" charset="-122"/>
              <a:ea typeface="微软雅黑" panose="020B0503020204020204" pitchFamily="34" charset="-122"/>
            </a:endParaRPr>
          </a:p>
          <a:p>
            <a:pPr algn="just" defTabSz="685800">
              <a:lnSpc>
                <a:spcPct val="150000"/>
              </a:lnSpc>
              <a:defRPr/>
            </a:pPr>
            <a:endParaRPr lang="en-US" altLang="zh-CN" sz="825" dirty="0">
              <a:solidFill>
                <a:prstClr val="white"/>
              </a:solidFill>
              <a:latin typeface="微软雅黑" panose="020B0503020204020204" pitchFamily="34" charset="-122"/>
              <a:ea typeface="微软雅黑" panose="020B0503020204020204" pitchFamily="34" charset="-122"/>
            </a:endParaRPr>
          </a:p>
          <a:p>
            <a:pPr algn="just" defTabSz="685800">
              <a:lnSpc>
                <a:spcPct val="150000"/>
              </a:lnSpc>
              <a:defRPr/>
            </a:pPr>
            <a:r>
              <a:rPr lang="en-US" altLang="zh-CN" sz="1350" dirty="0">
                <a:solidFill>
                  <a:prstClr val="white"/>
                </a:solidFill>
                <a:latin typeface="微软雅黑" panose="020B0503020204020204" pitchFamily="34" charset="-122"/>
                <a:ea typeface="微软雅黑" panose="020B0503020204020204" pitchFamily="34" charset="-122"/>
              </a:rPr>
              <a:t>1</a:t>
            </a:r>
            <a:r>
              <a:rPr lang="zh-CN" altLang="zh-CN" sz="1350" dirty="0">
                <a:solidFill>
                  <a:prstClr val="white"/>
                </a:solidFill>
                <a:latin typeface="微软雅黑" panose="020B0503020204020204" pitchFamily="34" charset="-122"/>
                <a:ea typeface="微软雅黑" panose="020B0503020204020204" pitchFamily="34" charset="-122"/>
              </a:rPr>
              <a:t>、“长期持股”只能坐电梯，甚至蒙受重大损失。。</a:t>
            </a:r>
            <a:endParaRPr lang="en-US" altLang="zh-CN" sz="1350" dirty="0">
              <a:solidFill>
                <a:prstClr val="white"/>
              </a:solidFill>
              <a:latin typeface="微软雅黑" panose="020B0503020204020204" pitchFamily="34" charset="-122"/>
              <a:ea typeface="微软雅黑" panose="020B0503020204020204" pitchFamily="34" charset="-122"/>
            </a:endParaRPr>
          </a:p>
          <a:p>
            <a:pPr algn="just" defTabSz="685800">
              <a:lnSpc>
                <a:spcPct val="150000"/>
              </a:lnSpc>
              <a:defRPr/>
            </a:pPr>
            <a:endParaRPr lang="en-US" altLang="zh-CN" sz="825" dirty="0">
              <a:solidFill>
                <a:prstClr val="white"/>
              </a:solidFill>
              <a:latin typeface="微软雅黑" panose="020B0503020204020204" pitchFamily="34" charset="-122"/>
              <a:ea typeface="微软雅黑" panose="020B0503020204020204" pitchFamily="34" charset="-122"/>
            </a:endParaRPr>
          </a:p>
          <a:p>
            <a:pPr algn="just" defTabSz="685800">
              <a:lnSpc>
                <a:spcPct val="150000"/>
              </a:lnSpc>
              <a:defRPr/>
            </a:pPr>
            <a:r>
              <a:rPr lang="en-US" altLang="zh-CN" sz="1350" dirty="0">
                <a:solidFill>
                  <a:prstClr val="white"/>
                </a:solidFill>
                <a:latin typeface="微软雅黑" panose="020B0503020204020204" pitchFamily="34" charset="-122"/>
                <a:ea typeface="微软雅黑" panose="020B0503020204020204" pitchFamily="34" charset="-122"/>
              </a:rPr>
              <a:t>2</a:t>
            </a:r>
            <a:r>
              <a:rPr lang="zh-CN" altLang="zh-CN" sz="1350" dirty="0">
                <a:solidFill>
                  <a:prstClr val="white"/>
                </a:solidFill>
                <a:latin typeface="微软雅黑" panose="020B0503020204020204" pitchFamily="34" charset="-122"/>
                <a:ea typeface="微软雅黑" panose="020B0503020204020204" pitchFamily="34" charset="-122"/>
              </a:rPr>
              <a:t>、不分大盘状态和区域而追涨杀跌式的短线操作，虽然有可能成功甚至会一、二次的给您带来暴利，但是长期的追涨杀跌，没有正确的理论指导和真正意义上的技术，频繁操作，亏损是必然的。</a:t>
            </a:r>
          </a:p>
          <a:p>
            <a:pPr algn="just" defTabSz="685800">
              <a:lnSpc>
                <a:spcPct val="150000"/>
              </a:lnSpc>
              <a:defRPr/>
            </a:pPr>
            <a:endParaRPr lang="en-US" altLang="zh-CN" sz="825" dirty="0">
              <a:solidFill>
                <a:prstClr val="white"/>
              </a:solidFill>
              <a:latin typeface="微软雅黑" panose="020B0503020204020204" pitchFamily="34" charset="-122"/>
              <a:ea typeface="微软雅黑" panose="020B0503020204020204" pitchFamily="34" charset="-122"/>
            </a:endParaRPr>
          </a:p>
          <a:p>
            <a:pPr algn="just" defTabSz="685800">
              <a:lnSpc>
                <a:spcPct val="150000"/>
              </a:lnSpc>
              <a:defRPr/>
            </a:pPr>
            <a:r>
              <a:rPr lang="en-US" altLang="zh-CN" sz="1350" dirty="0">
                <a:solidFill>
                  <a:prstClr val="white"/>
                </a:solidFill>
                <a:latin typeface="微软雅黑" panose="020B0503020204020204" pitchFamily="34" charset="-122"/>
                <a:ea typeface="微软雅黑" panose="020B0503020204020204" pitchFamily="34" charset="-122"/>
              </a:rPr>
              <a:t>3</a:t>
            </a:r>
            <a:r>
              <a:rPr lang="zh-CN" altLang="zh-CN" sz="1350" dirty="0">
                <a:solidFill>
                  <a:prstClr val="white"/>
                </a:solidFill>
                <a:latin typeface="微软雅黑" panose="020B0503020204020204" pitchFamily="34" charset="-122"/>
                <a:ea typeface="微软雅黑" panose="020B0503020204020204" pitchFamily="34" charset="-122"/>
              </a:rPr>
              <a:t>、根据大盘波段操作才是真正的稳定获利方案。根据统计，从</a:t>
            </a:r>
            <a:r>
              <a:rPr lang="en-US" altLang="zh-CN" sz="1350" dirty="0">
                <a:solidFill>
                  <a:prstClr val="white"/>
                </a:solidFill>
                <a:latin typeface="微软雅黑" panose="020B0503020204020204" pitchFamily="34" charset="-122"/>
                <a:ea typeface="微软雅黑" panose="020B0503020204020204" pitchFamily="34" charset="-122"/>
              </a:rPr>
              <a:t>98</a:t>
            </a:r>
            <a:r>
              <a:rPr lang="zh-CN" altLang="zh-CN" sz="1350" dirty="0">
                <a:solidFill>
                  <a:prstClr val="white"/>
                </a:solidFill>
                <a:latin typeface="微软雅黑" panose="020B0503020204020204" pitchFamily="34" charset="-122"/>
                <a:ea typeface="微软雅黑" panose="020B0503020204020204" pitchFamily="34" charset="-122"/>
              </a:rPr>
              <a:t>年到</a:t>
            </a:r>
            <a:r>
              <a:rPr lang="en-US" altLang="zh-CN" sz="1350" dirty="0">
                <a:solidFill>
                  <a:prstClr val="white"/>
                </a:solidFill>
                <a:latin typeface="微软雅黑" panose="020B0503020204020204" pitchFamily="34" charset="-122"/>
                <a:ea typeface="微软雅黑" panose="020B0503020204020204" pitchFamily="34" charset="-122"/>
              </a:rPr>
              <a:t>2004</a:t>
            </a:r>
            <a:r>
              <a:rPr lang="zh-CN" altLang="zh-CN" sz="1350" dirty="0">
                <a:solidFill>
                  <a:prstClr val="white"/>
                </a:solidFill>
                <a:latin typeface="微软雅黑" panose="020B0503020204020204" pitchFamily="34" charset="-122"/>
                <a:ea typeface="微软雅黑" panose="020B0503020204020204" pitchFamily="34" charset="-122"/>
              </a:rPr>
              <a:t>年，大盘一共波动了</a:t>
            </a:r>
            <a:r>
              <a:rPr lang="en-US" altLang="zh-CN" sz="1350" dirty="0">
                <a:solidFill>
                  <a:prstClr val="white"/>
                </a:solidFill>
                <a:latin typeface="微软雅黑" panose="020B0503020204020204" pitchFamily="34" charset="-122"/>
                <a:ea typeface="微软雅黑" panose="020B0503020204020204" pitchFamily="34" charset="-122"/>
              </a:rPr>
              <a:t>12</a:t>
            </a:r>
            <a:r>
              <a:rPr lang="zh-CN" altLang="zh-CN" sz="1350" dirty="0">
                <a:solidFill>
                  <a:prstClr val="white"/>
                </a:solidFill>
                <a:latin typeface="微软雅黑" panose="020B0503020204020204" pitchFamily="34" charset="-122"/>
                <a:ea typeface="微软雅黑" panose="020B0503020204020204" pitchFamily="34" charset="-122"/>
              </a:rPr>
              <a:t>个大的波段，平均每个大概有</a:t>
            </a:r>
            <a:r>
              <a:rPr lang="en-US" altLang="zh-CN" sz="1350" dirty="0">
                <a:solidFill>
                  <a:prstClr val="white"/>
                </a:solidFill>
                <a:latin typeface="微软雅黑" panose="020B0503020204020204" pitchFamily="34" charset="-122"/>
                <a:ea typeface="微软雅黑" panose="020B0503020204020204" pitchFamily="34" charset="-122"/>
              </a:rPr>
              <a:t>20%</a:t>
            </a:r>
            <a:r>
              <a:rPr lang="zh-CN" altLang="zh-CN" sz="1350" dirty="0">
                <a:solidFill>
                  <a:prstClr val="white"/>
                </a:solidFill>
                <a:latin typeface="微软雅黑" panose="020B0503020204020204" pitchFamily="34" charset="-122"/>
                <a:ea typeface="微软雅黑" panose="020B0503020204020204" pitchFamily="34" charset="-122"/>
              </a:rPr>
              <a:t>的涨幅，那么五年的收益率是</a:t>
            </a:r>
            <a:r>
              <a:rPr lang="en-US" altLang="zh-CN" sz="1350" dirty="0">
                <a:solidFill>
                  <a:prstClr val="white"/>
                </a:solidFill>
                <a:latin typeface="微软雅黑" panose="020B0503020204020204" pitchFamily="34" charset="-122"/>
                <a:ea typeface="微软雅黑" panose="020B0503020204020204" pitchFamily="34" charset="-122"/>
              </a:rPr>
              <a:t>1.2</a:t>
            </a:r>
            <a:r>
              <a:rPr lang="zh-CN" altLang="zh-CN" sz="1350" dirty="0">
                <a:solidFill>
                  <a:prstClr val="white"/>
                </a:solidFill>
                <a:latin typeface="微软雅黑" panose="020B0503020204020204" pitchFamily="34" charset="-122"/>
                <a:ea typeface="微软雅黑" panose="020B0503020204020204" pitchFamily="34" charset="-122"/>
              </a:rPr>
              <a:t>的</a:t>
            </a:r>
            <a:r>
              <a:rPr lang="en-US" altLang="zh-CN" sz="1350" dirty="0">
                <a:solidFill>
                  <a:prstClr val="white"/>
                </a:solidFill>
                <a:latin typeface="微软雅黑" panose="020B0503020204020204" pitchFamily="34" charset="-122"/>
                <a:ea typeface="微软雅黑" panose="020B0503020204020204" pitchFamily="34" charset="-122"/>
              </a:rPr>
              <a:t>12</a:t>
            </a:r>
            <a:r>
              <a:rPr lang="zh-CN" altLang="zh-CN" sz="1350" dirty="0">
                <a:solidFill>
                  <a:prstClr val="white"/>
                </a:solidFill>
                <a:latin typeface="微软雅黑" panose="020B0503020204020204" pitchFamily="34" charset="-122"/>
                <a:ea typeface="微软雅黑" panose="020B0503020204020204" pitchFamily="34" charset="-122"/>
              </a:rPr>
              <a:t>次方就是</a:t>
            </a:r>
            <a:r>
              <a:rPr lang="en-US" altLang="zh-CN" sz="1350" dirty="0">
                <a:solidFill>
                  <a:prstClr val="white"/>
                </a:solidFill>
                <a:latin typeface="微软雅黑" panose="020B0503020204020204" pitchFamily="34" charset="-122"/>
                <a:ea typeface="微软雅黑" panose="020B0503020204020204" pitchFamily="34" charset="-122"/>
              </a:rPr>
              <a:t>980%</a:t>
            </a:r>
            <a:r>
              <a:rPr lang="zh-CN" altLang="zh-CN" sz="1350" dirty="0">
                <a:solidFill>
                  <a:prstClr val="white"/>
                </a:solidFill>
                <a:latin typeface="微软雅黑" panose="020B0503020204020204" pitchFamily="34" charset="-122"/>
                <a:ea typeface="微软雅黑" panose="020B0503020204020204" pitchFamily="34" charset="-122"/>
              </a:rPr>
              <a:t>，五年资金翻了将近九倍。</a:t>
            </a:r>
            <a:endParaRPr lang="en-US" altLang="zh-CN" sz="1350" dirty="0">
              <a:solidFill>
                <a:prstClr val="white"/>
              </a:solidFill>
              <a:latin typeface="微软雅黑" panose="020B0503020204020204" pitchFamily="34" charset="-122"/>
              <a:ea typeface="微软雅黑" panose="020B0503020204020204" pitchFamily="34" charset="-122"/>
            </a:endParaRPr>
          </a:p>
          <a:p>
            <a:pPr algn="just" defTabSz="685800">
              <a:lnSpc>
                <a:spcPct val="150000"/>
              </a:lnSpc>
              <a:defRPr/>
            </a:pPr>
            <a:endParaRPr lang="en-US" altLang="zh-CN" sz="825" dirty="0">
              <a:solidFill>
                <a:prstClr val="white"/>
              </a:solidFill>
              <a:latin typeface="微软雅黑" panose="020B0503020204020204" pitchFamily="34" charset="-122"/>
              <a:ea typeface="微软雅黑" panose="020B0503020204020204" pitchFamily="34" charset="-122"/>
            </a:endParaRPr>
          </a:p>
          <a:p>
            <a:pPr algn="just" defTabSz="685800">
              <a:lnSpc>
                <a:spcPct val="150000"/>
              </a:lnSpc>
              <a:defRPr/>
            </a:pPr>
            <a:r>
              <a:rPr lang="zh-CN" altLang="en-US" sz="1350" b="1" dirty="0">
                <a:solidFill>
                  <a:prstClr val="white"/>
                </a:solidFill>
                <a:latin typeface="微软雅黑" panose="020B0503020204020204" pitchFamily="34" charset="-122"/>
                <a:ea typeface="微软雅黑" panose="020B0503020204020204" pitchFamily="34" charset="-122"/>
              </a:rPr>
              <a:t>趋势划分为，上涨，下跌，震荡三种区域，只选择操作上涨区域的个股，把握大概率的赚钱事件！</a:t>
            </a:r>
            <a:endParaRPr lang="zh-CN" altLang="zh-CN" sz="1350" b="1" dirty="0">
              <a:solidFill>
                <a:prstClr val="white"/>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221607" y="63825"/>
            <a:ext cx="7017035" cy="920612"/>
            <a:chOff x="3919104" y="622228"/>
            <a:chExt cx="4353791" cy="920612"/>
          </a:xfrm>
        </p:grpSpPr>
        <p:sp>
          <p:nvSpPr>
            <p:cNvPr id="15" name="文本框 14"/>
            <p:cNvSpPr txBox="1"/>
            <p:nvPr/>
          </p:nvSpPr>
          <p:spPr>
            <a:xfrm>
              <a:off x="4899774" y="622228"/>
              <a:ext cx="2392451" cy="584775"/>
            </a:xfrm>
            <a:prstGeom prst="rect">
              <a:avLst/>
            </a:prstGeom>
            <a:noFill/>
          </p:spPr>
          <p:txBody>
            <a:bodyPr vert="horz" wrap="square" rtlCol="0">
              <a:spAutoFit/>
            </a:bodyPr>
            <a:lstStyle/>
            <a:p>
              <a:pPr algn="dist"/>
              <a:r>
                <a:rPr lang="zh-CN" altLang="en-US" sz="3200" b="1" spc="300" dirty="0">
                  <a:solidFill>
                    <a:schemeClr val="bg1"/>
                  </a:solidFill>
                  <a:effectLst>
                    <a:outerShdw blurRad="546100" algn="ctr" rotWithShape="0">
                      <a:schemeClr val="bg1">
                        <a:alpha val="40000"/>
                      </a:schemeClr>
                    </a:outerShdw>
                  </a:effectLst>
                  <a:latin typeface="微软雅黑" panose="020B0503020204020204" pitchFamily="34" charset="-122"/>
                  <a:ea typeface="微软雅黑" panose="020B0503020204020204" pitchFamily="34" charset="-122"/>
                </a:rPr>
                <a:t>波段理论</a:t>
              </a:r>
            </a:p>
          </p:txBody>
        </p:sp>
        <p:grpSp>
          <p:nvGrpSpPr>
            <p:cNvPr id="16" name="组合 15"/>
            <p:cNvGrpSpPr/>
            <p:nvPr/>
          </p:nvGrpSpPr>
          <p:grpSpPr>
            <a:xfrm>
              <a:off x="4402931" y="894755"/>
              <a:ext cx="358902" cy="99346"/>
              <a:chOff x="3583781" y="6036469"/>
              <a:chExt cx="358902" cy="99346"/>
            </a:xfrm>
          </p:grpSpPr>
          <p:sp>
            <p:nvSpPr>
              <p:cNvPr id="29" name="等腰三角形 28"/>
              <p:cNvSpPr/>
              <p:nvPr/>
            </p:nvSpPr>
            <p:spPr>
              <a:xfrm rot="5400000">
                <a:off x="3565922" y="6054328"/>
                <a:ext cx="99346" cy="6362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等腰三角形 29"/>
              <p:cNvSpPr/>
              <p:nvPr/>
            </p:nvSpPr>
            <p:spPr>
              <a:xfrm rot="5400000">
                <a:off x="3713559" y="6054328"/>
                <a:ext cx="99346" cy="6362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等腰三角形 30"/>
              <p:cNvSpPr/>
              <p:nvPr/>
            </p:nvSpPr>
            <p:spPr>
              <a:xfrm rot="5400000">
                <a:off x="3861196" y="6054328"/>
                <a:ext cx="99346" cy="6362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2" name="组合 31"/>
            <p:cNvGrpSpPr/>
            <p:nvPr/>
          </p:nvGrpSpPr>
          <p:grpSpPr>
            <a:xfrm flipH="1">
              <a:off x="7430166" y="894755"/>
              <a:ext cx="358902" cy="99346"/>
              <a:chOff x="3583781" y="6036469"/>
              <a:chExt cx="358902" cy="99346"/>
            </a:xfrm>
          </p:grpSpPr>
          <p:sp>
            <p:nvSpPr>
              <p:cNvPr id="33" name="等腰三角形 32"/>
              <p:cNvSpPr/>
              <p:nvPr/>
            </p:nvSpPr>
            <p:spPr>
              <a:xfrm rot="5400000">
                <a:off x="3565922" y="6054328"/>
                <a:ext cx="99346" cy="6362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等腰三角形 33"/>
              <p:cNvSpPr/>
              <p:nvPr/>
            </p:nvSpPr>
            <p:spPr>
              <a:xfrm rot="5400000">
                <a:off x="3713559" y="6054328"/>
                <a:ext cx="99346" cy="6362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等腰三角形 34"/>
              <p:cNvSpPr/>
              <p:nvPr/>
            </p:nvSpPr>
            <p:spPr>
              <a:xfrm rot="5400000">
                <a:off x="3861196" y="6054328"/>
                <a:ext cx="99346" cy="6362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6" name="矩形 35"/>
            <p:cNvSpPr/>
            <p:nvPr/>
          </p:nvSpPr>
          <p:spPr>
            <a:xfrm>
              <a:off x="3919104" y="1267250"/>
              <a:ext cx="4353791" cy="275590"/>
            </a:xfrm>
            <a:prstGeom prst="rect">
              <a:avLst/>
            </a:prstGeom>
            <a:noFill/>
          </p:spPr>
          <p:txBody>
            <a:bodyPr vert="horz" wrap="square" rtlCol="0">
              <a:spAutoFit/>
            </a:bodyPr>
            <a:lstStyle/>
            <a:p>
              <a:pPr algn="ctr"/>
              <a:endParaRPr lang="zh-CN" altLang="en-US" sz="1200" spc="300">
                <a:solidFill>
                  <a:schemeClr val="bg1"/>
                </a:solidFill>
                <a:effectLst>
                  <a:outerShdw blurRad="342900" algn="ctr" rotWithShape="0">
                    <a:schemeClr val="bg1"/>
                  </a:outerShdw>
                </a:effectLst>
                <a:latin typeface="三极雅致黑简体" panose="00000506000000000000" pitchFamily="2" charset="-122"/>
                <a:ea typeface="三极雅致黑简体" panose="00000506000000000000" pitchFamily="2" charset="-122"/>
              </a:endParaRPr>
            </a:p>
          </p:txBody>
        </p:sp>
      </p:grpSp>
      <p:sp>
        <p:nvSpPr>
          <p:cNvPr id="14" name="文本框 1"/>
          <p:cNvSpPr txBox="1">
            <a:spLocks noChangeArrowheads="1"/>
          </p:cNvSpPr>
          <p:nvPr/>
        </p:nvSpPr>
        <p:spPr bwMode="auto">
          <a:xfrm>
            <a:off x="1222177" y="791225"/>
            <a:ext cx="6699647" cy="990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90204" pitchFamily="34" charset="0"/>
                <a:ea typeface="宋体" panose="02010600030101010101" pitchFamily="2" charset="-122"/>
              </a:defRPr>
            </a:lvl1pPr>
            <a:lvl2pPr marL="742950" indent="-285750">
              <a:defRPr>
                <a:solidFill>
                  <a:schemeClr val="tx1"/>
                </a:solidFill>
                <a:latin typeface="Arial" panose="020B0604020202090204" pitchFamily="34" charset="0"/>
                <a:ea typeface="宋体" panose="02010600030101010101" pitchFamily="2" charset="-122"/>
              </a:defRPr>
            </a:lvl2pPr>
            <a:lvl3pPr marL="1143000" indent="-228600">
              <a:defRPr>
                <a:solidFill>
                  <a:schemeClr val="tx1"/>
                </a:solidFill>
                <a:latin typeface="Arial" panose="020B0604020202090204" pitchFamily="34" charset="0"/>
                <a:ea typeface="宋体" panose="02010600030101010101" pitchFamily="2" charset="-122"/>
              </a:defRPr>
            </a:lvl3pPr>
            <a:lvl4pPr marL="1600200" indent="-228600">
              <a:defRPr>
                <a:solidFill>
                  <a:schemeClr val="tx1"/>
                </a:solidFill>
                <a:latin typeface="Arial" panose="020B0604020202090204" pitchFamily="34" charset="0"/>
                <a:ea typeface="宋体" panose="02010600030101010101" pitchFamily="2" charset="-122"/>
              </a:defRPr>
            </a:lvl4pPr>
            <a:lvl5pPr marL="2057400" indent="-228600">
              <a:defRPr>
                <a:solidFill>
                  <a:schemeClr val="tx1"/>
                </a:solidFill>
                <a:latin typeface="Arial" panose="020B060402020209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panose="02010600030101010101" pitchFamily="2" charset="-122"/>
              </a:defRPr>
            </a:lvl9pPr>
          </a:lstStyle>
          <a:p>
            <a:pPr>
              <a:lnSpc>
                <a:spcPct val="150000"/>
              </a:lnSpc>
            </a:pPr>
            <a:r>
              <a:rPr lang="zh-CN" altLang="zh-CN" sz="1350" b="1" dirty="0">
                <a:solidFill>
                  <a:schemeClr val="bg1"/>
                </a:solidFill>
                <a:latin typeface="微软雅黑" panose="020B0503020204020204" pitchFamily="34" charset="-122"/>
                <a:ea typeface="微软雅黑" panose="020B0503020204020204" pitchFamily="34" charset="-122"/>
              </a:rPr>
              <a:t>一、是必须逃顶，因为只有逃顶，才有资金在底部出现时抄底；</a:t>
            </a:r>
          </a:p>
          <a:p>
            <a:pPr>
              <a:lnSpc>
                <a:spcPct val="150000"/>
              </a:lnSpc>
            </a:pPr>
            <a:r>
              <a:rPr lang="zh-CN" altLang="zh-CN" sz="1350" b="1" dirty="0">
                <a:solidFill>
                  <a:schemeClr val="bg1"/>
                </a:solidFill>
                <a:latin typeface="微软雅黑" panose="020B0503020204020204" pitchFamily="34" charset="-122"/>
                <a:ea typeface="微软雅黑" panose="020B0503020204020204" pitchFamily="34" charset="-122"/>
              </a:rPr>
              <a:t>二、是必须做到长时间的空仓，耐心等待机会，不为大盘和个股的一时涨跌所迷惑；</a:t>
            </a:r>
          </a:p>
          <a:p>
            <a:pPr>
              <a:lnSpc>
                <a:spcPct val="150000"/>
              </a:lnSpc>
            </a:pPr>
            <a:r>
              <a:rPr lang="zh-CN" altLang="zh-CN" sz="1350" b="1" dirty="0">
                <a:solidFill>
                  <a:schemeClr val="bg1"/>
                </a:solidFill>
                <a:latin typeface="微软雅黑" panose="020B0503020204020204" pitchFamily="34" charset="-122"/>
                <a:ea typeface="微软雅黑" panose="020B0503020204020204" pitchFamily="34" charset="-122"/>
              </a:rPr>
              <a:t>三、是必须知道底部何时出现，一旦出现就要大胆的买入。</a:t>
            </a:r>
          </a:p>
        </p:txBody>
      </p:sp>
      <p:pic>
        <p:nvPicPr>
          <p:cNvPr id="17" name="图片 16"/>
          <p:cNvPicPr>
            <a:picLocks noChangeAspect="1"/>
          </p:cNvPicPr>
          <p:nvPr/>
        </p:nvPicPr>
        <p:blipFill>
          <a:blip r:embed="rId3"/>
          <a:stretch>
            <a:fillRect/>
          </a:stretch>
        </p:blipFill>
        <p:spPr>
          <a:xfrm>
            <a:off x="1473198" y="1783254"/>
            <a:ext cx="6096671" cy="336024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221607" y="63825"/>
            <a:ext cx="7017035" cy="920612"/>
            <a:chOff x="3919104" y="622228"/>
            <a:chExt cx="4353791" cy="920612"/>
          </a:xfrm>
        </p:grpSpPr>
        <p:sp>
          <p:nvSpPr>
            <p:cNvPr id="15" name="文本框 14"/>
            <p:cNvSpPr txBox="1"/>
            <p:nvPr/>
          </p:nvSpPr>
          <p:spPr>
            <a:xfrm>
              <a:off x="4899774" y="622228"/>
              <a:ext cx="2392451" cy="584775"/>
            </a:xfrm>
            <a:prstGeom prst="rect">
              <a:avLst/>
            </a:prstGeom>
            <a:noFill/>
          </p:spPr>
          <p:txBody>
            <a:bodyPr vert="horz" wrap="square" rtlCol="0">
              <a:spAutoFit/>
            </a:bodyPr>
            <a:lstStyle/>
            <a:p>
              <a:pPr algn="dist"/>
              <a:r>
                <a:rPr lang="zh-CN" altLang="en-US" sz="3200" b="1" spc="300" dirty="0">
                  <a:solidFill>
                    <a:schemeClr val="bg1"/>
                  </a:solidFill>
                  <a:effectLst>
                    <a:outerShdw blurRad="546100" algn="ctr" rotWithShape="0">
                      <a:schemeClr val="bg1">
                        <a:alpha val="40000"/>
                      </a:schemeClr>
                    </a:outerShdw>
                  </a:effectLst>
                  <a:latin typeface="微软雅黑" panose="020B0503020204020204" pitchFamily="34" charset="-122"/>
                  <a:ea typeface="微软雅黑" panose="020B0503020204020204" pitchFamily="34" charset="-122"/>
                </a:rPr>
                <a:t>波段理论</a:t>
              </a:r>
            </a:p>
          </p:txBody>
        </p:sp>
        <p:grpSp>
          <p:nvGrpSpPr>
            <p:cNvPr id="16" name="组合 15"/>
            <p:cNvGrpSpPr/>
            <p:nvPr/>
          </p:nvGrpSpPr>
          <p:grpSpPr>
            <a:xfrm>
              <a:off x="4402931" y="894755"/>
              <a:ext cx="358902" cy="99346"/>
              <a:chOff x="3583781" y="6036469"/>
              <a:chExt cx="358902" cy="99346"/>
            </a:xfrm>
          </p:grpSpPr>
          <p:sp>
            <p:nvSpPr>
              <p:cNvPr id="29" name="等腰三角形 28"/>
              <p:cNvSpPr/>
              <p:nvPr/>
            </p:nvSpPr>
            <p:spPr>
              <a:xfrm rot="5400000">
                <a:off x="3565922" y="6054328"/>
                <a:ext cx="99346" cy="6362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等腰三角形 29"/>
              <p:cNvSpPr/>
              <p:nvPr/>
            </p:nvSpPr>
            <p:spPr>
              <a:xfrm rot="5400000">
                <a:off x="3713559" y="6054328"/>
                <a:ext cx="99346" cy="6362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等腰三角形 30"/>
              <p:cNvSpPr/>
              <p:nvPr/>
            </p:nvSpPr>
            <p:spPr>
              <a:xfrm rot="5400000">
                <a:off x="3861196" y="6054328"/>
                <a:ext cx="99346" cy="6362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2" name="组合 31"/>
            <p:cNvGrpSpPr/>
            <p:nvPr/>
          </p:nvGrpSpPr>
          <p:grpSpPr>
            <a:xfrm flipH="1">
              <a:off x="7430166" y="894755"/>
              <a:ext cx="358902" cy="99346"/>
              <a:chOff x="3583781" y="6036469"/>
              <a:chExt cx="358902" cy="99346"/>
            </a:xfrm>
          </p:grpSpPr>
          <p:sp>
            <p:nvSpPr>
              <p:cNvPr id="33" name="等腰三角形 32"/>
              <p:cNvSpPr/>
              <p:nvPr/>
            </p:nvSpPr>
            <p:spPr>
              <a:xfrm rot="5400000">
                <a:off x="3565922" y="6054328"/>
                <a:ext cx="99346" cy="6362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等腰三角形 33"/>
              <p:cNvSpPr/>
              <p:nvPr/>
            </p:nvSpPr>
            <p:spPr>
              <a:xfrm rot="5400000">
                <a:off x="3713559" y="6054328"/>
                <a:ext cx="99346" cy="6362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等腰三角形 34"/>
              <p:cNvSpPr/>
              <p:nvPr/>
            </p:nvSpPr>
            <p:spPr>
              <a:xfrm rot="5400000">
                <a:off x="3861196" y="6054328"/>
                <a:ext cx="99346" cy="6362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6" name="矩形 35"/>
            <p:cNvSpPr/>
            <p:nvPr/>
          </p:nvSpPr>
          <p:spPr>
            <a:xfrm>
              <a:off x="3919104" y="1267250"/>
              <a:ext cx="4353791" cy="275590"/>
            </a:xfrm>
            <a:prstGeom prst="rect">
              <a:avLst/>
            </a:prstGeom>
            <a:noFill/>
          </p:spPr>
          <p:txBody>
            <a:bodyPr vert="horz" wrap="square" rtlCol="0">
              <a:spAutoFit/>
            </a:bodyPr>
            <a:lstStyle/>
            <a:p>
              <a:pPr algn="ctr"/>
              <a:endParaRPr lang="zh-CN" altLang="en-US" sz="1200" spc="300">
                <a:solidFill>
                  <a:schemeClr val="bg1"/>
                </a:solidFill>
                <a:effectLst>
                  <a:outerShdw blurRad="342900" algn="ctr" rotWithShape="0">
                    <a:schemeClr val="bg1"/>
                  </a:outerShdw>
                </a:effectLst>
                <a:latin typeface="三极雅致黑简体" panose="00000506000000000000" pitchFamily="2" charset="-122"/>
                <a:ea typeface="三极雅致黑简体" panose="00000506000000000000" pitchFamily="2" charset="-122"/>
              </a:endParaRPr>
            </a:p>
          </p:txBody>
        </p:sp>
      </p:grpSp>
      <p:grpSp>
        <p:nvGrpSpPr>
          <p:cNvPr id="4" name="组合 3">
            <a:extLst>
              <a:ext uri="{FF2B5EF4-FFF2-40B4-BE49-F238E27FC236}">
                <a16:creationId xmlns:a16="http://schemas.microsoft.com/office/drawing/2014/main" id="{78375794-0556-4085-92EC-448B7733D187}"/>
              </a:ext>
            </a:extLst>
          </p:cNvPr>
          <p:cNvGrpSpPr/>
          <p:nvPr/>
        </p:nvGrpSpPr>
        <p:grpSpPr>
          <a:xfrm>
            <a:off x="1197002" y="696690"/>
            <a:ext cx="6749996" cy="4446811"/>
            <a:chOff x="1197002" y="696690"/>
            <a:chExt cx="6749996" cy="4446811"/>
          </a:xfrm>
        </p:grpSpPr>
        <p:pic>
          <p:nvPicPr>
            <p:cNvPr id="18" name="图片 17"/>
            <p:cNvPicPr>
              <a:picLocks noChangeAspect="1"/>
            </p:cNvPicPr>
            <p:nvPr/>
          </p:nvPicPr>
          <p:blipFill>
            <a:blip r:embed="rId3"/>
            <a:stretch>
              <a:fillRect/>
            </a:stretch>
          </p:blipFill>
          <p:spPr>
            <a:xfrm>
              <a:off x="1197002" y="696690"/>
              <a:ext cx="6749996" cy="4446811"/>
            </a:xfrm>
            <a:prstGeom prst="rect">
              <a:avLst/>
            </a:prstGeom>
          </p:spPr>
        </p:pic>
        <p:sp>
          <p:nvSpPr>
            <p:cNvPr id="19" name="矩形 18"/>
            <p:cNvSpPr/>
            <p:nvPr/>
          </p:nvSpPr>
          <p:spPr>
            <a:xfrm>
              <a:off x="3710539" y="700239"/>
              <a:ext cx="1689234" cy="4443262"/>
            </a:xfrm>
            <a:prstGeom prst="rect">
              <a:avLst/>
            </a:prstGeom>
            <a:solidFill>
              <a:schemeClr val="accent1">
                <a:alpha val="26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p>
          </p:txBody>
        </p:sp>
        <p:sp>
          <p:nvSpPr>
            <p:cNvPr id="20" name="矩形 19"/>
            <p:cNvSpPr/>
            <p:nvPr/>
          </p:nvSpPr>
          <p:spPr>
            <a:xfrm>
              <a:off x="6510288" y="696690"/>
              <a:ext cx="918010" cy="4443262"/>
            </a:xfrm>
            <a:prstGeom prst="rect">
              <a:avLst/>
            </a:prstGeom>
            <a:solidFill>
              <a:schemeClr val="accent1">
                <a:alpha val="2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pic>
          <p:nvPicPr>
            <p:cNvPr id="21" name="图片 20"/>
            <p:cNvPicPr>
              <a:picLocks noChangeAspect="1"/>
            </p:cNvPicPr>
            <p:nvPr/>
          </p:nvPicPr>
          <p:blipFill>
            <a:blip r:embed="rId4"/>
            <a:stretch>
              <a:fillRect/>
            </a:stretch>
          </p:blipFill>
          <p:spPr>
            <a:xfrm>
              <a:off x="1351477" y="2966721"/>
              <a:ext cx="2058682" cy="1429641"/>
            </a:xfrm>
            <a:prstGeom prst="rect">
              <a:avLst/>
            </a:prstGeom>
          </p:spPr>
        </p:pic>
        <p:pic>
          <p:nvPicPr>
            <p:cNvPr id="22" name="图片 21"/>
            <p:cNvPicPr>
              <a:picLocks noChangeAspect="1"/>
            </p:cNvPicPr>
            <p:nvPr/>
          </p:nvPicPr>
          <p:blipFill>
            <a:blip r:embed="rId5"/>
            <a:stretch>
              <a:fillRect/>
            </a:stretch>
          </p:blipFill>
          <p:spPr>
            <a:xfrm>
              <a:off x="3566789" y="2918321"/>
              <a:ext cx="2117668" cy="1470602"/>
            </a:xfrm>
            <a:prstGeom prst="rect">
              <a:avLst/>
            </a:prstGeom>
          </p:spPr>
        </p:pic>
        <p:pic>
          <p:nvPicPr>
            <p:cNvPr id="23" name="图片 22"/>
            <p:cNvPicPr>
              <a:picLocks noChangeAspect="1"/>
            </p:cNvPicPr>
            <p:nvPr/>
          </p:nvPicPr>
          <p:blipFill>
            <a:blip r:embed="rId6"/>
            <a:stretch>
              <a:fillRect/>
            </a:stretch>
          </p:blipFill>
          <p:spPr>
            <a:xfrm>
              <a:off x="5853202" y="2960689"/>
              <a:ext cx="2093796" cy="1454025"/>
            </a:xfrm>
            <a:prstGeom prst="rect">
              <a:avLst/>
            </a:prstGeom>
          </p:spPr>
        </p:pic>
        <p:sp>
          <p:nvSpPr>
            <p:cNvPr id="24" name="文本框 23"/>
            <p:cNvSpPr txBox="1"/>
            <p:nvPr/>
          </p:nvSpPr>
          <p:spPr>
            <a:xfrm>
              <a:off x="1362577" y="1195283"/>
              <a:ext cx="2183732" cy="507831"/>
            </a:xfrm>
            <a:prstGeom prst="rect">
              <a:avLst/>
            </a:prstGeom>
            <a:noFill/>
          </p:spPr>
          <p:txBody>
            <a:bodyPr wrap="square" rtlCol="0">
              <a:spAutoFit/>
            </a:bodyPr>
            <a:lstStyle/>
            <a:p>
              <a:pPr algn="ctr"/>
              <a:r>
                <a:rPr lang="zh-CN" altLang="en-US" sz="1350" b="1" dirty="0">
                  <a:solidFill>
                    <a:srgbClr val="FF0000"/>
                  </a:solidFill>
                </a:rPr>
                <a:t>长期持股累计涨幅</a:t>
              </a:r>
              <a:r>
                <a:rPr lang="en-US" altLang="zh-CN" sz="1350" b="1" dirty="0">
                  <a:solidFill>
                    <a:srgbClr val="FF0000"/>
                  </a:solidFill>
                </a:rPr>
                <a:t>27%</a:t>
              </a:r>
            </a:p>
            <a:p>
              <a:pPr algn="ctr"/>
              <a:r>
                <a:rPr lang="zh-CN" altLang="en-US" sz="1350" b="1" dirty="0">
                  <a:solidFill>
                    <a:srgbClr val="FF0000"/>
                  </a:solidFill>
                </a:rPr>
                <a:t>两次波段累计涨幅</a:t>
              </a:r>
              <a:r>
                <a:rPr lang="en-US" altLang="zh-CN" sz="1350" b="1" dirty="0">
                  <a:solidFill>
                    <a:srgbClr val="FF0000"/>
                  </a:solidFill>
                </a:rPr>
                <a:t>30%</a:t>
              </a:r>
              <a:endParaRPr lang="zh-CN" altLang="en-US" sz="1350" b="1" dirty="0">
                <a:solidFill>
                  <a:srgbClr val="FF0000"/>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221607" y="63825"/>
            <a:ext cx="7017035" cy="920612"/>
            <a:chOff x="3919104" y="622228"/>
            <a:chExt cx="4353791" cy="920612"/>
          </a:xfrm>
        </p:grpSpPr>
        <p:sp>
          <p:nvSpPr>
            <p:cNvPr id="15" name="文本框 14"/>
            <p:cNvSpPr txBox="1"/>
            <p:nvPr/>
          </p:nvSpPr>
          <p:spPr>
            <a:xfrm>
              <a:off x="4899774" y="622228"/>
              <a:ext cx="2392451" cy="584775"/>
            </a:xfrm>
            <a:prstGeom prst="rect">
              <a:avLst/>
            </a:prstGeom>
            <a:noFill/>
          </p:spPr>
          <p:txBody>
            <a:bodyPr vert="horz" wrap="square" rtlCol="0">
              <a:spAutoFit/>
            </a:bodyPr>
            <a:lstStyle/>
            <a:p>
              <a:pPr algn="dist"/>
              <a:r>
                <a:rPr lang="zh-CN" altLang="en-US" sz="3200" b="1" spc="300" dirty="0">
                  <a:solidFill>
                    <a:schemeClr val="bg1"/>
                  </a:solidFill>
                  <a:effectLst>
                    <a:outerShdw blurRad="546100" algn="ctr" rotWithShape="0">
                      <a:schemeClr val="bg1">
                        <a:alpha val="40000"/>
                      </a:schemeClr>
                    </a:outerShdw>
                  </a:effectLst>
                  <a:latin typeface="微软雅黑" panose="020B0503020204020204" pitchFamily="34" charset="-122"/>
                  <a:ea typeface="微软雅黑" panose="020B0503020204020204" pitchFamily="34" charset="-122"/>
                </a:rPr>
                <a:t>龙头理论</a:t>
              </a:r>
            </a:p>
          </p:txBody>
        </p:sp>
        <p:grpSp>
          <p:nvGrpSpPr>
            <p:cNvPr id="16" name="组合 15"/>
            <p:cNvGrpSpPr/>
            <p:nvPr/>
          </p:nvGrpSpPr>
          <p:grpSpPr>
            <a:xfrm>
              <a:off x="4402931" y="894755"/>
              <a:ext cx="358902" cy="99346"/>
              <a:chOff x="3583781" y="6036469"/>
              <a:chExt cx="358902" cy="99346"/>
            </a:xfrm>
          </p:grpSpPr>
          <p:sp>
            <p:nvSpPr>
              <p:cNvPr id="29" name="等腰三角形 28"/>
              <p:cNvSpPr/>
              <p:nvPr/>
            </p:nvSpPr>
            <p:spPr>
              <a:xfrm rot="5400000">
                <a:off x="3565922" y="6054328"/>
                <a:ext cx="99346" cy="6362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等腰三角形 29"/>
              <p:cNvSpPr/>
              <p:nvPr/>
            </p:nvSpPr>
            <p:spPr>
              <a:xfrm rot="5400000">
                <a:off x="3713559" y="6054328"/>
                <a:ext cx="99346" cy="6362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等腰三角形 30"/>
              <p:cNvSpPr/>
              <p:nvPr/>
            </p:nvSpPr>
            <p:spPr>
              <a:xfrm rot="5400000">
                <a:off x="3861196" y="6054328"/>
                <a:ext cx="99346" cy="6362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2" name="组合 31"/>
            <p:cNvGrpSpPr/>
            <p:nvPr/>
          </p:nvGrpSpPr>
          <p:grpSpPr>
            <a:xfrm flipH="1">
              <a:off x="7430166" y="894755"/>
              <a:ext cx="358902" cy="99346"/>
              <a:chOff x="3583781" y="6036469"/>
              <a:chExt cx="358902" cy="99346"/>
            </a:xfrm>
          </p:grpSpPr>
          <p:sp>
            <p:nvSpPr>
              <p:cNvPr id="33" name="等腰三角形 32"/>
              <p:cNvSpPr/>
              <p:nvPr/>
            </p:nvSpPr>
            <p:spPr>
              <a:xfrm rot="5400000">
                <a:off x="3565922" y="6054328"/>
                <a:ext cx="99346" cy="6362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等腰三角形 33"/>
              <p:cNvSpPr/>
              <p:nvPr/>
            </p:nvSpPr>
            <p:spPr>
              <a:xfrm rot="5400000">
                <a:off x="3713559" y="6054328"/>
                <a:ext cx="99346" cy="6362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等腰三角形 34"/>
              <p:cNvSpPr/>
              <p:nvPr/>
            </p:nvSpPr>
            <p:spPr>
              <a:xfrm rot="5400000">
                <a:off x="3861196" y="6054328"/>
                <a:ext cx="99346" cy="6362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6" name="矩形 35"/>
            <p:cNvSpPr/>
            <p:nvPr/>
          </p:nvSpPr>
          <p:spPr>
            <a:xfrm>
              <a:off x="3919104" y="1267250"/>
              <a:ext cx="4353791" cy="275590"/>
            </a:xfrm>
            <a:prstGeom prst="rect">
              <a:avLst/>
            </a:prstGeom>
            <a:noFill/>
          </p:spPr>
          <p:txBody>
            <a:bodyPr vert="horz" wrap="square" rtlCol="0">
              <a:spAutoFit/>
            </a:bodyPr>
            <a:lstStyle/>
            <a:p>
              <a:pPr algn="ctr"/>
              <a:endParaRPr lang="zh-CN" altLang="en-US" sz="1200" spc="300">
                <a:solidFill>
                  <a:schemeClr val="bg1"/>
                </a:solidFill>
                <a:effectLst>
                  <a:outerShdw blurRad="342900" algn="ctr" rotWithShape="0">
                    <a:schemeClr val="bg1"/>
                  </a:outerShdw>
                </a:effectLst>
                <a:latin typeface="三极雅致黑简体" panose="00000506000000000000" pitchFamily="2" charset="-122"/>
                <a:ea typeface="三极雅致黑简体" panose="00000506000000000000" pitchFamily="2" charset="-122"/>
              </a:endParaRPr>
            </a:p>
          </p:txBody>
        </p:sp>
      </p:grpSp>
      <p:sp>
        <p:nvSpPr>
          <p:cNvPr id="25" name="文本框 1"/>
          <p:cNvSpPr txBox="1">
            <a:spLocks noChangeArrowheads="1"/>
          </p:cNvSpPr>
          <p:nvPr/>
        </p:nvSpPr>
        <p:spPr bwMode="auto">
          <a:xfrm>
            <a:off x="382597" y="773316"/>
            <a:ext cx="8427573" cy="102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90204" pitchFamily="34" charset="0"/>
                <a:ea typeface="宋体" panose="02010600030101010101" pitchFamily="2" charset="-122"/>
              </a:defRPr>
            </a:lvl1pPr>
            <a:lvl2pPr marL="742950" indent="-285750">
              <a:defRPr>
                <a:solidFill>
                  <a:schemeClr val="tx1"/>
                </a:solidFill>
                <a:latin typeface="Arial" panose="020B0604020202090204" pitchFamily="34" charset="0"/>
                <a:ea typeface="宋体" panose="02010600030101010101" pitchFamily="2" charset="-122"/>
              </a:defRPr>
            </a:lvl2pPr>
            <a:lvl3pPr marL="1143000" indent="-228600">
              <a:defRPr>
                <a:solidFill>
                  <a:schemeClr val="tx1"/>
                </a:solidFill>
                <a:latin typeface="Arial" panose="020B0604020202090204" pitchFamily="34" charset="0"/>
                <a:ea typeface="宋体" panose="02010600030101010101" pitchFamily="2" charset="-122"/>
              </a:defRPr>
            </a:lvl3pPr>
            <a:lvl4pPr marL="1600200" indent="-228600">
              <a:defRPr>
                <a:solidFill>
                  <a:schemeClr val="tx1"/>
                </a:solidFill>
                <a:latin typeface="Arial" panose="020B0604020202090204" pitchFamily="34" charset="0"/>
                <a:ea typeface="宋体" panose="02010600030101010101" pitchFamily="2" charset="-122"/>
              </a:defRPr>
            </a:lvl4pPr>
            <a:lvl5pPr marL="2057400" indent="-228600">
              <a:defRPr>
                <a:solidFill>
                  <a:schemeClr val="tx1"/>
                </a:solidFill>
                <a:latin typeface="Arial" panose="020B060402020209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panose="02010600030101010101" pitchFamily="2" charset="-122"/>
              </a:defRPr>
            </a:lvl9pPr>
          </a:lstStyle>
          <a:p>
            <a:pPr>
              <a:lnSpc>
                <a:spcPct val="150000"/>
              </a:lnSpc>
            </a:pPr>
            <a:r>
              <a:rPr lang="zh-CN" altLang="zh-CN" sz="1350" b="1" dirty="0">
                <a:solidFill>
                  <a:schemeClr val="bg1"/>
                </a:solidFill>
                <a:latin typeface="微软雅黑" panose="020B0503020204020204" pitchFamily="34" charset="-122"/>
                <a:ea typeface="微软雅黑" panose="020B0503020204020204" pitchFamily="34" charset="-122"/>
              </a:rPr>
              <a:t>热点板块和龙头股票之所以其涨幅能远远超过大盘，是因为有超级主力资金提前进驻了这些股票，这些板块和股票的共同特点是先于大盘见底，主力资金先于大盘投入，而且个股主流资金的投入力度远远强于大盘资金。</a:t>
            </a:r>
          </a:p>
        </p:txBody>
      </p:sp>
      <p:pic>
        <p:nvPicPr>
          <p:cNvPr id="6" name="图片 5">
            <a:extLst>
              <a:ext uri="{FF2B5EF4-FFF2-40B4-BE49-F238E27FC236}">
                <a16:creationId xmlns:a16="http://schemas.microsoft.com/office/drawing/2014/main" id="{2A688976-73B4-4889-9E5C-937DD6C7DC3C}"/>
              </a:ext>
            </a:extLst>
          </p:cNvPr>
          <p:cNvPicPr>
            <a:picLocks noChangeAspect="1"/>
          </p:cNvPicPr>
          <p:nvPr/>
        </p:nvPicPr>
        <p:blipFill>
          <a:blip r:embed="rId3"/>
          <a:stretch>
            <a:fillRect/>
          </a:stretch>
        </p:blipFill>
        <p:spPr>
          <a:xfrm>
            <a:off x="1570808" y="1424667"/>
            <a:ext cx="6002383" cy="3251291"/>
          </a:xfrm>
          <a:prstGeom prst="rect">
            <a:avLst/>
          </a:prstGeom>
        </p:spPr>
      </p:pic>
      <p:sp>
        <p:nvSpPr>
          <p:cNvPr id="18" name="矩形: 圆角 17">
            <a:extLst>
              <a:ext uri="{FF2B5EF4-FFF2-40B4-BE49-F238E27FC236}">
                <a16:creationId xmlns:a16="http://schemas.microsoft.com/office/drawing/2014/main" id="{D3F8963D-3991-4275-9F93-F3ED499DE730}"/>
              </a:ext>
            </a:extLst>
          </p:cNvPr>
          <p:cNvSpPr/>
          <p:nvPr/>
        </p:nvSpPr>
        <p:spPr>
          <a:xfrm>
            <a:off x="1690543" y="4744459"/>
            <a:ext cx="5717037" cy="3352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股票数量增加，均量下，把握局部机会</a:t>
            </a: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221607" y="63825"/>
            <a:ext cx="7017035" cy="920612"/>
            <a:chOff x="3919104" y="622228"/>
            <a:chExt cx="4353791" cy="920612"/>
          </a:xfrm>
        </p:grpSpPr>
        <p:sp>
          <p:nvSpPr>
            <p:cNvPr id="15" name="文本框 14"/>
            <p:cNvSpPr txBox="1"/>
            <p:nvPr/>
          </p:nvSpPr>
          <p:spPr>
            <a:xfrm>
              <a:off x="4899774" y="622228"/>
              <a:ext cx="2392451" cy="584775"/>
            </a:xfrm>
            <a:prstGeom prst="rect">
              <a:avLst/>
            </a:prstGeom>
            <a:noFill/>
          </p:spPr>
          <p:txBody>
            <a:bodyPr vert="horz" wrap="square" rtlCol="0">
              <a:spAutoFit/>
            </a:bodyPr>
            <a:lstStyle/>
            <a:p>
              <a:pPr algn="dist"/>
              <a:r>
                <a:rPr lang="zh-CN" altLang="en-US" sz="3200" b="1" spc="300" dirty="0">
                  <a:solidFill>
                    <a:schemeClr val="bg1"/>
                  </a:solidFill>
                  <a:effectLst>
                    <a:outerShdw blurRad="546100" algn="ctr" rotWithShape="0">
                      <a:schemeClr val="bg1">
                        <a:alpha val="40000"/>
                      </a:schemeClr>
                    </a:outerShdw>
                  </a:effectLst>
                  <a:latin typeface="微软雅黑" panose="020B0503020204020204" pitchFamily="34" charset="-122"/>
                  <a:ea typeface="微软雅黑" panose="020B0503020204020204" pitchFamily="34" charset="-122"/>
                </a:rPr>
                <a:t>龙头理论</a:t>
              </a:r>
            </a:p>
          </p:txBody>
        </p:sp>
        <p:grpSp>
          <p:nvGrpSpPr>
            <p:cNvPr id="16" name="组合 15"/>
            <p:cNvGrpSpPr/>
            <p:nvPr/>
          </p:nvGrpSpPr>
          <p:grpSpPr>
            <a:xfrm>
              <a:off x="4402931" y="894755"/>
              <a:ext cx="358902" cy="99346"/>
              <a:chOff x="3583781" y="6036469"/>
              <a:chExt cx="358902" cy="99346"/>
            </a:xfrm>
          </p:grpSpPr>
          <p:sp>
            <p:nvSpPr>
              <p:cNvPr id="29" name="等腰三角形 28"/>
              <p:cNvSpPr/>
              <p:nvPr/>
            </p:nvSpPr>
            <p:spPr>
              <a:xfrm rot="5400000">
                <a:off x="3565922" y="6054328"/>
                <a:ext cx="99346" cy="6362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等腰三角形 29"/>
              <p:cNvSpPr/>
              <p:nvPr/>
            </p:nvSpPr>
            <p:spPr>
              <a:xfrm rot="5400000">
                <a:off x="3713559" y="6054328"/>
                <a:ext cx="99346" cy="6362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等腰三角形 30"/>
              <p:cNvSpPr/>
              <p:nvPr/>
            </p:nvSpPr>
            <p:spPr>
              <a:xfrm rot="5400000">
                <a:off x="3861196" y="6054328"/>
                <a:ext cx="99346" cy="6362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2" name="组合 31"/>
            <p:cNvGrpSpPr/>
            <p:nvPr/>
          </p:nvGrpSpPr>
          <p:grpSpPr>
            <a:xfrm flipH="1">
              <a:off x="7430166" y="894755"/>
              <a:ext cx="358902" cy="99346"/>
              <a:chOff x="3583781" y="6036469"/>
              <a:chExt cx="358902" cy="99346"/>
            </a:xfrm>
          </p:grpSpPr>
          <p:sp>
            <p:nvSpPr>
              <p:cNvPr id="33" name="等腰三角形 32"/>
              <p:cNvSpPr/>
              <p:nvPr/>
            </p:nvSpPr>
            <p:spPr>
              <a:xfrm rot="5400000">
                <a:off x="3565922" y="6054328"/>
                <a:ext cx="99346" cy="6362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等腰三角形 33"/>
              <p:cNvSpPr/>
              <p:nvPr/>
            </p:nvSpPr>
            <p:spPr>
              <a:xfrm rot="5400000">
                <a:off x="3713559" y="6054328"/>
                <a:ext cx="99346" cy="6362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等腰三角形 34"/>
              <p:cNvSpPr/>
              <p:nvPr/>
            </p:nvSpPr>
            <p:spPr>
              <a:xfrm rot="5400000">
                <a:off x="3861196" y="6054328"/>
                <a:ext cx="99346" cy="6362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6" name="矩形 35"/>
            <p:cNvSpPr/>
            <p:nvPr/>
          </p:nvSpPr>
          <p:spPr>
            <a:xfrm>
              <a:off x="3919104" y="1267250"/>
              <a:ext cx="4353791" cy="275590"/>
            </a:xfrm>
            <a:prstGeom prst="rect">
              <a:avLst/>
            </a:prstGeom>
            <a:noFill/>
          </p:spPr>
          <p:txBody>
            <a:bodyPr vert="horz" wrap="square" rtlCol="0">
              <a:spAutoFit/>
            </a:bodyPr>
            <a:lstStyle/>
            <a:p>
              <a:pPr algn="ctr"/>
              <a:endParaRPr lang="zh-CN" altLang="en-US" sz="1200" spc="300">
                <a:solidFill>
                  <a:schemeClr val="bg1"/>
                </a:solidFill>
                <a:effectLst>
                  <a:outerShdw blurRad="342900" algn="ctr" rotWithShape="0">
                    <a:schemeClr val="bg1"/>
                  </a:outerShdw>
                </a:effectLst>
                <a:latin typeface="三极雅致黑简体" panose="00000506000000000000" pitchFamily="2" charset="-122"/>
                <a:ea typeface="三极雅致黑简体" panose="00000506000000000000" pitchFamily="2" charset="-122"/>
              </a:endParaRPr>
            </a:p>
          </p:txBody>
        </p:sp>
      </p:grpSp>
      <p:pic>
        <p:nvPicPr>
          <p:cNvPr id="6" name="图片 5">
            <a:extLst>
              <a:ext uri="{FF2B5EF4-FFF2-40B4-BE49-F238E27FC236}">
                <a16:creationId xmlns:a16="http://schemas.microsoft.com/office/drawing/2014/main" id="{6860BA00-A748-44FA-831E-DE02DFB2FE45}"/>
              </a:ext>
            </a:extLst>
          </p:cNvPr>
          <p:cNvPicPr>
            <a:picLocks noChangeAspect="1"/>
          </p:cNvPicPr>
          <p:nvPr/>
        </p:nvPicPr>
        <p:blipFill>
          <a:blip r:embed="rId3"/>
          <a:stretch>
            <a:fillRect/>
          </a:stretch>
        </p:blipFill>
        <p:spPr>
          <a:xfrm>
            <a:off x="1191348" y="846642"/>
            <a:ext cx="6731045" cy="3645983"/>
          </a:xfrm>
          <a:prstGeom prst="rect">
            <a:avLst/>
          </a:prstGeom>
        </p:spPr>
      </p:pic>
      <p:pic>
        <p:nvPicPr>
          <p:cNvPr id="7" name="图片 6">
            <a:extLst>
              <a:ext uri="{FF2B5EF4-FFF2-40B4-BE49-F238E27FC236}">
                <a16:creationId xmlns:a16="http://schemas.microsoft.com/office/drawing/2014/main" id="{375940D3-611C-44C1-BAB5-CACC77C294FD}"/>
              </a:ext>
            </a:extLst>
          </p:cNvPr>
          <p:cNvPicPr>
            <a:picLocks noChangeAspect="1"/>
          </p:cNvPicPr>
          <p:nvPr/>
        </p:nvPicPr>
        <p:blipFill>
          <a:blip r:embed="rId4"/>
          <a:stretch>
            <a:fillRect/>
          </a:stretch>
        </p:blipFill>
        <p:spPr>
          <a:xfrm>
            <a:off x="3964576" y="2195371"/>
            <a:ext cx="3879669" cy="2101487"/>
          </a:xfrm>
          <a:prstGeom prst="rect">
            <a:avLst/>
          </a:prstGeom>
          <a:ln>
            <a:noFill/>
          </a:ln>
          <a:effectLst>
            <a:outerShdw blurRad="190500" algn="tl" rotWithShape="0">
              <a:srgbClr val="000000">
                <a:alpha val="70000"/>
              </a:srgbClr>
            </a:outerShdw>
          </a:effectLst>
        </p:spPr>
      </p:pic>
      <p:sp>
        <p:nvSpPr>
          <p:cNvPr id="8" name="矩形 7">
            <a:extLst>
              <a:ext uri="{FF2B5EF4-FFF2-40B4-BE49-F238E27FC236}">
                <a16:creationId xmlns:a16="http://schemas.microsoft.com/office/drawing/2014/main" id="{35D23F6C-B98B-45AB-9D3E-806C709B9D36}"/>
              </a:ext>
            </a:extLst>
          </p:cNvPr>
          <p:cNvSpPr/>
          <p:nvPr/>
        </p:nvSpPr>
        <p:spPr>
          <a:xfrm>
            <a:off x="2309928" y="4622482"/>
            <a:ext cx="4570482" cy="369332"/>
          </a:xfrm>
          <a:prstGeom prst="rect">
            <a:avLst/>
          </a:prstGeom>
        </p:spPr>
        <p:txBody>
          <a:bodyPr wrap="none">
            <a:spAutoFit/>
          </a:bodyPr>
          <a:lstStyle/>
          <a:p>
            <a:r>
              <a:rPr lang="zh-CN" altLang="en-US" dirty="0">
                <a:solidFill>
                  <a:schemeClr val="bg1"/>
                </a:solidFill>
              </a:rPr>
              <a:t>龙头不死，行情不止，龙头调整，热点转移</a:t>
            </a:r>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221607" y="63825"/>
            <a:ext cx="7017035" cy="920612"/>
            <a:chOff x="3919104" y="622228"/>
            <a:chExt cx="4353791" cy="920612"/>
          </a:xfrm>
        </p:grpSpPr>
        <p:sp>
          <p:nvSpPr>
            <p:cNvPr id="15" name="文本框 14"/>
            <p:cNvSpPr txBox="1"/>
            <p:nvPr/>
          </p:nvSpPr>
          <p:spPr>
            <a:xfrm>
              <a:off x="4899774" y="622228"/>
              <a:ext cx="2392451" cy="584775"/>
            </a:xfrm>
            <a:prstGeom prst="rect">
              <a:avLst/>
            </a:prstGeom>
            <a:noFill/>
          </p:spPr>
          <p:txBody>
            <a:bodyPr vert="horz" wrap="square" rtlCol="0">
              <a:spAutoFit/>
            </a:bodyPr>
            <a:lstStyle/>
            <a:p>
              <a:pPr algn="dist"/>
              <a:r>
                <a:rPr lang="zh-CN" altLang="en-US" sz="3200" b="1" spc="300" dirty="0">
                  <a:solidFill>
                    <a:schemeClr val="bg1"/>
                  </a:solidFill>
                  <a:effectLst>
                    <a:outerShdw blurRad="546100" algn="ctr" rotWithShape="0">
                      <a:schemeClr val="bg1">
                        <a:alpha val="40000"/>
                      </a:schemeClr>
                    </a:outerShdw>
                  </a:effectLst>
                  <a:latin typeface="微软雅黑" panose="020B0503020204020204" pitchFamily="34" charset="-122"/>
                  <a:ea typeface="微软雅黑" panose="020B0503020204020204" pitchFamily="34" charset="-122"/>
                </a:rPr>
                <a:t>龙头理论</a:t>
              </a:r>
            </a:p>
          </p:txBody>
        </p:sp>
        <p:grpSp>
          <p:nvGrpSpPr>
            <p:cNvPr id="16" name="组合 15"/>
            <p:cNvGrpSpPr/>
            <p:nvPr/>
          </p:nvGrpSpPr>
          <p:grpSpPr>
            <a:xfrm>
              <a:off x="4402931" y="894755"/>
              <a:ext cx="358902" cy="99346"/>
              <a:chOff x="3583781" y="6036469"/>
              <a:chExt cx="358902" cy="99346"/>
            </a:xfrm>
          </p:grpSpPr>
          <p:sp>
            <p:nvSpPr>
              <p:cNvPr id="29" name="等腰三角形 28"/>
              <p:cNvSpPr/>
              <p:nvPr/>
            </p:nvSpPr>
            <p:spPr>
              <a:xfrm rot="5400000">
                <a:off x="3565922" y="6054328"/>
                <a:ext cx="99346" cy="6362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等腰三角形 29"/>
              <p:cNvSpPr/>
              <p:nvPr/>
            </p:nvSpPr>
            <p:spPr>
              <a:xfrm rot="5400000">
                <a:off x="3713559" y="6054328"/>
                <a:ext cx="99346" cy="6362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等腰三角形 30"/>
              <p:cNvSpPr/>
              <p:nvPr/>
            </p:nvSpPr>
            <p:spPr>
              <a:xfrm rot="5400000">
                <a:off x="3861196" y="6054328"/>
                <a:ext cx="99346" cy="6362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2" name="组合 31"/>
            <p:cNvGrpSpPr/>
            <p:nvPr/>
          </p:nvGrpSpPr>
          <p:grpSpPr>
            <a:xfrm flipH="1">
              <a:off x="7430166" y="894755"/>
              <a:ext cx="358902" cy="99346"/>
              <a:chOff x="3583781" y="6036469"/>
              <a:chExt cx="358902" cy="99346"/>
            </a:xfrm>
          </p:grpSpPr>
          <p:sp>
            <p:nvSpPr>
              <p:cNvPr id="33" name="等腰三角形 32"/>
              <p:cNvSpPr/>
              <p:nvPr/>
            </p:nvSpPr>
            <p:spPr>
              <a:xfrm rot="5400000">
                <a:off x="3565922" y="6054328"/>
                <a:ext cx="99346" cy="6362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等腰三角形 33"/>
              <p:cNvSpPr/>
              <p:nvPr/>
            </p:nvSpPr>
            <p:spPr>
              <a:xfrm rot="5400000">
                <a:off x="3713559" y="6054328"/>
                <a:ext cx="99346" cy="6362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等腰三角形 34"/>
              <p:cNvSpPr/>
              <p:nvPr/>
            </p:nvSpPr>
            <p:spPr>
              <a:xfrm rot="5400000">
                <a:off x="3861196" y="6054328"/>
                <a:ext cx="99346" cy="6362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6" name="矩形 35"/>
            <p:cNvSpPr/>
            <p:nvPr/>
          </p:nvSpPr>
          <p:spPr>
            <a:xfrm>
              <a:off x="3919104" y="1267250"/>
              <a:ext cx="4353791" cy="275590"/>
            </a:xfrm>
            <a:prstGeom prst="rect">
              <a:avLst/>
            </a:prstGeom>
            <a:noFill/>
          </p:spPr>
          <p:txBody>
            <a:bodyPr vert="horz" wrap="square" rtlCol="0">
              <a:spAutoFit/>
            </a:bodyPr>
            <a:lstStyle/>
            <a:p>
              <a:pPr algn="ctr"/>
              <a:endParaRPr lang="zh-CN" altLang="en-US" sz="1200" spc="300">
                <a:solidFill>
                  <a:schemeClr val="bg1"/>
                </a:solidFill>
                <a:effectLst>
                  <a:outerShdw blurRad="342900" algn="ctr" rotWithShape="0">
                    <a:schemeClr val="bg1"/>
                  </a:outerShdw>
                </a:effectLst>
                <a:latin typeface="三极雅致黑简体" panose="00000506000000000000" pitchFamily="2" charset="-122"/>
                <a:ea typeface="三极雅致黑简体" panose="00000506000000000000" pitchFamily="2" charset="-122"/>
              </a:endParaRPr>
            </a:p>
          </p:txBody>
        </p:sp>
      </p:grpSp>
      <p:sp>
        <p:nvSpPr>
          <p:cNvPr id="3" name="文本框 2"/>
          <p:cNvSpPr txBox="1"/>
          <p:nvPr/>
        </p:nvSpPr>
        <p:spPr>
          <a:xfrm>
            <a:off x="868680" y="861060"/>
            <a:ext cx="7369962" cy="4524315"/>
          </a:xfrm>
          <a:prstGeom prst="rect">
            <a:avLst/>
          </a:prstGeom>
          <a:noFill/>
        </p:spPr>
        <p:txBody>
          <a:bodyPr wrap="square" rtlCol="0">
            <a:spAutoFit/>
          </a:bodyPr>
          <a:lstStyle/>
          <a:p>
            <a:pPr algn="ctr"/>
            <a:r>
              <a:rPr lang="en-US" altLang="zh-CN" sz="2400" dirty="0">
                <a:solidFill>
                  <a:schemeClr val="bg1"/>
                </a:solidFill>
              </a:rPr>
              <a:t>1</a:t>
            </a:r>
            <a:r>
              <a:rPr lang="zh-CN" altLang="en-US" sz="2400" dirty="0">
                <a:solidFill>
                  <a:schemeClr val="bg1"/>
                </a:solidFill>
              </a:rPr>
              <a:t>，龙头板块龙头股。</a:t>
            </a:r>
            <a:endParaRPr lang="en-US" altLang="zh-CN" sz="2400" dirty="0">
              <a:solidFill>
                <a:schemeClr val="bg1"/>
              </a:solidFill>
            </a:endParaRPr>
          </a:p>
          <a:p>
            <a:pPr algn="ctr"/>
            <a:endParaRPr lang="en-US" altLang="zh-CN" sz="2400" dirty="0">
              <a:solidFill>
                <a:schemeClr val="bg1"/>
              </a:solidFill>
            </a:endParaRPr>
          </a:p>
          <a:p>
            <a:pPr algn="ctr"/>
            <a:r>
              <a:rPr lang="en-US" altLang="zh-CN" sz="2400" dirty="0">
                <a:solidFill>
                  <a:schemeClr val="bg1"/>
                </a:solidFill>
              </a:rPr>
              <a:t>2</a:t>
            </a:r>
            <a:r>
              <a:rPr lang="zh-CN" altLang="en-US" sz="2400" dirty="0">
                <a:solidFill>
                  <a:schemeClr val="bg1"/>
                </a:solidFill>
              </a:rPr>
              <a:t>，龙一不行就龙二，千万不要看龙五。</a:t>
            </a:r>
            <a:endParaRPr lang="en-US" altLang="zh-CN" sz="2400" dirty="0">
              <a:solidFill>
                <a:schemeClr val="bg1"/>
              </a:solidFill>
            </a:endParaRPr>
          </a:p>
          <a:p>
            <a:pPr algn="ctr"/>
            <a:endParaRPr lang="en-US" altLang="zh-CN" sz="2400" dirty="0">
              <a:solidFill>
                <a:schemeClr val="bg1"/>
              </a:solidFill>
            </a:endParaRPr>
          </a:p>
          <a:p>
            <a:pPr algn="ctr"/>
            <a:r>
              <a:rPr lang="en-US" altLang="zh-CN" sz="2400" dirty="0">
                <a:solidFill>
                  <a:schemeClr val="bg1"/>
                </a:solidFill>
              </a:rPr>
              <a:t>3</a:t>
            </a:r>
            <a:r>
              <a:rPr lang="zh-CN" altLang="en-US" sz="2400" dirty="0">
                <a:solidFill>
                  <a:schemeClr val="bg1"/>
                </a:solidFill>
              </a:rPr>
              <a:t>，潜龙在渊，一飞冲天</a:t>
            </a:r>
            <a:r>
              <a:rPr lang="en-US" altLang="zh-CN" sz="2400" dirty="0">
                <a:solidFill>
                  <a:schemeClr val="bg1"/>
                </a:solidFill>
              </a:rPr>
              <a:t>-----</a:t>
            </a:r>
            <a:r>
              <a:rPr lang="zh-CN" altLang="en-US" sz="2400" dirty="0">
                <a:solidFill>
                  <a:schemeClr val="bg1"/>
                </a:solidFill>
              </a:rPr>
              <a:t>资金背离，必给机会。</a:t>
            </a:r>
            <a:endParaRPr lang="en-US" altLang="zh-CN" sz="2400" dirty="0">
              <a:solidFill>
                <a:schemeClr val="bg1"/>
              </a:solidFill>
            </a:endParaRPr>
          </a:p>
          <a:p>
            <a:pPr algn="ctr"/>
            <a:endParaRPr lang="en-US" altLang="zh-CN" sz="2400" dirty="0">
              <a:solidFill>
                <a:schemeClr val="bg1"/>
              </a:solidFill>
            </a:endParaRPr>
          </a:p>
          <a:p>
            <a:pPr algn="ctr"/>
            <a:r>
              <a:rPr lang="en-US" altLang="zh-CN" sz="2400" dirty="0">
                <a:solidFill>
                  <a:schemeClr val="bg1"/>
                </a:solidFill>
              </a:rPr>
              <a:t>4</a:t>
            </a:r>
            <a:r>
              <a:rPr lang="zh-CN" altLang="en-US" sz="2400" dirty="0">
                <a:solidFill>
                  <a:schemeClr val="bg1"/>
                </a:solidFill>
              </a:rPr>
              <a:t>，宁做龙回头，不做擦边球。</a:t>
            </a:r>
            <a:endParaRPr lang="en-US" altLang="zh-CN" sz="2400" dirty="0">
              <a:solidFill>
                <a:schemeClr val="bg1"/>
              </a:solidFill>
            </a:endParaRPr>
          </a:p>
          <a:p>
            <a:pPr algn="ctr"/>
            <a:endParaRPr lang="en-US" altLang="zh-CN" sz="2400" dirty="0">
              <a:solidFill>
                <a:schemeClr val="bg1"/>
              </a:solidFill>
            </a:endParaRPr>
          </a:p>
          <a:p>
            <a:pPr algn="ctr"/>
            <a:r>
              <a:rPr lang="en-US" altLang="zh-CN" sz="2400" dirty="0">
                <a:solidFill>
                  <a:schemeClr val="bg1"/>
                </a:solidFill>
              </a:rPr>
              <a:t>5</a:t>
            </a:r>
            <a:r>
              <a:rPr lang="zh-CN" altLang="en-US" sz="2400" dirty="0">
                <a:solidFill>
                  <a:schemeClr val="bg1"/>
                </a:solidFill>
              </a:rPr>
              <a:t>，龙头不死，行情不止，龙头调整，热点转移。</a:t>
            </a:r>
            <a:endParaRPr lang="en-US" altLang="zh-CN" sz="2400" dirty="0">
              <a:solidFill>
                <a:schemeClr val="bg1"/>
              </a:solidFill>
            </a:endParaRPr>
          </a:p>
          <a:p>
            <a:pPr algn="ctr"/>
            <a:endParaRPr lang="en-US" altLang="zh-CN" sz="2400" dirty="0">
              <a:solidFill>
                <a:schemeClr val="bg1"/>
              </a:solidFill>
            </a:endParaRPr>
          </a:p>
          <a:p>
            <a:pPr algn="ctr"/>
            <a:endParaRPr lang="en-US" altLang="zh-CN" sz="2400" dirty="0">
              <a:solidFill>
                <a:schemeClr val="bg1"/>
              </a:solidFill>
            </a:endParaRPr>
          </a:p>
          <a:p>
            <a:pPr algn="ctr"/>
            <a:endParaRPr lang="en-US" altLang="zh-CN" sz="2400"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466489" y="107368"/>
            <a:ext cx="2211022" cy="920612"/>
            <a:chOff x="3919104" y="622228"/>
            <a:chExt cx="4353791" cy="920612"/>
          </a:xfrm>
        </p:grpSpPr>
        <p:sp>
          <p:nvSpPr>
            <p:cNvPr id="15" name="文本框 14"/>
            <p:cNvSpPr txBox="1"/>
            <p:nvPr/>
          </p:nvSpPr>
          <p:spPr>
            <a:xfrm>
              <a:off x="4899774" y="622228"/>
              <a:ext cx="2392451" cy="584775"/>
            </a:xfrm>
            <a:prstGeom prst="rect">
              <a:avLst/>
            </a:prstGeom>
            <a:noFill/>
          </p:spPr>
          <p:txBody>
            <a:bodyPr vert="horz" wrap="square" rtlCol="0">
              <a:spAutoFit/>
            </a:bodyPr>
            <a:lstStyle/>
            <a:p>
              <a:pPr algn="dist"/>
              <a:r>
                <a:rPr lang="zh-CN" altLang="en-US" sz="3200" b="1" spc="300" dirty="0">
                  <a:solidFill>
                    <a:schemeClr val="bg1"/>
                  </a:solidFill>
                  <a:effectLst>
                    <a:outerShdw blurRad="546100" algn="ctr" rotWithShape="0">
                      <a:schemeClr val="bg1">
                        <a:alpha val="40000"/>
                      </a:schemeClr>
                    </a:outerShdw>
                  </a:effectLst>
                  <a:latin typeface="微软雅黑" panose="020B0503020204020204" pitchFamily="34" charset="-122"/>
                  <a:ea typeface="微软雅黑" panose="020B0503020204020204" pitchFamily="34" charset="-122"/>
                </a:rPr>
                <a:t>总结</a:t>
              </a:r>
            </a:p>
          </p:txBody>
        </p:sp>
        <p:grpSp>
          <p:nvGrpSpPr>
            <p:cNvPr id="16" name="组合 15"/>
            <p:cNvGrpSpPr/>
            <p:nvPr/>
          </p:nvGrpSpPr>
          <p:grpSpPr>
            <a:xfrm>
              <a:off x="4402931" y="894755"/>
              <a:ext cx="358902" cy="99346"/>
              <a:chOff x="3583781" y="6036469"/>
              <a:chExt cx="358902" cy="99346"/>
            </a:xfrm>
          </p:grpSpPr>
          <p:sp>
            <p:nvSpPr>
              <p:cNvPr id="29" name="等腰三角形 28"/>
              <p:cNvSpPr/>
              <p:nvPr/>
            </p:nvSpPr>
            <p:spPr>
              <a:xfrm rot="5400000">
                <a:off x="3565922" y="6054328"/>
                <a:ext cx="99346" cy="6362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等腰三角形 29"/>
              <p:cNvSpPr/>
              <p:nvPr/>
            </p:nvSpPr>
            <p:spPr>
              <a:xfrm rot="5400000">
                <a:off x="3713559" y="6054328"/>
                <a:ext cx="99346" cy="6362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等腰三角形 30"/>
              <p:cNvSpPr/>
              <p:nvPr/>
            </p:nvSpPr>
            <p:spPr>
              <a:xfrm rot="5400000">
                <a:off x="3861196" y="6054328"/>
                <a:ext cx="99346" cy="6362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2" name="组合 31"/>
            <p:cNvGrpSpPr/>
            <p:nvPr/>
          </p:nvGrpSpPr>
          <p:grpSpPr>
            <a:xfrm flipH="1">
              <a:off x="7430166" y="894755"/>
              <a:ext cx="358902" cy="99346"/>
              <a:chOff x="3583781" y="6036469"/>
              <a:chExt cx="358902" cy="99346"/>
            </a:xfrm>
          </p:grpSpPr>
          <p:sp>
            <p:nvSpPr>
              <p:cNvPr id="33" name="等腰三角形 32"/>
              <p:cNvSpPr/>
              <p:nvPr/>
            </p:nvSpPr>
            <p:spPr>
              <a:xfrm rot="5400000">
                <a:off x="3565922" y="6054328"/>
                <a:ext cx="99346" cy="6362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等腰三角形 33"/>
              <p:cNvSpPr/>
              <p:nvPr/>
            </p:nvSpPr>
            <p:spPr>
              <a:xfrm rot="5400000">
                <a:off x="3713559" y="6054328"/>
                <a:ext cx="99346" cy="6362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等腰三角形 34"/>
              <p:cNvSpPr/>
              <p:nvPr/>
            </p:nvSpPr>
            <p:spPr>
              <a:xfrm rot="5400000">
                <a:off x="3861196" y="6054328"/>
                <a:ext cx="99346" cy="6362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6" name="矩形 35"/>
            <p:cNvSpPr/>
            <p:nvPr/>
          </p:nvSpPr>
          <p:spPr>
            <a:xfrm>
              <a:off x="3919104" y="1267250"/>
              <a:ext cx="4353791" cy="275590"/>
            </a:xfrm>
            <a:prstGeom prst="rect">
              <a:avLst/>
            </a:prstGeom>
            <a:noFill/>
          </p:spPr>
          <p:txBody>
            <a:bodyPr vert="horz" wrap="square" rtlCol="0">
              <a:spAutoFit/>
            </a:bodyPr>
            <a:lstStyle/>
            <a:p>
              <a:pPr algn="ctr"/>
              <a:endParaRPr lang="zh-CN" altLang="en-US" sz="1200" spc="300">
                <a:solidFill>
                  <a:schemeClr val="bg1"/>
                </a:solidFill>
                <a:effectLst>
                  <a:outerShdw blurRad="342900" algn="ctr" rotWithShape="0">
                    <a:schemeClr val="bg1"/>
                  </a:outerShdw>
                </a:effectLst>
                <a:latin typeface="三极雅致黑简体" panose="00000506000000000000" pitchFamily="2" charset="-122"/>
                <a:ea typeface="三极雅致黑简体" panose="00000506000000000000" pitchFamily="2" charset="-122"/>
              </a:endParaRPr>
            </a:p>
          </p:txBody>
        </p:sp>
      </p:grpSp>
      <p:grpSp>
        <p:nvGrpSpPr>
          <p:cNvPr id="40" name="组合 39"/>
          <p:cNvGrpSpPr/>
          <p:nvPr/>
        </p:nvGrpSpPr>
        <p:grpSpPr>
          <a:xfrm>
            <a:off x="1594184" y="1008021"/>
            <a:ext cx="5955632" cy="3566987"/>
            <a:chOff x="2658979" y="1704975"/>
            <a:chExt cx="6874041" cy="3859214"/>
          </a:xfrm>
        </p:grpSpPr>
        <p:sp>
          <p:nvSpPr>
            <p:cNvPr id="41" name="MH_Other_1"/>
            <p:cNvSpPr/>
            <p:nvPr>
              <p:custDataLst>
                <p:tags r:id="rId1"/>
              </p:custDataLst>
            </p:nvPr>
          </p:nvSpPr>
          <p:spPr>
            <a:xfrm rot="16200000">
              <a:off x="5317332" y="2674145"/>
              <a:ext cx="1565275" cy="1624012"/>
            </a:xfrm>
            <a:prstGeom prst="notchedRightArrow">
              <a:avLst>
                <a:gd name="adj1" fmla="val 60007"/>
                <a:gd name="adj2" fmla="val 36498"/>
              </a:avLst>
            </a:prstGeom>
            <a:solidFill>
              <a:srgbClr val="FCD66C"/>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50" dirty="0">
                <a:solidFill>
                  <a:srgbClr val="FFC000"/>
                </a:solidFill>
                <a:latin typeface="微软雅黑" panose="020B0503020204020204" pitchFamily="34" charset="-122"/>
                <a:ea typeface="微软雅黑" panose="020B0503020204020204" pitchFamily="34" charset="-122"/>
              </a:endParaRPr>
            </a:p>
          </p:txBody>
        </p:sp>
        <p:sp>
          <p:nvSpPr>
            <p:cNvPr id="42" name="MH_Other_2"/>
            <p:cNvSpPr/>
            <p:nvPr>
              <p:custDataLst>
                <p:tags r:id="rId2"/>
              </p:custDataLst>
            </p:nvPr>
          </p:nvSpPr>
          <p:spPr>
            <a:xfrm>
              <a:off x="6583364" y="3940176"/>
              <a:ext cx="1565275" cy="1624013"/>
            </a:xfrm>
            <a:prstGeom prst="notchedRightArrow">
              <a:avLst>
                <a:gd name="adj1" fmla="val 60007"/>
                <a:gd name="adj2" fmla="val 36498"/>
              </a:avLst>
            </a:prstGeom>
            <a:solidFill>
              <a:srgbClr val="91C1A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50" dirty="0">
                <a:solidFill>
                  <a:srgbClr val="FFC000"/>
                </a:solidFill>
                <a:latin typeface="微软雅黑" panose="020B0503020204020204" pitchFamily="34" charset="-122"/>
                <a:ea typeface="微软雅黑" panose="020B0503020204020204" pitchFamily="34" charset="-122"/>
              </a:endParaRPr>
            </a:p>
          </p:txBody>
        </p:sp>
        <p:sp>
          <p:nvSpPr>
            <p:cNvPr id="43" name="MH_Other_3"/>
            <p:cNvSpPr/>
            <p:nvPr>
              <p:custDataLst>
                <p:tags r:id="rId3"/>
              </p:custDataLst>
            </p:nvPr>
          </p:nvSpPr>
          <p:spPr>
            <a:xfrm flipH="1">
              <a:off x="4043364" y="3940176"/>
              <a:ext cx="1565275" cy="1624013"/>
            </a:xfrm>
            <a:prstGeom prst="notchedRightArrow">
              <a:avLst>
                <a:gd name="adj1" fmla="val 60007"/>
                <a:gd name="adj2" fmla="val 36498"/>
              </a:avLst>
            </a:prstGeom>
            <a:solidFill>
              <a:srgbClr val="F9A03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50" dirty="0">
                <a:solidFill>
                  <a:srgbClr val="FFC000"/>
                </a:solidFill>
                <a:latin typeface="微软雅黑" panose="020B0503020204020204" pitchFamily="34" charset="-122"/>
                <a:ea typeface="微软雅黑" panose="020B0503020204020204" pitchFamily="34" charset="-122"/>
              </a:endParaRPr>
            </a:p>
          </p:txBody>
        </p:sp>
        <p:sp>
          <p:nvSpPr>
            <p:cNvPr id="44" name="MH_Title_1"/>
            <p:cNvSpPr txBox="1">
              <a:spLocks noChangeArrowheads="1"/>
            </p:cNvSpPr>
            <p:nvPr>
              <p:custDataLst>
                <p:tags r:id="rId4"/>
              </p:custDataLst>
            </p:nvPr>
          </p:nvSpPr>
          <p:spPr bwMode="auto">
            <a:xfrm>
              <a:off x="5327651" y="4283076"/>
              <a:ext cx="15462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pPr algn="ctr" eaLnBrk="1" hangingPunct="1"/>
              <a:r>
                <a:rPr lang="zh-CN" altLang="en-US" b="1" dirty="0">
                  <a:solidFill>
                    <a:srgbClr val="FFC000"/>
                  </a:solidFill>
                  <a:latin typeface="微软雅黑" panose="020B0503020204020204" pitchFamily="34" charset="-122"/>
                  <a:ea typeface="微软雅黑" panose="020B0503020204020204" pitchFamily="34" charset="-122"/>
                </a:rPr>
                <a:t>资金推动论</a:t>
              </a:r>
              <a:endParaRPr lang="en-US" altLang="zh-CN" b="1" dirty="0">
                <a:solidFill>
                  <a:srgbClr val="FFC000"/>
                </a:solidFill>
                <a:latin typeface="微软雅黑" panose="020B0503020204020204" pitchFamily="34" charset="-122"/>
                <a:ea typeface="微软雅黑" panose="020B0503020204020204" pitchFamily="34" charset="-122"/>
              </a:endParaRPr>
            </a:p>
            <a:p>
              <a:pPr algn="ctr" eaLnBrk="1" hangingPunct="1"/>
              <a:r>
                <a:rPr lang="zh-CN" altLang="en-US" b="1" dirty="0">
                  <a:solidFill>
                    <a:srgbClr val="FFC000"/>
                  </a:solidFill>
                  <a:latin typeface="微软雅黑" panose="020B0503020204020204" pitchFamily="34" charset="-122"/>
                  <a:ea typeface="微软雅黑" panose="020B0503020204020204" pitchFamily="34" charset="-122"/>
                </a:rPr>
                <a:t>贯穿始终</a:t>
              </a:r>
            </a:p>
          </p:txBody>
        </p:sp>
        <p:sp>
          <p:nvSpPr>
            <p:cNvPr id="45" name="MH_SubTitle_2"/>
            <p:cNvSpPr txBox="1">
              <a:spLocks noChangeArrowheads="1"/>
            </p:cNvSpPr>
            <p:nvPr>
              <p:custDataLst>
                <p:tags r:id="rId5"/>
              </p:custDataLst>
            </p:nvPr>
          </p:nvSpPr>
          <p:spPr bwMode="auto">
            <a:xfrm>
              <a:off x="2658979" y="4129089"/>
              <a:ext cx="1366921" cy="1227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pPr algn="r" eaLnBrk="1" hangingPunct="1">
                <a:lnSpc>
                  <a:spcPct val="130000"/>
                </a:lnSpc>
              </a:pPr>
              <a:r>
                <a:rPr lang="zh-CN" altLang="en-US" sz="1500" dirty="0">
                  <a:solidFill>
                    <a:srgbClr val="FFC000"/>
                  </a:solidFill>
                  <a:latin typeface="微软雅黑" panose="020B0503020204020204" pitchFamily="34" charset="-122"/>
                  <a:ea typeface="微软雅黑" panose="020B0503020204020204" pitchFamily="34" charset="-122"/>
                </a:rPr>
                <a:t>顶底理论</a:t>
              </a:r>
              <a:endParaRPr lang="en-US" altLang="zh-CN" sz="1500" dirty="0">
                <a:solidFill>
                  <a:srgbClr val="FFC000"/>
                </a:solidFill>
                <a:latin typeface="微软雅黑" panose="020B0503020204020204" pitchFamily="34" charset="-122"/>
                <a:ea typeface="微软雅黑" panose="020B0503020204020204" pitchFamily="34" charset="-122"/>
              </a:endParaRPr>
            </a:p>
            <a:p>
              <a:pPr algn="r" eaLnBrk="1" hangingPunct="1">
                <a:lnSpc>
                  <a:spcPct val="130000"/>
                </a:lnSpc>
              </a:pPr>
              <a:r>
                <a:rPr lang="zh-CN" altLang="en-US" sz="1500" dirty="0">
                  <a:solidFill>
                    <a:srgbClr val="FFC000"/>
                  </a:solidFill>
                  <a:latin typeface="微软雅黑" panose="020B0503020204020204" pitchFamily="34" charset="-122"/>
                  <a:ea typeface="微软雅黑" panose="020B0503020204020204" pitchFamily="34" charset="-122"/>
                </a:rPr>
                <a:t>大势为王</a:t>
              </a:r>
              <a:endParaRPr lang="en-US" altLang="zh-CN" sz="1500" dirty="0">
                <a:solidFill>
                  <a:srgbClr val="FFC000"/>
                </a:solidFill>
                <a:latin typeface="微软雅黑" panose="020B0503020204020204" pitchFamily="34" charset="-122"/>
                <a:ea typeface="微软雅黑" panose="020B0503020204020204" pitchFamily="34" charset="-122"/>
              </a:endParaRPr>
            </a:p>
            <a:p>
              <a:pPr algn="r" eaLnBrk="1" hangingPunct="1">
                <a:lnSpc>
                  <a:spcPct val="130000"/>
                </a:lnSpc>
              </a:pPr>
              <a:r>
                <a:rPr lang="zh-CN" altLang="en-US" sz="1500" dirty="0">
                  <a:solidFill>
                    <a:srgbClr val="FFC000"/>
                  </a:solidFill>
                  <a:latin typeface="微软雅黑" panose="020B0503020204020204" pitchFamily="34" charset="-122"/>
                  <a:ea typeface="微软雅黑" panose="020B0503020204020204" pitchFamily="34" charset="-122"/>
                </a:rPr>
                <a:t>控制仓位</a:t>
              </a:r>
            </a:p>
          </p:txBody>
        </p:sp>
        <p:sp>
          <p:nvSpPr>
            <p:cNvPr id="46" name="MH_SubTitle_1"/>
            <p:cNvSpPr txBox="1">
              <a:spLocks noChangeArrowheads="1"/>
            </p:cNvSpPr>
            <p:nvPr>
              <p:custDataLst>
                <p:tags r:id="rId6"/>
              </p:custDataLst>
            </p:nvPr>
          </p:nvSpPr>
          <p:spPr bwMode="auto">
            <a:xfrm>
              <a:off x="5308601" y="1704975"/>
              <a:ext cx="1565275" cy="97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pPr algn="ctr" eaLnBrk="1" hangingPunct="1">
                <a:lnSpc>
                  <a:spcPct val="130000"/>
                </a:lnSpc>
              </a:pPr>
              <a:r>
                <a:rPr lang="zh-CN" altLang="en-US" sz="1500" dirty="0">
                  <a:solidFill>
                    <a:srgbClr val="FFC000"/>
                  </a:solidFill>
                  <a:latin typeface="微软雅黑" panose="020B0503020204020204" pitchFamily="34" charset="-122"/>
                  <a:ea typeface="微软雅黑" panose="020B0503020204020204" pitchFamily="34" charset="-122"/>
                </a:rPr>
                <a:t>波段理论</a:t>
              </a:r>
              <a:endParaRPr lang="en-US" altLang="zh-CN" sz="1500" dirty="0">
                <a:solidFill>
                  <a:srgbClr val="FFC000"/>
                </a:solidFill>
                <a:latin typeface="微软雅黑" panose="020B0503020204020204" pitchFamily="34" charset="-122"/>
                <a:ea typeface="微软雅黑" panose="020B0503020204020204" pitchFamily="34" charset="-122"/>
              </a:endParaRPr>
            </a:p>
            <a:p>
              <a:pPr algn="ctr" eaLnBrk="1" hangingPunct="1">
                <a:lnSpc>
                  <a:spcPct val="130000"/>
                </a:lnSpc>
              </a:pPr>
              <a:r>
                <a:rPr lang="zh-CN" altLang="en-US" sz="1500" dirty="0">
                  <a:solidFill>
                    <a:srgbClr val="FFC000"/>
                  </a:solidFill>
                  <a:latin typeface="微软雅黑" panose="020B0503020204020204" pitchFamily="34" charset="-122"/>
                  <a:ea typeface="微软雅黑" panose="020B0503020204020204" pitchFamily="34" charset="-122"/>
                </a:rPr>
                <a:t>寻找机会</a:t>
              </a:r>
              <a:endParaRPr lang="en-US" altLang="zh-CN" sz="1500" dirty="0">
                <a:solidFill>
                  <a:srgbClr val="FFC000"/>
                </a:solidFill>
                <a:latin typeface="微软雅黑" panose="020B0503020204020204" pitchFamily="34" charset="-122"/>
                <a:ea typeface="微软雅黑" panose="020B0503020204020204" pitchFamily="34" charset="-122"/>
              </a:endParaRPr>
            </a:p>
            <a:p>
              <a:pPr algn="ctr" eaLnBrk="1" hangingPunct="1">
                <a:lnSpc>
                  <a:spcPct val="130000"/>
                </a:lnSpc>
              </a:pPr>
              <a:r>
                <a:rPr lang="zh-CN" altLang="en-US" sz="1500" dirty="0">
                  <a:solidFill>
                    <a:srgbClr val="FFC000"/>
                  </a:solidFill>
                  <a:latin typeface="微软雅黑" panose="020B0503020204020204" pitchFamily="34" charset="-122"/>
                  <a:ea typeface="微软雅黑" panose="020B0503020204020204" pitchFamily="34" charset="-122"/>
                </a:rPr>
                <a:t>趋势复利</a:t>
              </a:r>
              <a:endParaRPr lang="en-US" altLang="zh-CN" sz="1500" dirty="0">
                <a:solidFill>
                  <a:srgbClr val="FFC000"/>
                </a:solidFill>
                <a:latin typeface="微软雅黑" panose="020B0503020204020204" pitchFamily="34" charset="-122"/>
                <a:ea typeface="微软雅黑" panose="020B0503020204020204" pitchFamily="34" charset="-122"/>
              </a:endParaRPr>
            </a:p>
          </p:txBody>
        </p:sp>
        <p:sp>
          <p:nvSpPr>
            <p:cNvPr id="47" name="MH_SubTitle_3"/>
            <p:cNvSpPr txBox="1">
              <a:spLocks noChangeArrowheads="1"/>
            </p:cNvSpPr>
            <p:nvPr>
              <p:custDataLst>
                <p:tags r:id="rId7"/>
              </p:custDataLst>
            </p:nvPr>
          </p:nvSpPr>
          <p:spPr bwMode="auto">
            <a:xfrm>
              <a:off x="8148637" y="4129089"/>
              <a:ext cx="1384383" cy="1227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pPr eaLnBrk="1" hangingPunct="1">
                <a:lnSpc>
                  <a:spcPct val="130000"/>
                </a:lnSpc>
              </a:pPr>
              <a:r>
                <a:rPr lang="zh-CN" altLang="en-US" sz="1500" dirty="0">
                  <a:solidFill>
                    <a:srgbClr val="FFC000"/>
                  </a:solidFill>
                  <a:latin typeface="微软雅黑" panose="020B0503020204020204" pitchFamily="34" charset="-122"/>
                  <a:ea typeface="微软雅黑" panose="020B0503020204020204" pitchFamily="34" charset="-122"/>
                </a:rPr>
                <a:t>龙头理论</a:t>
              </a:r>
              <a:endParaRPr lang="en-US" altLang="zh-CN" sz="1500" dirty="0">
                <a:solidFill>
                  <a:srgbClr val="FFC000"/>
                </a:solidFill>
                <a:latin typeface="微软雅黑" panose="020B0503020204020204" pitchFamily="34" charset="-122"/>
                <a:ea typeface="微软雅黑" panose="020B0503020204020204" pitchFamily="34" charset="-122"/>
              </a:endParaRPr>
            </a:p>
            <a:p>
              <a:pPr eaLnBrk="1" hangingPunct="1">
                <a:lnSpc>
                  <a:spcPct val="130000"/>
                </a:lnSpc>
              </a:pPr>
              <a:r>
                <a:rPr lang="zh-CN" altLang="en-US" sz="1500" dirty="0">
                  <a:solidFill>
                    <a:srgbClr val="FFC000"/>
                  </a:solidFill>
                  <a:latin typeface="微软雅黑" panose="020B0503020204020204" pitchFamily="34" charset="-122"/>
                  <a:ea typeface="微软雅黑" panose="020B0503020204020204" pitchFamily="34" charset="-122"/>
                </a:rPr>
                <a:t>强者恒强</a:t>
              </a:r>
              <a:endParaRPr lang="en-US" altLang="zh-CN" sz="1500" dirty="0">
                <a:solidFill>
                  <a:srgbClr val="FFC000"/>
                </a:solidFill>
                <a:latin typeface="微软雅黑" panose="020B0503020204020204" pitchFamily="34" charset="-122"/>
                <a:ea typeface="微软雅黑" panose="020B0503020204020204" pitchFamily="34" charset="-122"/>
              </a:endParaRPr>
            </a:p>
            <a:p>
              <a:pPr eaLnBrk="1" hangingPunct="1">
                <a:lnSpc>
                  <a:spcPct val="130000"/>
                </a:lnSpc>
              </a:pPr>
              <a:r>
                <a:rPr lang="zh-CN" altLang="en-US" sz="1500" dirty="0">
                  <a:solidFill>
                    <a:srgbClr val="FFC000"/>
                  </a:solidFill>
                  <a:latin typeface="微软雅黑" panose="020B0503020204020204" pitchFamily="34" charset="-122"/>
                  <a:ea typeface="微软雅黑" panose="020B0503020204020204" pitchFamily="34" charset="-122"/>
                </a:rPr>
                <a:t>放大利润</a:t>
              </a:r>
            </a:p>
          </p:txBody>
        </p:sp>
      </p:gr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rot="5400000">
            <a:off x="1167021" y="1504942"/>
            <a:ext cx="1746278" cy="1746278"/>
          </a:xfrm>
          <a:prstGeom prst="ellipse">
            <a:avLst/>
          </a:prstGeom>
          <a:gradFill>
            <a:gsLst>
              <a:gs pos="0">
                <a:srgbClr val="F53F44">
                  <a:alpha val="0"/>
                </a:srgbClr>
              </a:gs>
              <a:gs pos="99000">
                <a:srgbClr val="F53F44"/>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525"/>
          </a:p>
        </p:txBody>
      </p:sp>
      <p:sp>
        <p:nvSpPr>
          <p:cNvPr id="3" name="椭圆 2"/>
          <p:cNvSpPr/>
          <p:nvPr/>
        </p:nvSpPr>
        <p:spPr>
          <a:xfrm rot="5400000">
            <a:off x="6230972" y="1961731"/>
            <a:ext cx="1746278" cy="1746278"/>
          </a:xfrm>
          <a:prstGeom prst="ellipse">
            <a:avLst/>
          </a:prstGeom>
          <a:gradFill>
            <a:gsLst>
              <a:gs pos="0">
                <a:srgbClr val="00228E"/>
              </a:gs>
              <a:gs pos="99000">
                <a:srgbClr val="00228E">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525"/>
          </a:p>
        </p:txBody>
      </p:sp>
      <p:sp>
        <p:nvSpPr>
          <p:cNvPr id="7" name="文本框 6"/>
          <p:cNvSpPr txBox="1"/>
          <p:nvPr/>
        </p:nvSpPr>
        <p:spPr>
          <a:xfrm>
            <a:off x="2376763" y="1961601"/>
            <a:ext cx="4389474" cy="793750"/>
          </a:xfrm>
          <a:prstGeom prst="rect">
            <a:avLst/>
          </a:prstGeom>
          <a:noFill/>
        </p:spPr>
        <p:txBody>
          <a:bodyPr wrap="square" rtlCol="0">
            <a:spAutoFit/>
          </a:bodyPr>
          <a:lstStyle/>
          <a:p>
            <a:pPr algn="ctr"/>
            <a:r>
              <a:rPr kumimoji="1" lang="zh-CN" altLang="en-US" sz="4570" b="1" dirty="0">
                <a:solidFill>
                  <a:schemeClr val="bg1"/>
                </a:solidFill>
                <a:latin typeface="SJcujihei" pitchFamily="2" charset="-122"/>
                <a:ea typeface="SJcujihei" pitchFamily="2" charset="-122"/>
              </a:rPr>
              <a:t>谢谢观看</a:t>
            </a:r>
          </a:p>
        </p:txBody>
      </p:sp>
      <p:grpSp>
        <p:nvGrpSpPr>
          <p:cNvPr id="12" name="组合 11"/>
          <p:cNvGrpSpPr/>
          <p:nvPr/>
        </p:nvGrpSpPr>
        <p:grpSpPr>
          <a:xfrm>
            <a:off x="3089285" y="2755265"/>
            <a:ext cx="2788899" cy="337185"/>
            <a:chOff x="7282" y="9334"/>
            <a:chExt cx="4392" cy="531"/>
          </a:xfrm>
        </p:grpSpPr>
        <p:grpSp>
          <p:nvGrpSpPr>
            <p:cNvPr id="25" name="组合 24"/>
            <p:cNvGrpSpPr/>
            <p:nvPr/>
          </p:nvGrpSpPr>
          <p:grpSpPr>
            <a:xfrm>
              <a:off x="7282" y="9506"/>
              <a:ext cx="656" cy="156"/>
              <a:chOff x="4624289" y="6036469"/>
              <a:chExt cx="416708" cy="99346"/>
            </a:xfrm>
          </p:grpSpPr>
          <p:sp>
            <p:nvSpPr>
              <p:cNvPr id="22" name="等腰三角形 21"/>
              <p:cNvSpPr/>
              <p:nvPr/>
            </p:nvSpPr>
            <p:spPr>
              <a:xfrm rot="5400000">
                <a:off x="4606430" y="6054328"/>
                <a:ext cx="99346" cy="6362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等腰三角形 22"/>
              <p:cNvSpPr/>
              <p:nvPr/>
            </p:nvSpPr>
            <p:spPr>
              <a:xfrm rot="5400000">
                <a:off x="4770583" y="6054328"/>
                <a:ext cx="99346" cy="6362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等腰三角形 23"/>
              <p:cNvSpPr/>
              <p:nvPr/>
            </p:nvSpPr>
            <p:spPr>
              <a:xfrm rot="5400000">
                <a:off x="4959510" y="6054328"/>
                <a:ext cx="99346" cy="6362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2" name="文本框 41"/>
            <p:cNvSpPr txBox="1"/>
            <p:nvPr/>
          </p:nvSpPr>
          <p:spPr>
            <a:xfrm>
              <a:off x="8284" y="9334"/>
              <a:ext cx="2542" cy="531"/>
            </a:xfrm>
            <a:prstGeom prst="rect">
              <a:avLst/>
            </a:prstGeom>
            <a:noFill/>
          </p:spPr>
          <p:txBody>
            <a:bodyPr vert="horz" wrap="none" rtlCol="0">
              <a:spAutoFit/>
            </a:bodyPr>
            <a:lstStyle/>
            <a:p>
              <a:pPr lvl="0" algn="l"/>
              <a:r>
                <a:rPr kumimoji="1" lang="zh-CN" altLang="en-US" sz="1600" b="1" dirty="0">
                  <a:solidFill>
                    <a:schemeClr val="bg1"/>
                  </a:solidFill>
                  <a:latin typeface="SJcujihei" pitchFamily="2" charset="-122"/>
                  <a:ea typeface="SJcujihei" pitchFamily="2" charset="-122"/>
                  <a:sym typeface="+mn-ea"/>
                </a:rPr>
                <a:t>让投资遇见美好</a:t>
              </a:r>
            </a:p>
          </p:txBody>
        </p:sp>
        <p:grpSp>
          <p:nvGrpSpPr>
            <p:cNvPr id="44" name="组合 43"/>
            <p:cNvGrpSpPr/>
            <p:nvPr/>
          </p:nvGrpSpPr>
          <p:grpSpPr>
            <a:xfrm flipH="1">
              <a:off x="11081" y="9498"/>
              <a:ext cx="593" cy="156"/>
              <a:chOff x="4805965" y="6036469"/>
              <a:chExt cx="376425" cy="99346"/>
            </a:xfrm>
          </p:grpSpPr>
          <p:sp>
            <p:nvSpPr>
              <p:cNvPr id="45" name="等腰三角形 44"/>
              <p:cNvSpPr/>
              <p:nvPr/>
            </p:nvSpPr>
            <p:spPr>
              <a:xfrm rot="5400000">
                <a:off x="4788106" y="6054328"/>
                <a:ext cx="99346" cy="6362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等腰三角形 45"/>
              <p:cNvSpPr/>
              <p:nvPr/>
            </p:nvSpPr>
            <p:spPr>
              <a:xfrm rot="5400000">
                <a:off x="5100903" y="6054328"/>
                <a:ext cx="99346" cy="6362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等腰三角形 46"/>
              <p:cNvSpPr/>
              <p:nvPr/>
            </p:nvSpPr>
            <p:spPr>
              <a:xfrm rot="5400000">
                <a:off x="4942994" y="6054328"/>
                <a:ext cx="99346" cy="6362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275736" y="95994"/>
            <a:ext cx="4592527" cy="1077218"/>
            <a:chOff x="3919104" y="622228"/>
            <a:chExt cx="4353791" cy="1077218"/>
          </a:xfrm>
        </p:grpSpPr>
        <p:sp>
          <p:nvSpPr>
            <p:cNvPr id="15" name="文本框 14"/>
            <p:cNvSpPr txBox="1"/>
            <p:nvPr/>
          </p:nvSpPr>
          <p:spPr>
            <a:xfrm>
              <a:off x="4899774" y="622228"/>
              <a:ext cx="2392451" cy="1077218"/>
            </a:xfrm>
            <a:prstGeom prst="rect">
              <a:avLst/>
            </a:prstGeom>
            <a:noFill/>
          </p:spPr>
          <p:txBody>
            <a:bodyPr vert="horz" wrap="square" rtlCol="0">
              <a:spAutoFit/>
            </a:bodyPr>
            <a:lstStyle/>
            <a:p>
              <a:pPr algn="dist"/>
              <a:r>
                <a:rPr lang="zh-CN" altLang="en-US" sz="3200" b="1" spc="300" dirty="0">
                  <a:solidFill>
                    <a:schemeClr val="bg1"/>
                  </a:solidFill>
                  <a:effectLst>
                    <a:outerShdw blurRad="546100" algn="ctr" rotWithShape="0">
                      <a:schemeClr val="bg1">
                        <a:alpha val="40000"/>
                      </a:schemeClr>
                    </a:outerShdw>
                  </a:effectLst>
                  <a:latin typeface="微软雅黑" panose="020B0503020204020204" pitchFamily="34" charset="-122"/>
                  <a:ea typeface="微软雅黑" panose="020B0503020204020204" pitchFamily="34" charset="-122"/>
                </a:rPr>
                <a:t>资金推动论</a:t>
              </a:r>
            </a:p>
          </p:txBody>
        </p:sp>
        <p:grpSp>
          <p:nvGrpSpPr>
            <p:cNvPr id="16" name="组合 15"/>
            <p:cNvGrpSpPr/>
            <p:nvPr/>
          </p:nvGrpSpPr>
          <p:grpSpPr>
            <a:xfrm>
              <a:off x="4402931" y="894755"/>
              <a:ext cx="358902" cy="99346"/>
              <a:chOff x="3583781" y="6036469"/>
              <a:chExt cx="358902" cy="99346"/>
            </a:xfrm>
          </p:grpSpPr>
          <p:sp>
            <p:nvSpPr>
              <p:cNvPr id="29" name="等腰三角形 28"/>
              <p:cNvSpPr/>
              <p:nvPr/>
            </p:nvSpPr>
            <p:spPr>
              <a:xfrm rot="5400000">
                <a:off x="3565922" y="6054328"/>
                <a:ext cx="99346" cy="6362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等腰三角形 29"/>
              <p:cNvSpPr/>
              <p:nvPr/>
            </p:nvSpPr>
            <p:spPr>
              <a:xfrm rot="5400000">
                <a:off x="3713559" y="6054328"/>
                <a:ext cx="99346" cy="6362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等腰三角形 30"/>
              <p:cNvSpPr/>
              <p:nvPr/>
            </p:nvSpPr>
            <p:spPr>
              <a:xfrm rot="5400000">
                <a:off x="3861196" y="6054328"/>
                <a:ext cx="99346" cy="6362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2" name="组合 31"/>
            <p:cNvGrpSpPr/>
            <p:nvPr/>
          </p:nvGrpSpPr>
          <p:grpSpPr>
            <a:xfrm flipH="1">
              <a:off x="7430166" y="894755"/>
              <a:ext cx="358902" cy="99346"/>
              <a:chOff x="3583781" y="6036469"/>
              <a:chExt cx="358902" cy="99346"/>
            </a:xfrm>
          </p:grpSpPr>
          <p:sp>
            <p:nvSpPr>
              <p:cNvPr id="33" name="等腰三角形 32"/>
              <p:cNvSpPr/>
              <p:nvPr/>
            </p:nvSpPr>
            <p:spPr>
              <a:xfrm rot="5400000">
                <a:off x="3565922" y="6054328"/>
                <a:ext cx="99346" cy="6362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等腰三角形 33"/>
              <p:cNvSpPr/>
              <p:nvPr/>
            </p:nvSpPr>
            <p:spPr>
              <a:xfrm rot="5400000">
                <a:off x="3713559" y="6054328"/>
                <a:ext cx="99346" cy="6362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等腰三角形 34"/>
              <p:cNvSpPr/>
              <p:nvPr/>
            </p:nvSpPr>
            <p:spPr>
              <a:xfrm rot="5400000">
                <a:off x="3861196" y="6054328"/>
                <a:ext cx="99346" cy="6362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6" name="矩形 35"/>
            <p:cNvSpPr/>
            <p:nvPr/>
          </p:nvSpPr>
          <p:spPr>
            <a:xfrm>
              <a:off x="3919104" y="1267250"/>
              <a:ext cx="4353791" cy="275590"/>
            </a:xfrm>
            <a:prstGeom prst="rect">
              <a:avLst/>
            </a:prstGeom>
            <a:noFill/>
          </p:spPr>
          <p:txBody>
            <a:bodyPr vert="horz" wrap="square" rtlCol="0">
              <a:spAutoFit/>
            </a:bodyPr>
            <a:lstStyle/>
            <a:p>
              <a:pPr algn="ctr"/>
              <a:endParaRPr lang="zh-CN" altLang="en-US" sz="1200" spc="300">
                <a:solidFill>
                  <a:schemeClr val="bg1"/>
                </a:solidFill>
                <a:effectLst>
                  <a:outerShdw blurRad="342900" algn="ctr" rotWithShape="0">
                    <a:schemeClr val="bg1"/>
                  </a:outerShdw>
                </a:effectLst>
                <a:latin typeface="三极雅致黑简体" panose="00000506000000000000" pitchFamily="2" charset="-122"/>
                <a:ea typeface="三极雅致黑简体" panose="00000506000000000000" pitchFamily="2" charset="-122"/>
              </a:endParaRPr>
            </a:p>
          </p:txBody>
        </p:sp>
      </p:grpSp>
      <p:sp>
        <p:nvSpPr>
          <p:cNvPr id="21" name="矩形 1"/>
          <p:cNvSpPr>
            <a:spLocks noChangeArrowheads="1"/>
          </p:cNvSpPr>
          <p:nvPr/>
        </p:nvSpPr>
        <p:spPr bwMode="auto">
          <a:xfrm>
            <a:off x="1379765" y="936964"/>
            <a:ext cx="6291305" cy="4206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90204" pitchFamily="34" charset="0"/>
                <a:ea typeface="宋体" panose="02010600030101010101" pitchFamily="2" charset="-122"/>
              </a:defRPr>
            </a:lvl1pPr>
            <a:lvl2pPr marL="742950" indent="-285750">
              <a:defRPr>
                <a:solidFill>
                  <a:schemeClr val="tx1"/>
                </a:solidFill>
                <a:latin typeface="Arial" panose="020B0604020202090204" pitchFamily="34" charset="0"/>
                <a:ea typeface="宋体" panose="02010600030101010101" pitchFamily="2" charset="-122"/>
              </a:defRPr>
            </a:lvl2pPr>
            <a:lvl3pPr marL="1143000" indent="-228600">
              <a:defRPr>
                <a:solidFill>
                  <a:schemeClr val="tx1"/>
                </a:solidFill>
                <a:latin typeface="Arial" panose="020B0604020202090204" pitchFamily="34" charset="0"/>
                <a:ea typeface="宋体" panose="02010600030101010101" pitchFamily="2" charset="-122"/>
              </a:defRPr>
            </a:lvl3pPr>
            <a:lvl4pPr marL="1600200" indent="-228600">
              <a:defRPr>
                <a:solidFill>
                  <a:schemeClr val="tx1"/>
                </a:solidFill>
                <a:latin typeface="Arial" panose="020B0604020202090204" pitchFamily="34" charset="0"/>
                <a:ea typeface="宋体" panose="02010600030101010101" pitchFamily="2" charset="-122"/>
              </a:defRPr>
            </a:lvl4pPr>
            <a:lvl5pPr marL="2057400" indent="-228600">
              <a:defRPr>
                <a:solidFill>
                  <a:schemeClr val="tx1"/>
                </a:solidFill>
                <a:latin typeface="Arial" panose="020B060402020209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panose="02010600030101010101" pitchFamily="2" charset="-122"/>
              </a:defRPr>
            </a:lvl9pPr>
          </a:lstStyle>
          <a:p>
            <a:pPr algn="ctr" defTabSz="685800">
              <a:lnSpc>
                <a:spcPct val="150000"/>
              </a:lnSpc>
              <a:defRPr/>
            </a:pPr>
            <a:r>
              <a:rPr lang="zh-CN" altLang="en-US" sz="1500" dirty="0">
                <a:gradFill>
                  <a:gsLst>
                    <a:gs pos="5000">
                      <a:prstClr val="white"/>
                    </a:gs>
                    <a:gs pos="68000">
                      <a:srgbClr val="FFC000">
                        <a:lumMod val="20000"/>
                        <a:lumOff val="80000"/>
                      </a:srgbClr>
                    </a:gs>
                  </a:gsLst>
                  <a:lin ang="2700000" scaled="1"/>
                </a:gradFill>
                <a:latin typeface="微软雅黑" panose="020B0503020204020204" pitchFamily="34" charset="-122"/>
                <a:ea typeface="微软雅黑" panose="020B0503020204020204" pitchFamily="34" charset="-122"/>
              </a:rPr>
              <a:t>金融的核心是资金</a:t>
            </a:r>
            <a:r>
              <a:rPr lang="en-US" altLang="zh-CN" sz="1500" dirty="0">
                <a:gradFill>
                  <a:gsLst>
                    <a:gs pos="5000">
                      <a:prstClr val="white"/>
                    </a:gs>
                    <a:gs pos="68000">
                      <a:srgbClr val="FFC000">
                        <a:lumMod val="20000"/>
                        <a:lumOff val="80000"/>
                      </a:srgbClr>
                    </a:gs>
                  </a:gsLst>
                  <a:lin ang="2700000" scaled="1"/>
                </a:gradFill>
                <a:latin typeface="微软雅黑" panose="020B0503020204020204" pitchFamily="34" charset="-122"/>
                <a:ea typeface="微软雅黑" panose="020B0503020204020204" pitchFamily="34" charset="-122"/>
              </a:rPr>
              <a:t>-</a:t>
            </a:r>
            <a:r>
              <a:rPr lang="zh-CN" altLang="en-US" sz="1500" dirty="0">
                <a:gradFill>
                  <a:gsLst>
                    <a:gs pos="5000">
                      <a:prstClr val="white"/>
                    </a:gs>
                    <a:gs pos="68000">
                      <a:srgbClr val="FFC000">
                        <a:lumMod val="20000"/>
                        <a:lumOff val="80000"/>
                      </a:srgbClr>
                    </a:gs>
                  </a:gsLst>
                  <a:lin ang="2700000" scaled="1"/>
                </a:gradFill>
                <a:latin typeface="微软雅黑" panose="020B0503020204020204" pitchFamily="34" charset="-122"/>
                <a:ea typeface="微软雅黑" panose="020B0503020204020204" pitchFamily="34" charset="-122"/>
              </a:rPr>
              <a:t>资本之河日夜奔腾，金钱永不眠，</a:t>
            </a:r>
            <a:endParaRPr lang="en-US" altLang="zh-CN" sz="1500" dirty="0">
              <a:gradFill>
                <a:gsLst>
                  <a:gs pos="5000">
                    <a:prstClr val="white"/>
                  </a:gs>
                  <a:gs pos="68000">
                    <a:srgbClr val="FFC000">
                      <a:lumMod val="20000"/>
                      <a:lumOff val="80000"/>
                    </a:srgbClr>
                  </a:gs>
                </a:gsLst>
                <a:lin ang="2700000" scaled="1"/>
              </a:gradFill>
              <a:latin typeface="微软雅黑" panose="020B0503020204020204" pitchFamily="34" charset="-122"/>
              <a:ea typeface="微软雅黑" panose="020B0503020204020204" pitchFamily="34" charset="-122"/>
            </a:endParaRPr>
          </a:p>
          <a:p>
            <a:pPr algn="ctr" defTabSz="685800">
              <a:lnSpc>
                <a:spcPct val="150000"/>
              </a:lnSpc>
              <a:defRPr/>
            </a:pPr>
            <a:r>
              <a:rPr lang="zh-CN" altLang="en-US" sz="1500" dirty="0">
                <a:gradFill>
                  <a:gsLst>
                    <a:gs pos="5000">
                      <a:prstClr val="white"/>
                    </a:gs>
                    <a:gs pos="68000">
                      <a:srgbClr val="FFC000">
                        <a:lumMod val="20000"/>
                        <a:lumOff val="80000"/>
                      </a:srgbClr>
                    </a:gs>
                  </a:gsLst>
                  <a:lin ang="2700000" scaled="1"/>
                </a:gradFill>
                <a:latin typeface="微软雅黑" panose="020B0503020204020204" pitchFamily="34" charset="-122"/>
                <a:ea typeface="微软雅黑" panose="020B0503020204020204" pitchFamily="34" charset="-122"/>
              </a:rPr>
              <a:t>资金去哪里，哪里就有机会与风险！</a:t>
            </a:r>
            <a:endParaRPr lang="en-US" altLang="zh-CN" sz="1500" dirty="0">
              <a:gradFill>
                <a:gsLst>
                  <a:gs pos="5000">
                    <a:prstClr val="white"/>
                  </a:gs>
                  <a:gs pos="68000">
                    <a:srgbClr val="FFC000">
                      <a:lumMod val="20000"/>
                      <a:lumOff val="80000"/>
                    </a:srgbClr>
                  </a:gs>
                </a:gsLst>
                <a:lin ang="2700000" scaled="1"/>
              </a:gradFill>
              <a:latin typeface="微软雅黑" panose="020B0503020204020204" pitchFamily="34" charset="-122"/>
              <a:ea typeface="微软雅黑" panose="020B0503020204020204" pitchFamily="34" charset="-122"/>
            </a:endParaRPr>
          </a:p>
          <a:p>
            <a:pPr algn="just" defTabSz="685800">
              <a:lnSpc>
                <a:spcPct val="150000"/>
              </a:lnSpc>
              <a:defRPr/>
            </a:pPr>
            <a:endParaRPr lang="en-US" altLang="zh-CN" sz="1500" dirty="0">
              <a:gradFill>
                <a:gsLst>
                  <a:gs pos="5000">
                    <a:prstClr val="white"/>
                  </a:gs>
                  <a:gs pos="68000">
                    <a:srgbClr val="FFC000">
                      <a:lumMod val="20000"/>
                      <a:lumOff val="80000"/>
                    </a:srgbClr>
                  </a:gs>
                </a:gsLst>
                <a:lin ang="2700000" scaled="1"/>
              </a:gradFill>
              <a:latin typeface="微软雅黑" panose="020B0503020204020204" pitchFamily="34" charset="-122"/>
              <a:ea typeface="微软雅黑" panose="020B0503020204020204" pitchFamily="34" charset="-122"/>
            </a:endParaRPr>
          </a:p>
          <a:p>
            <a:pPr algn="just" defTabSz="685800">
              <a:lnSpc>
                <a:spcPct val="150000"/>
              </a:lnSpc>
              <a:defRPr/>
            </a:pPr>
            <a:r>
              <a:rPr lang="zh-CN" altLang="zh-CN" sz="1500" dirty="0">
                <a:gradFill>
                  <a:gsLst>
                    <a:gs pos="5000">
                      <a:prstClr val="white"/>
                    </a:gs>
                    <a:gs pos="68000">
                      <a:srgbClr val="FFC000">
                        <a:lumMod val="20000"/>
                        <a:lumOff val="80000"/>
                      </a:srgbClr>
                    </a:gs>
                  </a:gsLst>
                  <a:lin ang="2700000" scaled="1"/>
                </a:gradFill>
                <a:latin typeface="微软雅黑" panose="020B0503020204020204" pitchFamily="34" charset="-122"/>
                <a:ea typeface="微软雅黑" panose="020B0503020204020204" pitchFamily="34" charset="-122"/>
              </a:rPr>
              <a:t>“量、价、时、空”是传统技术分析的四大因素，</a:t>
            </a:r>
            <a:r>
              <a:rPr lang="zh-CN" altLang="en-US" sz="1500" dirty="0">
                <a:gradFill>
                  <a:gsLst>
                    <a:gs pos="5000">
                      <a:prstClr val="white"/>
                    </a:gs>
                    <a:gs pos="68000">
                      <a:srgbClr val="FFC000">
                        <a:lumMod val="20000"/>
                        <a:lumOff val="80000"/>
                      </a:srgbClr>
                    </a:gs>
                  </a:gsLst>
                  <a:lin ang="2700000" scaled="1"/>
                </a:gradFill>
                <a:latin typeface="微软雅黑" panose="020B0503020204020204" pitchFamily="34" charset="-122"/>
                <a:ea typeface="微软雅黑" panose="020B0503020204020204" pitchFamily="34" charset="-122"/>
              </a:rPr>
              <a:t>但</a:t>
            </a:r>
            <a:r>
              <a:rPr lang="zh-CN" altLang="zh-CN" sz="1500" dirty="0">
                <a:gradFill>
                  <a:gsLst>
                    <a:gs pos="5000">
                      <a:prstClr val="white"/>
                    </a:gs>
                    <a:gs pos="68000">
                      <a:srgbClr val="FFC000">
                        <a:lumMod val="20000"/>
                        <a:lumOff val="80000"/>
                      </a:srgbClr>
                    </a:gs>
                  </a:gsLst>
                  <a:lin ang="2700000" scaled="1"/>
                </a:gradFill>
                <a:latin typeface="微软雅黑" panose="020B0503020204020204" pitchFamily="34" charset="-122"/>
                <a:ea typeface="微软雅黑" panose="020B0503020204020204" pitchFamily="34" charset="-122"/>
              </a:rPr>
              <a:t>它们只是构成股市涨跌的基本要素，显示的是股市涨跌的基本现象，并不是股市涨跌的真正原因</a:t>
            </a:r>
            <a:r>
              <a:rPr lang="zh-CN" altLang="en-US" sz="1500" dirty="0">
                <a:gradFill>
                  <a:gsLst>
                    <a:gs pos="5000">
                      <a:prstClr val="white"/>
                    </a:gs>
                    <a:gs pos="68000">
                      <a:srgbClr val="FFC000">
                        <a:lumMod val="20000"/>
                        <a:lumOff val="80000"/>
                      </a:srgbClr>
                    </a:gs>
                  </a:gsLst>
                  <a:lin ang="2700000" scaled="1"/>
                </a:gradFill>
                <a:latin typeface="微软雅黑" panose="020B0503020204020204" pitchFamily="34" charset="-122"/>
                <a:ea typeface="微软雅黑" panose="020B0503020204020204" pitchFamily="34" charset="-122"/>
              </a:rPr>
              <a:t>，</a:t>
            </a:r>
            <a:r>
              <a:rPr lang="zh-CN" altLang="zh-CN" sz="1500" dirty="0">
                <a:gradFill>
                  <a:gsLst>
                    <a:gs pos="5000">
                      <a:prstClr val="white"/>
                    </a:gs>
                    <a:gs pos="68000">
                      <a:srgbClr val="FFC000">
                        <a:lumMod val="20000"/>
                        <a:lumOff val="80000"/>
                      </a:srgbClr>
                    </a:gs>
                  </a:gsLst>
                  <a:lin ang="2700000" scaled="1"/>
                </a:gradFill>
                <a:latin typeface="微软雅黑" panose="020B0503020204020204" pitchFamily="34" charset="-122"/>
                <a:ea typeface="微软雅黑" panose="020B0503020204020204" pitchFamily="34" charset="-122"/>
              </a:rPr>
              <a:t>股市涨跌的本质和根本原因是主流资金的推动。</a:t>
            </a:r>
            <a:endParaRPr lang="en-US" altLang="zh-CN" sz="1500" dirty="0">
              <a:gradFill>
                <a:gsLst>
                  <a:gs pos="5000">
                    <a:prstClr val="white"/>
                  </a:gs>
                  <a:gs pos="68000">
                    <a:srgbClr val="FFC000">
                      <a:lumMod val="20000"/>
                      <a:lumOff val="80000"/>
                    </a:srgbClr>
                  </a:gs>
                </a:gsLst>
                <a:lin ang="2700000" scaled="1"/>
              </a:gradFill>
              <a:latin typeface="微软雅黑" panose="020B0503020204020204" pitchFamily="34" charset="-122"/>
              <a:ea typeface="微软雅黑" panose="020B0503020204020204" pitchFamily="34" charset="-122"/>
            </a:endParaRPr>
          </a:p>
          <a:p>
            <a:pPr algn="just" defTabSz="685800">
              <a:lnSpc>
                <a:spcPct val="150000"/>
              </a:lnSpc>
              <a:defRPr/>
            </a:pPr>
            <a:r>
              <a:rPr lang="zh-CN" altLang="zh-CN" sz="1500" dirty="0">
                <a:gradFill>
                  <a:gsLst>
                    <a:gs pos="5000">
                      <a:prstClr val="white"/>
                    </a:gs>
                    <a:gs pos="68000">
                      <a:srgbClr val="FFC000">
                        <a:lumMod val="20000"/>
                        <a:lumOff val="80000"/>
                      </a:srgbClr>
                    </a:gs>
                  </a:gsLst>
                  <a:lin ang="2700000" scaled="1"/>
                </a:gradFill>
                <a:latin typeface="微软雅黑" panose="020B0503020204020204" pitchFamily="34" charset="-122"/>
                <a:ea typeface="微软雅黑" panose="020B0503020204020204" pitchFamily="34" charset="-122"/>
              </a:rPr>
              <a:t>只有在主流资金的推动下股市的涨跌才会有变化，特别是现在只有单边做多才能获利的中国市场。</a:t>
            </a:r>
            <a:endParaRPr lang="en-US" altLang="zh-CN" sz="1500" dirty="0">
              <a:gradFill>
                <a:gsLst>
                  <a:gs pos="5000">
                    <a:prstClr val="white"/>
                  </a:gs>
                  <a:gs pos="68000">
                    <a:srgbClr val="FFC000">
                      <a:lumMod val="20000"/>
                      <a:lumOff val="80000"/>
                    </a:srgbClr>
                  </a:gs>
                </a:gsLst>
                <a:lin ang="2700000" scaled="1"/>
              </a:gradFill>
              <a:latin typeface="微软雅黑" panose="020B0503020204020204" pitchFamily="34" charset="-122"/>
              <a:ea typeface="微软雅黑" panose="020B0503020204020204" pitchFamily="34" charset="-122"/>
            </a:endParaRPr>
          </a:p>
          <a:p>
            <a:pPr algn="just" defTabSz="685800">
              <a:lnSpc>
                <a:spcPct val="150000"/>
              </a:lnSpc>
              <a:defRPr/>
            </a:pPr>
            <a:r>
              <a:rPr lang="zh-CN" altLang="zh-CN" sz="1500" dirty="0">
                <a:gradFill>
                  <a:gsLst>
                    <a:gs pos="5000">
                      <a:prstClr val="white"/>
                    </a:gs>
                    <a:gs pos="68000">
                      <a:srgbClr val="FFC000">
                        <a:lumMod val="20000"/>
                        <a:lumOff val="80000"/>
                      </a:srgbClr>
                    </a:gs>
                  </a:gsLst>
                  <a:lin ang="2700000" scaled="1"/>
                </a:gradFill>
                <a:latin typeface="微软雅黑" panose="020B0503020204020204" pitchFamily="34" charset="-122"/>
                <a:ea typeface="微软雅黑" panose="020B0503020204020204" pitchFamily="34" charset="-122"/>
              </a:rPr>
              <a:t>主流资金的进出，决定股票市场的涨跌</a:t>
            </a:r>
            <a:r>
              <a:rPr lang="en-US" altLang="zh-CN" sz="1500" dirty="0">
                <a:gradFill>
                  <a:gsLst>
                    <a:gs pos="5000">
                      <a:prstClr val="white"/>
                    </a:gs>
                    <a:gs pos="68000">
                      <a:srgbClr val="FFC000">
                        <a:lumMod val="20000"/>
                        <a:lumOff val="80000"/>
                      </a:srgbClr>
                    </a:gs>
                  </a:gsLst>
                  <a:lin ang="2700000" scaled="1"/>
                </a:gradFill>
                <a:latin typeface="微软雅黑" panose="020B0503020204020204" pitchFamily="34" charset="-122"/>
                <a:ea typeface="微软雅黑" panose="020B0503020204020204" pitchFamily="34" charset="-122"/>
              </a:rPr>
              <a:t>----</a:t>
            </a:r>
            <a:r>
              <a:rPr lang="zh-CN" altLang="zh-CN" sz="1500" dirty="0">
                <a:gradFill>
                  <a:gsLst>
                    <a:gs pos="5000">
                      <a:prstClr val="white"/>
                    </a:gs>
                    <a:gs pos="68000">
                      <a:srgbClr val="FFC000">
                        <a:lumMod val="20000"/>
                        <a:lumOff val="80000"/>
                      </a:srgbClr>
                    </a:gs>
                  </a:gsLst>
                  <a:lin ang="2700000" scaled="1"/>
                </a:gradFill>
                <a:latin typeface="微软雅黑" panose="020B0503020204020204" pitchFamily="34" charset="-122"/>
                <a:ea typeface="微软雅黑" panose="020B0503020204020204" pitchFamily="34" charset="-122"/>
              </a:rPr>
              <a:t>资金推动论</a:t>
            </a:r>
            <a:endParaRPr lang="en-US" altLang="zh-CN" sz="1500" dirty="0">
              <a:gradFill>
                <a:gsLst>
                  <a:gs pos="5000">
                    <a:prstClr val="white"/>
                  </a:gs>
                  <a:gs pos="68000">
                    <a:srgbClr val="FFC000">
                      <a:lumMod val="20000"/>
                      <a:lumOff val="80000"/>
                    </a:srgbClr>
                  </a:gs>
                </a:gsLst>
                <a:lin ang="2700000" scaled="1"/>
              </a:gradFill>
              <a:latin typeface="微软雅黑" panose="020B0503020204020204" pitchFamily="34" charset="-122"/>
              <a:ea typeface="微软雅黑" panose="020B0503020204020204" pitchFamily="34" charset="-122"/>
            </a:endParaRPr>
          </a:p>
          <a:p>
            <a:pPr algn="just" defTabSz="685800">
              <a:lnSpc>
                <a:spcPct val="150000"/>
              </a:lnSpc>
              <a:defRPr/>
            </a:pPr>
            <a:r>
              <a:rPr lang="zh-CN" altLang="en-US" sz="1500" dirty="0">
                <a:gradFill>
                  <a:gsLst>
                    <a:gs pos="5000">
                      <a:prstClr val="white"/>
                    </a:gs>
                    <a:gs pos="68000">
                      <a:srgbClr val="FFC000">
                        <a:lumMod val="20000"/>
                        <a:lumOff val="80000"/>
                      </a:srgbClr>
                    </a:gs>
                  </a:gsLst>
                  <a:lin ang="2700000" scaled="1"/>
                </a:gradFill>
                <a:latin typeface="微软雅黑" panose="020B0503020204020204" pitchFamily="34" charset="-122"/>
                <a:ea typeface="微软雅黑" panose="020B0503020204020204" pitchFamily="34" charset="-122"/>
              </a:rPr>
              <a:t>        </a:t>
            </a:r>
            <a:endParaRPr lang="en-US" altLang="zh-CN" sz="1500" dirty="0">
              <a:gradFill>
                <a:gsLst>
                  <a:gs pos="5000">
                    <a:prstClr val="white"/>
                  </a:gs>
                  <a:gs pos="68000">
                    <a:srgbClr val="FFC000">
                      <a:lumMod val="20000"/>
                      <a:lumOff val="80000"/>
                    </a:srgbClr>
                  </a:gs>
                </a:gsLst>
                <a:lin ang="2700000" scaled="1"/>
              </a:gradFill>
              <a:latin typeface="微软雅黑" panose="020B0503020204020204" pitchFamily="34" charset="-122"/>
              <a:ea typeface="微软雅黑" panose="020B0503020204020204" pitchFamily="34" charset="-122"/>
            </a:endParaRPr>
          </a:p>
          <a:p>
            <a:pPr algn="just" defTabSz="685800">
              <a:lnSpc>
                <a:spcPct val="150000"/>
              </a:lnSpc>
              <a:defRPr/>
            </a:pPr>
            <a:endParaRPr lang="en-US" altLang="zh-CN" sz="1500" dirty="0">
              <a:gradFill>
                <a:gsLst>
                  <a:gs pos="5000">
                    <a:prstClr val="white"/>
                  </a:gs>
                  <a:gs pos="68000">
                    <a:srgbClr val="FFC000">
                      <a:lumMod val="20000"/>
                      <a:lumOff val="80000"/>
                    </a:srgbClr>
                  </a:gs>
                </a:gsLst>
                <a:lin ang="2700000" scaled="1"/>
              </a:gradFill>
              <a:latin typeface="微软雅黑" panose="020B0503020204020204" pitchFamily="34" charset="-122"/>
              <a:ea typeface="微软雅黑" panose="020B0503020204020204" pitchFamily="34" charset="-122"/>
            </a:endParaRPr>
          </a:p>
          <a:p>
            <a:pPr algn="just" defTabSz="685800">
              <a:lnSpc>
                <a:spcPct val="150000"/>
              </a:lnSpc>
              <a:defRPr/>
            </a:pPr>
            <a:endParaRPr lang="zh-CN" altLang="zh-CN" sz="1500" dirty="0">
              <a:gradFill>
                <a:gsLst>
                  <a:gs pos="5000">
                    <a:prstClr val="white"/>
                  </a:gs>
                  <a:gs pos="68000">
                    <a:srgbClr val="FFC000">
                      <a:lumMod val="20000"/>
                      <a:lumOff val="80000"/>
                    </a:srgbClr>
                  </a:gs>
                </a:gsLst>
                <a:lin ang="2700000" scaled="1"/>
              </a:gra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275736" y="95994"/>
            <a:ext cx="4592527" cy="1077218"/>
            <a:chOff x="3919104" y="622228"/>
            <a:chExt cx="4353791" cy="1077218"/>
          </a:xfrm>
        </p:grpSpPr>
        <p:sp>
          <p:nvSpPr>
            <p:cNvPr id="15" name="文本框 14"/>
            <p:cNvSpPr txBox="1"/>
            <p:nvPr/>
          </p:nvSpPr>
          <p:spPr>
            <a:xfrm>
              <a:off x="4899774" y="622228"/>
              <a:ext cx="2392451" cy="1077218"/>
            </a:xfrm>
            <a:prstGeom prst="rect">
              <a:avLst/>
            </a:prstGeom>
            <a:noFill/>
          </p:spPr>
          <p:txBody>
            <a:bodyPr vert="horz" wrap="square" rtlCol="0">
              <a:spAutoFit/>
            </a:bodyPr>
            <a:lstStyle/>
            <a:p>
              <a:pPr algn="dist"/>
              <a:r>
                <a:rPr lang="zh-CN" altLang="en-US" sz="3200" b="1" spc="300" dirty="0">
                  <a:solidFill>
                    <a:schemeClr val="bg1"/>
                  </a:solidFill>
                  <a:effectLst>
                    <a:outerShdw blurRad="546100" algn="ctr" rotWithShape="0">
                      <a:schemeClr val="bg1">
                        <a:alpha val="40000"/>
                      </a:schemeClr>
                    </a:outerShdw>
                  </a:effectLst>
                  <a:latin typeface="微软雅黑" panose="020B0503020204020204" pitchFamily="34" charset="-122"/>
                  <a:ea typeface="微软雅黑" panose="020B0503020204020204" pitchFamily="34" charset="-122"/>
                </a:rPr>
                <a:t>资金推动论</a:t>
              </a:r>
            </a:p>
          </p:txBody>
        </p:sp>
        <p:grpSp>
          <p:nvGrpSpPr>
            <p:cNvPr id="16" name="组合 15"/>
            <p:cNvGrpSpPr/>
            <p:nvPr/>
          </p:nvGrpSpPr>
          <p:grpSpPr>
            <a:xfrm>
              <a:off x="4402931" y="894755"/>
              <a:ext cx="358902" cy="99346"/>
              <a:chOff x="3583781" y="6036469"/>
              <a:chExt cx="358902" cy="99346"/>
            </a:xfrm>
          </p:grpSpPr>
          <p:sp>
            <p:nvSpPr>
              <p:cNvPr id="29" name="等腰三角形 28"/>
              <p:cNvSpPr/>
              <p:nvPr/>
            </p:nvSpPr>
            <p:spPr>
              <a:xfrm rot="5400000">
                <a:off x="3565922" y="6054328"/>
                <a:ext cx="99346" cy="6362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等腰三角形 29"/>
              <p:cNvSpPr/>
              <p:nvPr/>
            </p:nvSpPr>
            <p:spPr>
              <a:xfrm rot="5400000">
                <a:off x="3713559" y="6054328"/>
                <a:ext cx="99346" cy="6362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等腰三角形 30"/>
              <p:cNvSpPr/>
              <p:nvPr/>
            </p:nvSpPr>
            <p:spPr>
              <a:xfrm rot="5400000">
                <a:off x="3861196" y="6054328"/>
                <a:ext cx="99346" cy="6362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2" name="组合 31"/>
            <p:cNvGrpSpPr/>
            <p:nvPr/>
          </p:nvGrpSpPr>
          <p:grpSpPr>
            <a:xfrm flipH="1">
              <a:off x="7430166" y="894755"/>
              <a:ext cx="358902" cy="99346"/>
              <a:chOff x="3583781" y="6036469"/>
              <a:chExt cx="358902" cy="99346"/>
            </a:xfrm>
          </p:grpSpPr>
          <p:sp>
            <p:nvSpPr>
              <p:cNvPr id="33" name="等腰三角形 32"/>
              <p:cNvSpPr/>
              <p:nvPr/>
            </p:nvSpPr>
            <p:spPr>
              <a:xfrm rot="5400000">
                <a:off x="3565922" y="6054328"/>
                <a:ext cx="99346" cy="6362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等腰三角形 33"/>
              <p:cNvSpPr/>
              <p:nvPr/>
            </p:nvSpPr>
            <p:spPr>
              <a:xfrm rot="5400000">
                <a:off x="3713559" y="6054328"/>
                <a:ext cx="99346" cy="6362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等腰三角形 34"/>
              <p:cNvSpPr/>
              <p:nvPr/>
            </p:nvSpPr>
            <p:spPr>
              <a:xfrm rot="5400000">
                <a:off x="3861196" y="6054328"/>
                <a:ext cx="99346" cy="6362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6" name="矩形 35"/>
            <p:cNvSpPr/>
            <p:nvPr/>
          </p:nvSpPr>
          <p:spPr>
            <a:xfrm>
              <a:off x="3919104" y="1267250"/>
              <a:ext cx="4353791" cy="275590"/>
            </a:xfrm>
            <a:prstGeom prst="rect">
              <a:avLst/>
            </a:prstGeom>
            <a:noFill/>
          </p:spPr>
          <p:txBody>
            <a:bodyPr vert="horz" wrap="square" rtlCol="0">
              <a:spAutoFit/>
            </a:bodyPr>
            <a:lstStyle/>
            <a:p>
              <a:pPr algn="ctr"/>
              <a:endParaRPr lang="zh-CN" altLang="en-US" sz="1200" spc="300">
                <a:solidFill>
                  <a:schemeClr val="bg1"/>
                </a:solidFill>
                <a:effectLst>
                  <a:outerShdw blurRad="342900" algn="ctr" rotWithShape="0">
                    <a:schemeClr val="bg1"/>
                  </a:outerShdw>
                </a:effectLst>
                <a:latin typeface="三极雅致黑简体" panose="00000506000000000000" pitchFamily="2" charset="-122"/>
                <a:ea typeface="三极雅致黑简体" panose="00000506000000000000" pitchFamily="2" charset="-122"/>
              </a:endParaRPr>
            </a:p>
          </p:txBody>
        </p:sp>
      </p:grpSp>
      <p:pic>
        <p:nvPicPr>
          <p:cNvPr id="17" name="图片 16"/>
          <p:cNvPicPr>
            <a:picLocks noChangeAspect="1"/>
          </p:cNvPicPr>
          <p:nvPr/>
        </p:nvPicPr>
        <p:blipFill>
          <a:blip r:embed="rId3"/>
          <a:stretch>
            <a:fillRect/>
          </a:stretch>
        </p:blipFill>
        <p:spPr>
          <a:xfrm>
            <a:off x="677212" y="741016"/>
            <a:ext cx="7684955" cy="4250264"/>
          </a:xfrm>
          <a:prstGeom prst="rect">
            <a:avLst/>
          </a:prstGeom>
        </p:spPr>
      </p:pic>
      <p:sp>
        <p:nvSpPr>
          <p:cNvPr id="18" name="文本框 8"/>
          <p:cNvSpPr txBox="1">
            <a:spLocks noChangeArrowheads="1"/>
          </p:cNvSpPr>
          <p:nvPr/>
        </p:nvSpPr>
        <p:spPr bwMode="auto">
          <a:xfrm>
            <a:off x="3008943" y="3317689"/>
            <a:ext cx="368168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9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9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9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9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9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9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9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9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9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zh-CN" altLang="en-US" sz="1400" b="1" dirty="0">
                <a:solidFill>
                  <a:srgbClr val="7030A0"/>
                </a:solidFill>
                <a:latin typeface="微软雅黑" panose="020B0503020204020204" pitchFamily="34" charset="-122"/>
                <a:ea typeface="微软雅黑" panose="020B0503020204020204" pitchFamily="34" charset="-122"/>
              </a:rPr>
              <a:t>资本的本质</a:t>
            </a:r>
            <a:r>
              <a:rPr lang="en-US" altLang="zh-CN" sz="1400" b="1" dirty="0">
                <a:solidFill>
                  <a:srgbClr val="7030A0"/>
                </a:solidFill>
                <a:latin typeface="微软雅黑" panose="020B0503020204020204" pitchFamily="34" charset="-122"/>
                <a:ea typeface="微软雅黑" panose="020B0503020204020204" pitchFamily="34" charset="-122"/>
              </a:rPr>
              <a:t>=</a:t>
            </a:r>
            <a:r>
              <a:rPr lang="zh-CN" altLang="en-US" sz="1400" b="1" dirty="0">
                <a:solidFill>
                  <a:srgbClr val="7030A0"/>
                </a:solidFill>
                <a:latin typeface="微软雅黑" panose="020B0503020204020204" pitchFamily="34" charset="-122"/>
                <a:ea typeface="微软雅黑" panose="020B0503020204020204" pitchFamily="34" charset="-122"/>
              </a:rPr>
              <a:t>避险</a:t>
            </a:r>
            <a:r>
              <a:rPr lang="en-US" altLang="zh-CN" sz="1400" b="1" dirty="0">
                <a:solidFill>
                  <a:srgbClr val="7030A0"/>
                </a:solidFill>
                <a:latin typeface="微软雅黑" panose="020B0503020204020204" pitchFamily="34" charset="-122"/>
                <a:ea typeface="微软雅黑" panose="020B0503020204020204" pitchFamily="34" charset="-122"/>
              </a:rPr>
              <a:t>+</a:t>
            </a:r>
            <a:r>
              <a:rPr lang="zh-CN" altLang="en-US" sz="1400" b="1" dirty="0">
                <a:solidFill>
                  <a:srgbClr val="7030A0"/>
                </a:solidFill>
                <a:latin typeface="微软雅黑" panose="020B0503020204020204" pitchFamily="34" charset="-122"/>
                <a:ea typeface="微软雅黑" panose="020B0503020204020204" pitchFamily="34" charset="-122"/>
              </a:rPr>
              <a:t>逐利</a:t>
            </a:r>
          </a:p>
        </p:txBody>
      </p:sp>
      <p:sp>
        <p:nvSpPr>
          <p:cNvPr id="19" name="文本框 9"/>
          <p:cNvSpPr txBox="1">
            <a:spLocks noChangeArrowheads="1"/>
          </p:cNvSpPr>
          <p:nvPr/>
        </p:nvSpPr>
        <p:spPr bwMode="auto">
          <a:xfrm>
            <a:off x="3008943" y="3805050"/>
            <a:ext cx="368168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9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9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9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9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9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9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9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9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9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zh-CN" altLang="en-US" sz="1400" b="1">
                <a:solidFill>
                  <a:srgbClr val="7030A0"/>
                </a:solidFill>
                <a:latin typeface="微软雅黑" panose="020B0503020204020204" pitchFamily="34" charset="-122"/>
                <a:ea typeface="微软雅黑" panose="020B0503020204020204" pitchFamily="34" charset="-122"/>
              </a:rPr>
              <a:t>天下熙熙皆为利来，天下攘攘皆为利往</a:t>
            </a:r>
          </a:p>
        </p:txBody>
      </p:sp>
      <p:sp>
        <p:nvSpPr>
          <p:cNvPr id="20" name="文本框 19"/>
          <p:cNvSpPr txBox="1"/>
          <p:nvPr/>
        </p:nvSpPr>
        <p:spPr>
          <a:xfrm>
            <a:off x="3345542" y="1002749"/>
            <a:ext cx="3102516" cy="938719"/>
          </a:xfrm>
          <a:prstGeom prst="rect">
            <a:avLst/>
          </a:prstGeom>
          <a:noFill/>
        </p:spPr>
        <p:txBody>
          <a:bodyPr wrap="square">
            <a:spAutoFit/>
          </a:bodyPr>
          <a:lstStyle/>
          <a:p>
            <a:pPr indent="266700" algn="just" eaLnBrk="1" fontAlgn="auto" hangingPunct="1">
              <a:spcBef>
                <a:spcPts val="0"/>
              </a:spcBef>
              <a:spcAft>
                <a:spcPts val="0"/>
              </a:spcAft>
              <a:defRPr/>
            </a:pPr>
            <a:r>
              <a:rPr lang="zh-CN" altLang="en-US" sz="1100" kern="100" dirty="0">
                <a:solidFill>
                  <a:srgbClr val="7030A0"/>
                </a:solidFill>
                <a:latin typeface="微软雅黑" panose="020B0503020204020204" pitchFamily="34" charset="-122"/>
                <a:ea typeface="微软雅黑" panose="020B0503020204020204" pitchFamily="34" charset="-122"/>
              </a:rPr>
              <a:t>金融的核心是资金</a:t>
            </a:r>
            <a:r>
              <a:rPr lang="en-US" altLang="zh-CN" sz="1100" kern="100" dirty="0">
                <a:solidFill>
                  <a:srgbClr val="7030A0"/>
                </a:solidFill>
                <a:latin typeface="微软雅黑" panose="020B0503020204020204" pitchFamily="34" charset="-122"/>
                <a:ea typeface="微软雅黑" panose="020B0503020204020204" pitchFamily="34" charset="-122"/>
              </a:rPr>
              <a:t>-</a:t>
            </a:r>
            <a:r>
              <a:rPr lang="zh-CN" altLang="en-US" sz="1100" kern="100" dirty="0">
                <a:solidFill>
                  <a:srgbClr val="7030A0"/>
                </a:solidFill>
                <a:latin typeface="微软雅黑" panose="020B0503020204020204" pitchFamily="34" charset="-122"/>
                <a:ea typeface="微软雅黑" panose="020B0503020204020204" pitchFamily="34" charset="-122"/>
              </a:rPr>
              <a:t>资本之河日夜奔腾，金钱永不眠，资金去哪里，哪里就有机会与风险！</a:t>
            </a:r>
            <a:r>
              <a:rPr lang="zh-CN" altLang="zh-CN" sz="1100" kern="100" dirty="0">
                <a:solidFill>
                  <a:srgbClr val="7030A0"/>
                </a:solidFill>
                <a:latin typeface="微软雅黑" panose="020B0503020204020204" pitchFamily="34" charset="-122"/>
                <a:ea typeface="微软雅黑" panose="020B0503020204020204" pitchFamily="34" charset="-122"/>
              </a:rPr>
              <a:t>主流资金的进出，决定股票市场的涨跌</a:t>
            </a:r>
            <a:r>
              <a:rPr lang="en-US" altLang="zh-CN" sz="1100" kern="100" dirty="0">
                <a:solidFill>
                  <a:srgbClr val="7030A0"/>
                </a:solidFill>
                <a:latin typeface="微软雅黑" panose="020B0503020204020204" pitchFamily="34" charset="-122"/>
                <a:ea typeface="微软雅黑" panose="020B0503020204020204" pitchFamily="34" charset="-122"/>
              </a:rPr>
              <a:t>----</a:t>
            </a:r>
            <a:r>
              <a:rPr lang="zh-CN" altLang="zh-CN" sz="1100" b="1" kern="100" dirty="0">
                <a:solidFill>
                  <a:srgbClr val="7030A0"/>
                </a:solidFill>
                <a:latin typeface="微软雅黑" panose="020B0503020204020204" pitchFamily="34" charset="-122"/>
                <a:ea typeface="微软雅黑" panose="020B0503020204020204" pitchFamily="34" charset="-122"/>
              </a:rPr>
              <a:t>资金推动论</a:t>
            </a:r>
            <a:r>
              <a:rPr lang="zh-CN" altLang="en-US" sz="1100" b="1" kern="100" dirty="0">
                <a:solidFill>
                  <a:srgbClr val="7030A0"/>
                </a:solidFill>
                <a:latin typeface="微软雅黑" panose="020B0503020204020204" pitchFamily="34" charset="-122"/>
                <a:ea typeface="微软雅黑" panose="020B0503020204020204" pitchFamily="34" charset="-122"/>
              </a:rPr>
              <a:t>（核心：贯穿始终）</a:t>
            </a:r>
            <a:endParaRPr lang="en-US" altLang="zh-CN" sz="1100" kern="100" dirty="0">
              <a:solidFill>
                <a:srgbClr val="7030A0"/>
              </a:solidFill>
              <a:latin typeface="微软雅黑" panose="020B0503020204020204" pitchFamily="34" charset="-122"/>
              <a:ea typeface="微软雅黑" panose="020B0503020204020204" pitchFamily="34" charset="-122"/>
            </a:endParaRPr>
          </a:p>
          <a:p>
            <a:pPr eaLnBrk="1" fontAlgn="auto" hangingPunct="1">
              <a:spcBef>
                <a:spcPts val="0"/>
              </a:spcBef>
              <a:spcAft>
                <a:spcPts val="0"/>
              </a:spcAft>
              <a:defRPr/>
            </a:pPr>
            <a:endParaRPr lang="zh-CN" altLang="en-US" sz="1100" dirty="0">
              <a:solidFill>
                <a:srgbClr val="7030A0"/>
              </a:solidFill>
              <a:latin typeface="Calibri" panose="020F0502020204030204"/>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083422" y="110509"/>
            <a:ext cx="4977155" cy="1077218"/>
            <a:chOff x="3919104" y="622228"/>
            <a:chExt cx="4353791" cy="1077218"/>
          </a:xfrm>
        </p:grpSpPr>
        <p:sp>
          <p:nvSpPr>
            <p:cNvPr id="15" name="文本框 14"/>
            <p:cNvSpPr txBox="1"/>
            <p:nvPr/>
          </p:nvSpPr>
          <p:spPr>
            <a:xfrm>
              <a:off x="4899774" y="622228"/>
              <a:ext cx="2392451" cy="1077218"/>
            </a:xfrm>
            <a:prstGeom prst="rect">
              <a:avLst/>
            </a:prstGeom>
            <a:noFill/>
          </p:spPr>
          <p:txBody>
            <a:bodyPr vert="horz" wrap="square" rtlCol="0">
              <a:spAutoFit/>
            </a:bodyPr>
            <a:lstStyle/>
            <a:p>
              <a:pPr algn="dist"/>
              <a:r>
                <a:rPr lang="zh-CN" altLang="en-US" sz="3200" b="1" spc="300" dirty="0">
                  <a:solidFill>
                    <a:schemeClr val="bg1"/>
                  </a:solidFill>
                  <a:effectLst>
                    <a:outerShdw blurRad="546100" algn="ctr" rotWithShape="0">
                      <a:schemeClr val="bg1">
                        <a:alpha val="40000"/>
                      </a:schemeClr>
                    </a:outerShdw>
                  </a:effectLst>
                  <a:latin typeface="微软雅黑" panose="020B0503020204020204" pitchFamily="34" charset="-122"/>
                  <a:ea typeface="微软雅黑" panose="020B0503020204020204" pitchFamily="34" charset="-122"/>
                </a:rPr>
                <a:t>资金与股市</a:t>
              </a:r>
            </a:p>
          </p:txBody>
        </p:sp>
        <p:grpSp>
          <p:nvGrpSpPr>
            <p:cNvPr id="16" name="组合 15"/>
            <p:cNvGrpSpPr/>
            <p:nvPr/>
          </p:nvGrpSpPr>
          <p:grpSpPr>
            <a:xfrm>
              <a:off x="4402931" y="894755"/>
              <a:ext cx="358902" cy="99346"/>
              <a:chOff x="3583781" y="6036469"/>
              <a:chExt cx="358902" cy="99346"/>
            </a:xfrm>
          </p:grpSpPr>
          <p:sp>
            <p:nvSpPr>
              <p:cNvPr id="29" name="等腰三角形 28"/>
              <p:cNvSpPr/>
              <p:nvPr/>
            </p:nvSpPr>
            <p:spPr>
              <a:xfrm rot="5400000">
                <a:off x="3565922" y="6054328"/>
                <a:ext cx="99346" cy="6362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等腰三角形 29"/>
              <p:cNvSpPr/>
              <p:nvPr/>
            </p:nvSpPr>
            <p:spPr>
              <a:xfrm rot="5400000">
                <a:off x="3713559" y="6054328"/>
                <a:ext cx="99346" cy="6362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等腰三角形 30"/>
              <p:cNvSpPr/>
              <p:nvPr/>
            </p:nvSpPr>
            <p:spPr>
              <a:xfrm rot="5400000">
                <a:off x="3861196" y="6054328"/>
                <a:ext cx="99346" cy="6362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2" name="组合 31"/>
            <p:cNvGrpSpPr/>
            <p:nvPr/>
          </p:nvGrpSpPr>
          <p:grpSpPr>
            <a:xfrm flipH="1">
              <a:off x="7430166" y="894755"/>
              <a:ext cx="358902" cy="99346"/>
              <a:chOff x="3583781" y="6036469"/>
              <a:chExt cx="358902" cy="99346"/>
            </a:xfrm>
          </p:grpSpPr>
          <p:sp>
            <p:nvSpPr>
              <p:cNvPr id="33" name="等腰三角形 32"/>
              <p:cNvSpPr/>
              <p:nvPr/>
            </p:nvSpPr>
            <p:spPr>
              <a:xfrm rot="5400000">
                <a:off x="3565922" y="6054328"/>
                <a:ext cx="99346" cy="6362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等腰三角形 33"/>
              <p:cNvSpPr/>
              <p:nvPr/>
            </p:nvSpPr>
            <p:spPr>
              <a:xfrm rot="5400000">
                <a:off x="3713559" y="6054328"/>
                <a:ext cx="99346" cy="6362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等腰三角形 34"/>
              <p:cNvSpPr/>
              <p:nvPr/>
            </p:nvSpPr>
            <p:spPr>
              <a:xfrm rot="5400000">
                <a:off x="3861196" y="6054328"/>
                <a:ext cx="99346" cy="6362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6" name="矩形 35"/>
            <p:cNvSpPr/>
            <p:nvPr/>
          </p:nvSpPr>
          <p:spPr>
            <a:xfrm>
              <a:off x="3919104" y="1267250"/>
              <a:ext cx="4353791" cy="275590"/>
            </a:xfrm>
            <a:prstGeom prst="rect">
              <a:avLst/>
            </a:prstGeom>
            <a:noFill/>
          </p:spPr>
          <p:txBody>
            <a:bodyPr vert="horz" wrap="square" rtlCol="0">
              <a:spAutoFit/>
            </a:bodyPr>
            <a:lstStyle/>
            <a:p>
              <a:pPr algn="ctr"/>
              <a:endParaRPr lang="zh-CN" altLang="en-US" sz="1200" spc="300">
                <a:solidFill>
                  <a:schemeClr val="bg1"/>
                </a:solidFill>
                <a:effectLst>
                  <a:outerShdw blurRad="342900" algn="ctr" rotWithShape="0">
                    <a:schemeClr val="bg1"/>
                  </a:outerShdw>
                </a:effectLst>
                <a:latin typeface="三极雅致黑简体" panose="00000506000000000000" pitchFamily="2" charset="-122"/>
                <a:ea typeface="三极雅致黑简体" panose="00000506000000000000" pitchFamily="2" charset="-122"/>
              </a:endParaRPr>
            </a:p>
          </p:txBody>
        </p:sp>
      </p:grpSp>
      <p:grpSp>
        <p:nvGrpSpPr>
          <p:cNvPr id="3" name="组合 2">
            <a:extLst>
              <a:ext uri="{FF2B5EF4-FFF2-40B4-BE49-F238E27FC236}">
                <a16:creationId xmlns:a16="http://schemas.microsoft.com/office/drawing/2014/main" id="{1C8A4CCA-C0BF-4472-AB0B-A75088E8AD57}"/>
              </a:ext>
            </a:extLst>
          </p:cNvPr>
          <p:cNvGrpSpPr/>
          <p:nvPr/>
        </p:nvGrpSpPr>
        <p:grpSpPr>
          <a:xfrm>
            <a:off x="575432" y="893326"/>
            <a:ext cx="8011484" cy="3606799"/>
            <a:chOff x="575432" y="893326"/>
            <a:chExt cx="8011484" cy="3606799"/>
          </a:xfrm>
        </p:grpSpPr>
        <p:grpSp>
          <p:nvGrpSpPr>
            <p:cNvPr id="17" name="组合 16"/>
            <p:cNvGrpSpPr/>
            <p:nvPr/>
          </p:nvGrpSpPr>
          <p:grpSpPr>
            <a:xfrm>
              <a:off x="575432" y="893326"/>
              <a:ext cx="8011484" cy="3606799"/>
              <a:chOff x="569604" y="988970"/>
              <a:chExt cx="10846915" cy="5869030"/>
            </a:xfrm>
          </p:grpSpPr>
          <p:pic>
            <p:nvPicPr>
              <p:cNvPr id="18" name="图片 17"/>
              <p:cNvPicPr>
                <a:picLocks noChangeAspect="1"/>
              </p:cNvPicPr>
              <p:nvPr/>
            </p:nvPicPr>
            <p:blipFill>
              <a:blip r:embed="rId3"/>
              <a:stretch>
                <a:fillRect/>
              </a:stretch>
            </p:blipFill>
            <p:spPr>
              <a:xfrm>
                <a:off x="775481" y="988973"/>
                <a:ext cx="10641038" cy="5869027"/>
              </a:xfrm>
              <a:prstGeom prst="rect">
                <a:avLst/>
              </a:prstGeom>
            </p:spPr>
          </p:pic>
          <p:sp>
            <p:nvSpPr>
              <p:cNvPr id="19" name="矩形 18"/>
              <p:cNvSpPr/>
              <p:nvPr/>
            </p:nvSpPr>
            <p:spPr>
              <a:xfrm>
                <a:off x="2835564" y="988973"/>
                <a:ext cx="4344882" cy="5869027"/>
              </a:xfrm>
              <a:prstGeom prst="rect">
                <a:avLst/>
              </a:prstGeom>
              <a:solidFill>
                <a:srgbClr val="FFC000">
                  <a:alpha val="1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8127260" y="988972"/>
                <a:ext cx="1460086" cy="5869027"/>
              </a:xfrm>
              <a:prstGeom prst="rect">
                <a:avLst/>
              </a:prstGeom>
              <a:solidFill>
                <a:srgbClr val="FFC000">
                  <a:alpha val="1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7180446" y="988971"/>
                <a:ext cx="946814" cy="5869027"/>
              </a:xfrm>
              <a:prstGeom prst="rect">
                <a:avLst/>
              </a:prstGeom>
              <a:solidFill>
                <a:srgbClr val="FF0000">
                  <a:alpha val="1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775481" y="988970"/>
                <a:ext cx="1274992" cy="5869027"/>
              </a:xfrm>
              <a:prstGeom prst="rect">
                <a:avLst/>
              </a:prstGeom>
              <a:solidFill>
                <a:srgbClr val="FF0000">
                  <a:alpha val="1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3" name="文本框 22"/>
              <p:cNvSpPr txBox="1"/>
              <p:nvPr/>
            </p:nvSpPr>
            <p:spPr>
              <a:xfrm>
                <a:off x="569604" y="3659444"/>
                <a:ext cx="1736437" cy="450736"/>
              </a:xfrm>
              <a:prstGeom prst="rect">
                <a:avLst/>
              </a:prstGeom>
              <a:noFill/>
            </p:spPr>
            <p:txBody>
              <a:bodyPr wrap="square" rtlCol="0">
                <a:spAutoFit/>
              </a:bodyPr>
              <a:lstStyle/>
              <a:p>
                <a:pPr algn="ctr"/>
                <a:r>
                  <a:rPr lang="zh-CN" altLang="en-US" sz="1200" b="1" dirty="0"/>
                  <a:t>股价上涨</a:t>
                </a:r>
              </a:p>
            </p:txBody>
          </p:sp>
          <p:sp>
            <p:nvSpPr>
              <p:cNvPr id="24" name="文本框 23"/>
              <p:cNvSpPr txBox="1"/>
              <p:nvPr/>
            </p:nvSpPr>
            <p:spPr>
              <a:xfrm>
                <a:off x="4139787" y="4110181"/>
                <a:ext cx="1736437" cy="450736"/>
              </a:xfrm>
              <a:prstGeom prst="rect">
                <a:avLst/>
              </a:prstGeom>
              <a:noFill/>
            </p:spPr>
            <p:txBody>
              <a:bodyPr wrap="square" rtlCol="0">
                <a:spAutoFit/>
              </a:bodyPr>
              <a:lstStyle/>
              <a:p>
                <a:pPr algn="ctr"/>
                <a:r>
                  <a:rPr lang="zh-CN" altLang="en-US" sz="1200" b="1" dirty="0"/>
                  <a:t>房价上涨</a:t>
                </a:r>
              </a:p>
            </p:txBody>
          </p:sp>
          <p:sp>
            <p:nvSpPr>
              <p:cNvPr id="25" name="文本框 24"/>
              <p:cNvSpPr txBox="1"/>
              <p:nvPr/>
            </p:nvSpPr>
            <p:spPr>
              <a:xfrm>
                <a:off x="6785634" y="3059668"/>
                <a:ext cx="1736437" cy="450736"/>
              </a:xfrm>
              <a:prstGeom prst="rect">
                <a:avLst/>
              </a:prstGeom>
              <a:noFill/>
            </p:spPr>
            <p:txBody>
              <a:bodyPr wrap="square" rtlCol="0">
                <a:spAutoFit/>
              </a:bodyPr>
              <a:lstStyle/>
              <a:p>
                <a:pPr algn="ctr"/>
                <a:r>
                  <a:rPr lang="zh-CN" altLang="en-US" sz="1200" b="1" dirty="0"/>
                  <a:t>股价上涨</a:t>
                </a:r>
              </a:p>
            </p:txBody>
          </p:sp>
          <p:sp>
            <p:nvSpPr>
              <p:cNvPr id="26" name="文本框 25"/>
              <p:cNvSpPr txBox="1"/>
              <p:nvPr/>
            </p:nvSpPr>
            <p:spPr>
              <a:xfrm>
                <a:off x="7994866" y="4110181"/>
                <a:ext cx="1736437" cy="450736"/>
              </a:xfrm>
              <a:prstGeom prst="rect">
                <a:avLst/>
              </a:prstGeom>
              <a:noFill/>
            </p:spPr>
            <p:txBody>
              <a:bodyPr wrap="square" rtlCol="0">
                <a:spAutoFit/>
              </a:bodyPr>
              <a:lstStyle/>
              <a:p>
                <a:pPr algn="ctr"/>
                <a:r>
                  <a:rPr lang="zh-CN" altLang="en-US" sz="1200" b="1" dirty="0"/>
                  <a:t>房价上涨</a:t>
                </a:r>
              </a:p>
            </p:txBody>
          </p:sp>
        </p:grpSp>
        <p:sp>
          <p:nvSpPr>
            <p:cNvPr id="27" name="矩形 26"/>
            <p:cNvSpPr/>
            <p:nvPr/>
          </p:nvSpPr>
          <p:spPr>
            <a:xfrm>
              <a:off x="2891304" y="916603"/>
              <a:ext cx="2332357" cy="898836"/>
            </a:xfrm>
            <a:prstGeom prst="rect">
              <a:avLst/>
            </a:prstGeom>
            <a:solidFill>
              <a:srgbClr val="C00000"/>
            </a:solidFill>
          </p:spPr>
          <p:txBody>
            <a:bodyPr wrap="square">
              <a:spAutoFit/>
            </a:bodyPr>
            <a:lstStyle/>
            <a:p>
              <a:pPr marL="0" lvl="1" algn="ctr" defTabSz="685800">
                <a:lnSpc>
                  <a:spcPct val="150000"/>
                </a:lnSpc>
                <a:defRPr/>
              </a:pPr>
              <a:r>
                <a:rPr lang="zh-CN" altLang="zh-CN" sz="900" dirty="0">
                  <a:solidFill>
                    <a:schemeClr val="bg1"/>
                  </a:solidFill>
                  <a:latin typeface="微软雅黑" panose="020B0503020204020204" pitchFamily="34" charset="-122"/>
                  <a:ea typeface="微软雅黑" panose="020B0503020204020204" pitchFamily="34" charset="-122"/>
                </a:rPr>
                <a:t>大规模资金进场，是大牛市行情；</a:t>
              </a:r>
            </a:p>
            <a:p>
              <a:pPr marL="0" lvl="1" algn="ctr" defTabSz="685800">
                <a:lnSpc>
                  <a:spcPct val="150000"/>
                </a:lnSpc>
                <a:defRPr/>
              </a:pPr>
              <a:r>
                <a:rPr lang="zh-CN" altLang="zh-CN" sz="900" dirty="0">
                  <a:solidFill>
                    <a:schemeClr val="bg1"/>
                  </a:solidFill>
                  <a:latin typeface="微软雅黑" panose="020B0503020204020204" pitchFamily="34" charset="-122"/>
                  <a:ea typeface="微软雅黑" panose="020B0503020204020204" pitchFamily="34" charset="-122"/>
                </a:rPr>
                <a:t>小规模资金进场，是反弹行情；</a:t>
              </a:r>
            </a:p>
            <a:p>
              <a:pPr marL="0" lvl="1" algn="ctr" defTabSz="685800">
                <a:lnSpc>
                  <a:spcPct val="150000"/>
                </a:lnSpc>
                <a:defRPr/>
              </a:pPr>
              <a:r>
                <a:rPr lang="zh-CN" altLang="zh-CN" sz="900" dirty="0">
                  <a:solidFill>
                    <a:schemeClr val="bg1"/>
                  </a:solidFill>
                  <a:latin typeface="微软雅黑" panose="020B0503020204020204" pitchFamily="34" charset="-122"/>
                  <a:ea typeface="微软雅黑" panose="020B0503020204020204" pitchFamily="34" charset="-122"/>
                </a:rPr>
                <a:t>大规模资金离场，大熊</a:t>
              </a:r>
              <a:r>
                <a:rPr lang="zh-CN" altLang="en-US" sz="900" dirty="0">
                  <a:solidFill>
                    <a:schemeClr val="bg1"/>
                  </a:solidFill>
                  <a:latin typeface="微软雅黑" panose="020B0503020204020204" pitchFamily="34" charset="-122"/>
                  <a:ea typeface="微软雅黑" panose="020B0503020204020204" pitchFamily="34" charset="-122"/>
                </a:rPr>
                <a:t>市</a:t>
              </a:r>
              <a:r>
                <a:rPr lang="zh-CN" altLang="zh-CN" sz="900" dirty="0">
                  <a:solidFill>
                    <a:schemeClr val="bg1"/>
                  </a:solidFill>
                  <a:latin typeface="微软雅黑" panose="020B0503020204020204" pitchFamily="34" charset="-122"/>
                  <a:ea typeface="微软雅黑" panose="020B0503020204020204" pitchFamily="34" charset="-122"/>
                </a:rPr>
                <a:t>即将来临；</a:t>
              </a:r>
            </a:p>
            <a:p>
              <a:pPr marL="0" lvl="1" algn="ctr" defTabSz="685800">
                <a:lnSpc>
                  <a:spcPct val="150000"/>
                </a:lnSpc>
                <a:defRPr/>
              </a:pPr>
              <a:r>
                <a:rPr lang="zh-CN" altLang="zh-CN" sz="900" dirty="0">
                  <a:solidFill>
                    <a:schemeClr val="bg1"/>
                  </a:solidFill>
                  <a:latin typeface="微软雅黑" panose="020B0503020204020204" pitchFamily="34" charset="-122"/>
                  <a:ea typeface="微软雅黑" panose="020B0503020204020204" pitchFamily="34" charset="-122"/>
                </a:rPr>
                <a:t>小规模资金离场，反弹行情结束。</a:t>
              </a:r>
            </a:p>
          </p:txBody>
        </p:sp>
      </p:gr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087051" y="103251"/>
            <a:ext cx="4969898" cy="920612"/>
            <a:chOff x="3919104" y="622228"/>
            <a:chExt cx="4353791" cy="920612"/>
          </a:xfrm>
        </p:grpSpPr>
        <p:sp>
          <p:nvSpPr>
            <p:cNvPr id="15" name="文本框 14"/>
            <p:cNvSpPr txBox="1"/>
            <p:nvPr/>
          </p:nvSpPr>
          <p:spPr>
            <a:xfrm>
              <a:off x="4899774" y="622228"/>
              <a:ext cx="2392451" cy="584775"/>
            </a:xfrm>
            <a:prstGeom prst="rect">
              <a:avLst/>
            </a:prstGeom>
            <a:noFill/>
          </p:spPr>
          <p:txBody>
            <a:bodyPr vert="horz" wrap="square" rtlCol="0">
              <a:spAutoFit/>
            </a:bodyPr>
            <a:lstStyle/>
            <a:p>
              <a:pPr algn="dist"/>
              <a:r>
                <a:rPr lang="zh-CN" altLang="en-US" sz="3200" b="1" spc="300" dirty="0">
                  <a:solidFill>
                    <a:schemeClr val="bg1"/>
                  </a:solidFill>
                  <a:effectLst>
                    <a:outerShdw blurRad="546100" algn="ctr" rotWithShape="0">
                      <a:schemeClr val="bg1">
                        <a:alpha val="40000"/>
                      </a:schemeClr>
                    </a:outerShdw>
                  </a:effectLst>
                  <a:latin typeface="微软雅黑" panose="020B0503020204020204" pitchFamily="34" charset="-122"/>
                  <a:ea typeface="微软雅黑" panose="020B0503020204020204" pitchFamily="34" charset="-122"/>
                </a:rPr>
                <a:t>房价与指数</a:t>
              </a:r>
            </a:p>
          </p:txBody>
        </p:sp>
        <p:grpSp>
          <p:nvGrpSpPr>
            <p:cNvPr id="16" name="组合 15"/>
            <p:cNvGrpSpPr/>
            <p:nvPr/>
          </p:nvGrpSpPr>
          <p:grpSpPr>
            <a:xfrm>
              <a:off x="4402931" y="894755"/>
              <a:ext cx="358902" cy="99346"/>
              <a:chOff x="3583781" y="6036469"/>
              <a:chExt cx="358902" cy="99346"/>
            </a:xfrm>
          </p:grpSpPr>
          <p:sp>
            <p:nvSpPr>
              <p:cNvPr id="29" name="等腰三角形 28"/>
              <p:cNvSpPr/>
              <p:nvPr/>
            </p:nvSpPr>
            <p:spPr>
              <a:xfrm rot="5400000">
                <a:off x="3565922" y="6054328"/>
                <a:ext cx="99346" cy="6362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0" name="等腰三角形 29"/>
              <p:cNvSpPr/>
              <p:nvPr/>
            </p:nvSpPr>
            <p:spPr>
              <a:xfrm rot="5400000">
                <a:off x="3713559" y="6054328"/>
                <a:ext cx="99346" cy="6362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1" name="等腰三角形 30"/>
              <p:cNvSpPr/>
              <p:nvPr/>
            </p:nvSpPr>
            <p:spPr>
              <a:xfrm rot="5400000">
                <a:off x="3861196" y="6054328"/>
                <a:ext cx="99346" cy="6362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grpSp>
          <p:nvGrpSpPr>
            <p:cNvPr id="32" name="组合 31"/>
            <p:cNvGrpSpPr/>
            <p:nvPr/>
          </p:nvGrpSpPr>
          <p:grpSpPr>
            <a:xfrm flipH="1">
              <a:off x="7430166" y="894755"/>
              <a:ext cx="358902" cy="99346"/>
              <a:chOff x="3583781" y="6036469"/>
              <a:chExt cx="358902" cy="99346"/>
            </a:xfrm>
          </p:grpSpPr>
          <p:sp>
            <p:nvSpPr>
              <p:cNvPr id="33" name="等腰三角形 32"/>
              <p:cNvSpPr/>
              <p:nvPr/>
            </p:nvSpPr>
            <p:spPr>
              <a:xfrm rot="5400000">
                <a:off x="3565922" y="6054328"/>
                <a:ext cx="99346" cy="6362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4" name="等腰三角形 33"/>
              <p:cNvSpPr/>
              <p:nvPr/>
            </p:nvSpPr>
            <p:spPr>
              <a:xfrm rot="5400000">
                <a:off x="3713559" y="6054328"/>
                <a:ext cx="99346" cy="6362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5" name="等腰三角形 34"/>
              <p:cNvSpPr/>
              <p:nvPr/>
            </p:nvSpPr>
            <p:spPr>
              <a:xfrm rot="5400000">
                <a:off x="3861196" y="6054328"/>
                <a:ext cx="99346" cy="6362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sp>
          <p:nvSpPr>
            <p:cNvPr id="36" name="矩形 35"/>
            <p:cNvSpPr/>
            <p:nvPr/>
          </p:nvSpPr>
          <p:spPr>
            <a:xfrm>
              <a:off x="3919104" y="1267250"/>
              <a:ext cx="4353791" cy="275590"/>
            </a:xfrm>
            <a:prstGeom prst="rect">
              <a:avLst/>
            </a:prstGeom>
            <a:noFill/>
          </p:spPr>
          <p:txBody>
            <a:bodyPr vert="horz" wrap="square" rtlCol="0">
              <a:spAutoFit/>
            </a:bodyPr>
            <a:lstStyle/>
            <a:p>
              <a:pPr algn="ctr"/>
              <a:endParaRPr lang="zh-CN" altLang="en-US" sz="1200" spc="300">
                <a:solidFill>
                  <a:schemeClr val="bg1"/>
                </a:solidFill>
                <a:effectLst>
                  <a:outerShdw blurRad="342900" algn="ctr" rotWithShape="0">
                    <a:schemeClr val="bg1"/>
                  </a:outerShdw>
                </a:effectLst>
                <a:latin typeface="微软雅黑" panose="020B0503020204020204" pitchFamily="34" charset="-122"/>
                <a:ea typeface="微软雅黑" panose="020B0503020204020204" pitchFamily="34" charset="-122"/>
              </a:endParaRPr>
            </a:p>
          </p:txBody>
        </p:sp>
      </p:grpSp>
      <p:pic>
        <p:nvPicPr>
          <p:cNvPr id="17" name="图片 16"/>
          <p:cNvPicPr/>
          <p:nvPr/>
        </p:nvPicPr>
        <p:blipFill>
          <a:blip r:embed="rId3">
            <a:extLst>
              <a:ext uri="{28A0092B-C50C-407E-A947-70E740481C1C}">
                <a14:useLocalDpi xmlns:a14="http://schemas.microsoft.com/office/drawing/2010/main" val="0"/>
              </a:ext>
            </a:extLst>
          </a:blip>
          <a:srcRect/>
          <a:stretch>
            <a:fillRect/>
          </a:stretch>
        </p:blipFill>
        <p:spPr bwMode="auto">
          <a:xfrm>
            <a:off x="526349" y="1456531"/>
            <a:ext cx="3842451" cy="2230438"/>
          </a:xfrm>
          <a:prstGeom prst="rect">
            <a:avLst/>
          </a:prstGeom>
          <a:noFill/>
          <a:ln>
            <a:noFill/>
          </a:ln>
        </p:spPr>
      </p:pic>
      <p:pic>
        <p:nvPicPr>
          <p:cNvPr id="18" name="图片 17"/>
          <p:cNvPicPr/>
          <p:nvPr/>
        </p:nvPicPr>
        <p:blipFill>
          <a:blip r:embed="rId4">
            <a:extLst>
              <a:ext uri="{28A0092B-C50C-407E-A947-70E740481C1C}">
                <a14:useLocalDpi xmlns:a14="http://schemas.microsoft.com/office/drawing/2010/main" val="0"/>
              </a:ext>
            </a:extLst>
          </a:blip>
          <a:srcRect/>
          <a:stretch>
            <a:fillRect/>
          </a:stretch>
        </p:blipFill>
        <p:spPr bwMode="auto">
          <a:xfrm>
            <a:off x="4666343" y="1456531"/>
            <a:ext cx="3842451" cy="2230438"/>
          </a:xfrm>
          <a:prstGeom prst="rect">
            <a:avLst/>
          </a:prstGeom>
          <a:noFill/>
          <a:ln>
            <a:noFill/>
          </a:ln>
        </p:spPr>
      </p:pic>
      <p:sp>
        <p:nvSpPr>
          <p:cNvPr id="4" name="文本框 3"/>
          <p:cNvSpPr txBox="1"/>
          <p:nvPr/>
        </p:nvSpPr>
        <p:spPr>
          <a:xfrm>
            <a:off x="2620331" y="4146245"/>
            <a:ext cx="3903338" cy="369332"/>
          </a:xfrm>
          <a:prstGeom prst="rect">
            <a:avLst/>
          </a:prstGeom>
          <a:noFill/>
        </p:spPr>
        <p:txBody>
          <a:bodyPr wrap="square" rtlCol="0">
            <a:spAutoFit/>
          </a:bodyPr>
          <a:lstStyle/>
          <a:p>
            <a:pPr algn="ctr"/>
            <a:r>
              <a:rPr lang="zh-CN" altLang="en-US" dirty="0">
                <a:solidFill>
                  <a:schemeClr val="bg1"/>
                </a:solidFill>
              </a:rPr>
              <a:t>资金是水，行业是池子，水满则溢</a:t>
            </a: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221607" y="63825"/>
            <a:ext cx="7017035" cy="1077218"/>
            <a:chOff x="3919104" y="622228"/>
            <a:chExt cx="4353791" cy="1077218"/>
          </a:xfrm>
        </p:grpSpPr>
        <p:sp>
          <p:nvSpPr>
            <p:cNvPr id="15" name="文本框 14"/>
            <p:cNvSpPr txBox="1"/>
            <p:nvPr/>
          </p:nvSpPr>
          <p:spPr>
            <a:xfrm>
              <a:off x="4899774" y="622228"/>
              <a:ext cx="2392451" cy="1077218"/>
            </a:xfrm>
            <a:prstGeom prst="rect">
              <a:avLst/>
            </a:prstGeom>
            <a:noFill/>
          </p:spPr>
          <p:txBody>
            <a:bodyPr vert="horz" wrap="square" rtlCol="0">
              <a:spAutoFit/>
            </a:bodyPr>
            <a:lstStyle/>
            <a:p>
              <a:pPr algn="dist"/>
              <a:r>
                <a:rPr lang="zh-CN" altLang="en-US" sz="3200" b="1" spc="300" dirty="0">
                  <a:solidFill>
                    <a:schemeClr val="bg1"/>
                  </a:solidFill>
                  <a:effectLst>
                    <a:outerShdw blurRad="546100" algn="ctr" rotWithShape="0">
                      <a:schemeClr val="bg1">
                        <a:alpha val="40000"/>
                      </a:schemeClr>
                    </a:outerShdw>
                  </a:effectLst>
                  <a:latin typeface="微软雅黑" panose="020B0503020204020204" pitchFamily="34" charset="-122"/>
                  <a:ea typeface="微软雅黑" panose="020B0503020204020204" pitchFamily="34" charset="-122"/>
                </a:rPr>
                <a:t>资金与价格的规律</a:t>
              </a:r>
            </a:p>
          </p:txBody>
        </p:sp>
        <p:grpSp>
          <p:nvGrpSpPr>
            <p:cNvPr id="16" name="组合 15"/>
            <p:cNvGrpSpPr/>
            <p:nvPr/>
          </p:nvGrpSpPr>
          <p:grpSpPr>
            <a:xfrm>
              <a:off x="4402931" y="894755"/>
              <a:ext cx="358902" cy="99346"/>
              <a:chOff x="3583781" y="6036469"/>
              <a:chExt cx="358902" cy="99346"/>
            </a:xfrm>
          </p:grpSpPr>
          <p:sp>
            <p:nvSpPr>
              <p:cNvPr id="29" name="等腰三角形 28"/>
              <p:cNvSpPr/>
              <p:nvPr/>
            </p:nvSpPr>
            <p:spPr>
              <a:xfrm rot="5400000">
                <a:off x="3565922" y="6054328"/>
                <a:ext cx="99346" cy="6362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等腰三角形 29"/>
              <p:cNvSpPr/>
              <p:nvPr/>
            </p:nvSpPr>
            <p:spPr>
              <a:xfrm rot="5400000">
                <a:off x="3713559" y="6054328"/>
                <a:ext cx="99346" cy="6362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等腰三角形 30"/>
              <p:cNvSpPr/>
              <p:nvPr/>
            </p:nvSpPr>
            <p:spPr>
              <a:xfrm rot="5400000">
                <a:off x="3861196" y="6054328"/>
                <a:ext cx="99346" cy="6362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2" name="组合 31"/>
            <p:cNvGrpSpPr/>
            <p:nvPr/>
          </p:nvGrpSpPr>
          <p:grpSpPr>
            <a:xfrm flipH="1">
              <a:off x="7430166" y="894755"/>
              <a:ext cx="358902" cy="99346"/>
              <a:chOff x="3583781" y="6036469"/>
              <a:chExt cx="358902" cy="99346"/>
            </a:xfrm>
          </p:grpSpPr>
          <p:sp>
            <p:nvSpPr>
              <p:cNvPr id="33" name="等腰三角形 32"/>
              <p:cNvSpPr/>
              <p:nvPr/>
            </p:nvSpPr>
            <p:spPr>
              <a:xfrm rot="5400000">
                <a:off x="3565922" y="6054328"/>
                <a:ext cx="99346" cy="6362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等腰三角形 33"/>
              <p:cNvSpPr/>
              <p:nvPr/>
            </p:nvSpPr>
            <p:spPr>
              <a:xfrm rot="5400000">
                <a:off x="3713559" y="6054328"/>
                <a:ext cx="99346" cy="6362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等腰三角形 34"/>
              <p:cNvSpPr/>
              <p:nvPr/>
            </p:nvSpPr>
            <p:spPr>
              <a:xfrm rot="5400000">
                <a:off x="3861196" y="6054328"/>
                <a:ext cx="99346" cy="6362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6" name="矩形 35"/>
            <p:cNvSpPr/>
            <p:nvPr/>
          </p:nvSpPr>
          <p:spPr>
            <a:xfrm>
              <a:off x="3919104" y="1267250"/>
              <a:ext cx="4353791" cy="275590"/>
            </a:xfrm>
            <a:prstGeom prst="rect">
              <a:avLst/>
            </a:prstGeom>
            <a:noFill/>
          </p:spPr>
          <p:txBody>
            <a:bodyPr vert="horz" wrap="square" rtlCol="0">
              <a:spAutoFit/>
            </a:bodyPr>
            <a:lstStyle/>
            <a:p>
              <a:pPr algn="ctr"/>
              <a:endParaRPr lang="zh-CN" altLang="en-US" sz="1200" spc="300">
                <a:solidFill>
                  <a:schemeClr val="bg1"/>
                </a:solidFill>
                <a:effectLst>
                  <a:outerShdw blurRad="342900" algn="ctr" rotWithShape="0">
                    <a:schemeClr val="bg1"/>
                  </a:outerShdw>
                </a:effectLst>
                <a:latin typeface="三极雅致黑简体" panose="00000506000000000000" pitchFamily="2" charset="-122"/>
                <a:ea typeface="三极雅致黑简体" panose="00000506000000000000" pitchFamily="2" charset="-122"/>
              </a:endParaRPr>
            </a:p>
          </p:txBody>
        </p:sp>
      </p:grpSp>
      <p:grpSp>
        <p:nvGrpSpPr>
          <p:cNvPr id="17" name="组合 16"/>
          <p:cNvGrpSpPr/>
          <p:nvPr/>
        </p:nvGrpSpPr>
        <p:grpSpPr>
          <a:xfrm>
            <a:off x="1033250" y="782817"/>
            <a:ext cx="7077499" cy="3758249"/>
            <a:chOff x="770566" y="972478"/>
            <a:chExt cx="10650867" cy="5885522"/>
          </a:xfrm>
        </p:grpSpPr>
        <p:pic>
          <p:nvPicPr>
            <p:cNvPr id="18" name="图片 17"/>
            <p:cNvPicPr>
              <a:picLocks noChangeAspect="1"/>
            </p:cNvPicPr>
            <p:nvPr/>
          </p:nvPicPr>
          <p:blipFill>
            <a:blip r:embed="rId3"/>
            <a:stretch>
              <a:fillRect/>
            </a:stretch>
          </p:blipFill>
          <p:spPr>
            <a:xfrm>
              <a:off x="770566" y="972478"/>
              <a:ext cx="10650867" cy="5885522"/>
            </a:xfrm>
            <a:prstGeom prst="rect">
              <a:avLst/>
            </a:prstGeom>
          </p:spPr>
        </p:pic>
        <p:sp>
          <p:nvSpPr>
            <p:cNvPr id="19" name="文本框 18"/>
            <p:cNvSpPr txBox="1">
              <a:spLocks noChangeArrowheads="1"/>
            </p:cNvSpPr>
            <p:nvPr/>
          </p:nvSpPr>
          <p:spPr bwMode="auto">
            <a:xfrm>
              <a:off x="1725612" y="5115544"/>
              <a:ext cx="5570537" cy="578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9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9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9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9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9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9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9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9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9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zh-CN" altLang="en-US" sz="1800" b="1" dirty="0">
                  <a:solidFill>
                    <a:srgbClr val="7030A0"/>
                  </a:solidFill>
                  <a:latin typeface="微软雅黑" panose="020B0503020204020204" pitchFamily="34" charset="-122"/>
                  <a:ea typeface="微软雅黑" panose="020B0503020204020204" pitchFamily="34" charset="-122"/>
                </a:rPr>
                <a:t>主流资金进出影响整体市场涨跌</a:t>
              </a:r>
            </a:p>
          </p:txBody>
        </p:sp>
      </p:gr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221607" y="63825"/>
            <a:ext cx="7017035" cy="920612"/>
            <a:chOff x="3919104" y="622228"/>
            <a:chExt cx="4353791" cy="920612"/>
          </a:xfrm>
        </p:grpSpPr>
        <p:sp>
          <p:nvSpPr>
            <p:cNvPr id="15" name="文本框 14"/>
            <p:cNvSpPr txBox="1"/>
            <p:nvPr/>
          </p:nvSpPr>
          <p:spPr>
            <a:xfrm>
              <a:off x="4899774" y="622228"/>
              <a:ext cx="2392451" cy="584775"/>
            </a:xfrm>
            <a:prstGeom prst="rect">
              <a:avLst/>
            </a:prstGeom>
            <a:noFill/>
          </p:spPr>
          <p:txBody>
            <a:bodyPr vert="horz" wrap="square" rtlCol="0">
              <a:spAutoFit/>
            </a:bodyPr>
            <a:lstStyle/>
            <a:p>
              <a:pPr algn="dist"/>
              <a:r>
                <a:rPr lang="zh-CN" altLang="en-US" sz="3200" b="1" spc="300" dirty="0">
                  <a:solidFill>
                    <a:schemeClr val="bg1"/>
                  </a:solidFill>
                  <a:effectLst>
                    <a:outerShdw blurRad="546100" algn="ctr" rotWithShape="0">
                      <a:schemeClr val="bg1">
                        <a:alpha val="40000"/>
                      </a:schemeClr>
                    </a:outerShdw>
                  </a:effectLst>
                  <a:latin typeface="微软雅黑" panose="020B0503020204020204" pitchFamily="34" charset="-122"/>
                  <a:ea typeface="微软雅黑" panose="020B0503020204020204" pitchFamily="34" charset="-122"/>
                </a:rPr>
                <a:t>资金的本质</a:t>
              </a:r>
            </a:p>
          </p:txBody>
        </p:sp>
        <p:grpSp>
          <p:nvGrpSpPr>
            <p:cNvPr id="16" name="组合 15"/>
            <p:cNvGrpSpPr/>
            <p:nvPr/>
          </p:nvGrpSpPr>
          <p:grpSpPr>
            <a:xfrm>
              <a:off x="4402931" y="894755"/>
              <a:ext cx="358902" cy="99346"/>
              <a:chOff x="3583781" y="6036469"/>
              <a:chExt cx="358902" cy="99346"/>
            </a:xfrm>
          </p:grpSpPr>
          <p:sp>
            <p:nvSpPr>
              <p:cNvPr id="29" name="等腰三角形 28"/>
              <p:cNvSpPr/>
              <p:nvPr/>
            </p:nvSpPr>
            <p:spPr>
              <a:xfrm rot="5400000">
                <a:off x="3565922" y="6054328"/>
                <a:ext cx="99346" cy="6362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等腰三角形 29"/>
              <p:cNvSpPr/>
              <p:nvPr/>
            </p:nvSpPr>
            <p:spPr>
              <a:xfrm rot="5400000">
                <a:off x="3713559" y="6054328"/>
                <a:ext cx="99346" cy="6362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等腰三角形 30"/>
              <p:cNvSpPr/>
              <p:nvPr/>
            </p:nvSpPr>
            <p:spPr>
              <a:xfrm rot="5400000">
                <a:off x="3861196" y="6054328"/>
                <a:ext cx="99346" cy="6362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2" name="组合 31"/>
            <p:cNvGrpSpPr/>
            <p:nvPr/>
          </p:nvGrpSpPr>
          <p:grpSpPr>
            <a:xfrm flipH="1">
              <a:off x="7430166" y="894755"/>
              <a:ext cx="358902" cy="99346"/>
              <a:chOff x="3583781" y="6036469"/>
              <a:chExt cx="358902" cy="99346"/>
            </a:xfrm>
          </p:grpSpPr>
          <p:sp>
            <p:nvSpPr>
              <p:cNvPr id="33" name="等腰三角形 32"/>
              <p:cNvSpPr/>
              <p:nvPr/>
            </p:nvSpPr>
            <p:spPr>
              <a:xfrm rot="5400000">
                <a:off x="3565922" y="6054328"/>
                <a:ext cx="99346" cy="6362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等腰三角形 33"/>
              <p:cNvSpPr/>
              <p:nvPr/>
            </p:nvSpPr>
            <p:spPr>
              <a:xfrm rot="5400000">
                <a:off x="3713559" y="6054328"/>
                <a:ext cx="99346" cy="6362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等腰三角形 34"/>
              <p:cNvSpPr/>
              <p:nvPr/>
            </p:nvSpPr>
            <p:spPr>
              <a:xfrm rot="5400000">
                <a:off x="3861196" y="6054328"/>
                <a:ext cx="99346" cy="6362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6" name="矩形 35"/>
            <p:cNvSpPr/>
            <p:nvPr/>
          </p:nvSpPr>
          <p:spPr>
            <a:xfrm>
              <a:off x="3919104" y="1267250"/>
              <a:ext cx="4353791" cy="275590"/>
            </a:xfrm>
            <a:prstGeom prst="rect">
              <a:avLst/>
            </a:prstGeom>
            <a:noFill/>
          </p:spPr>
          <p:txBody>
            <a:bodyPr vert="horz" wrap="square" rtlCol="0">
              <a:spAutoFit/>
            </a:bodyPr>
            <a:lstStyle/>
            <a:p>
              <a:pPr algn="ctr"/>
              <a:endParaRPr lang="zh-CN" altLang="en-US" sz="1200" spc="300">
                <a:solidFill>
                  <a:schemeClr val="bg1"/>
                </a:solidFill>
                <a:effectLst>
                  <a:outerShdw blurRad="342900" algn="ctr" rotWithShape="0">
                    <a:schemeClr val="bg1"/>
                  </a:outerShdw>
                </a:effectLst>
                <a:latin typeface="三极雅致黑简体" panose="00000506000000000000" pitchFamily="2" charset="-122"/>
                <a:ea typeface="三极雅致黑简体" panose="00000506000000000000" pitchFamily="2" charset="-122"/>
              </a:endParaRPr>
            </a:p>
          </p:txBody>
        </p:sp>
      </p:grpSp>
      <p:sp>
        <p:nvSpPr>
          <p:cNvPr id="20" name="文本框 2"/>
          <p:cNvSpPr txBox="1">
            <a:spLocks noChangeArrowheads="1"/>
          </p:cNvSpPr>
          <p:nvPr/>
        </p:nvSpPr>
        <p:spPr bwMode="auto">
          <a:xfrm>
            <a:off x="1405479" y="984437"/>
            <a:ext cx="6516914"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9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9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9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9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9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9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9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9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9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1400" dirty="0">
                <a:solidFill>
                  <a:srgbClr val="FFFFFF"/>
                </a:solidFill>
                <a:latin typeface="微软雅黑" panose="020B0503020204020204" pitchFamily="34" charset="-122"/>
                <a:ea typeface="微软雅黑" panose="020B0503020204020204" pitchFamily="34" charset="-122"/>
              </a:rPr>
              <a:t>单边做多的市场，资金进入的目的就是赚钱</a:t>
            </a:r>
            <a:endParaRPr lang="en-US" altLang="zh-CN" sz="1400" dirty="0">
              <a:solidFill>
                <a:srgbClr val="FFFFFF"/>
              </a:solidFill>
              <a:latin typeface="微软雅黑" panose="020B0503020204020204" pitchFamily="34" charset="-122"/>
              <a:ea typeface="微软雅黑" panose="020B0503020204020204" pitchFamily="34" charset="-122"/>
            </a:endParaRPr>
          </a:p>
          <a:p>
            <a:pPr eaLnBrk="1" hangingPunct="1">
              <a:lnSpc>
                <a:spcPct val="100000"/>
              </a:lnSpc>
              <a:spcBef>
                <a:spcPct val="0"/>
              </a:spcBef>
              <a:buFontTx/>
              <a:buNone/>
            </a:pPr>
            <a:endParaRPr lang="en-US" altLang="zh-CN" sz="1400" dirty="0">
              <a:solidFill>
                <a:srgbClr val="FFFFFF"/>
              </a:solidFill>
              <a:latin typeface="微软雅黑" panose="020B0503020204020204" pitchFamily="34" charset="-122"/>
              <a:ea typeface="微软雅黑" panose="020B0503020204020204" pitchFamily="34" charset="-122"/>
            </a:endParaRPr>
          </a:p>
          <a:p>
            <a:pPr eaLnBrk="1" hangingPunct="1">
              <a:lnSpc>
                <a:spcPct val="100000"/>
              </a:lnSpc>
              <a:spcBef>
                <a:spcPct val="0"/>
              </a:spcBef>
              <a:buFontTx/>
              <a:buNone/>
            </a:pPr>
            <a:r>
              <a:rPr lang="zh-CN" altLang="en-US" sz="1400" dirty="0">
                <a:solidFill>
                  <a:srgbClr val="FFFFFF"/>
                </a:solidFill>
                <a:latin typeface="微软雅黑" panose="020B0503020204020204" pitchFamily="34" charset="-122"/>
                <a:ea typeface="微软雅黑" panose="020B0503020204020204" pitchFamily="34" charset="-122"/>
              </a:rPr>
              <a:t>大资金，大机构有消息，技术，分析等专业优势，会提前发现机会</a:t>
            </a:r>
            <a:endParaRPr lang="en-US" altLang="zh-CN" sz="1400" dirty="0">
              <a:solidFill>
                <a:srgbClr val="FFFFFF"/>
              </a:solidFill>
              <a:latin typeface="微软雅黑" panose="020B0503020204020204" pitchFamily="34" charset="-122"/>
              <a:ea typeface="微软雅黑" panose="020B0503020204020204" pitchFamily="34" charset="-122"/>
            </a:endParaRPr>
          </a:p>
          <a:p>
            <a:pPr eaLnBrk="1" hangingPunct="1">
              <a:lnSpc>
                <a:spcPct val="100000"/>
              </a:lnSpc>
              <a:spcBef>
                <a:spcPct val="0"/>
              </a:spcBef>
              <a:buFontTx/>
              <a:buNone/>
            </a:pPr>
            <a:endParaRPr lang="en-US" altLang="zh-CN" sz="1400" dirty="0">
              <a:solidFill>
                <a:srgbClr val="FFFFFF"/>
              </a:solidFill>
              <a:latin typeface="微软雅黑" panose="020B0503020204020204" pitchFamily="34" charset="-122"/>
              <a:ea typeface="微软雅黑" panose="020B0503020204020204" pitchFamily="34" charset="-122"/>
            </a:endParaRPr>
          </a:p>
          <a:p>
            <a:pPr eaLnBrk="1" hangingPunct="1">
              <a:lnSpc>
                <a:spcPct val="100000"/>
              </a:lnSpc>
              <a:spcBef>
                <a:spcPct val="0"/>
              </a:spcBef>
              <a:buFontTx/>
              <a:buNone/>
            </a:pPr>
            <a:r>
              <a:rPr lang="zh-CN" altLang="en-US" sz="1400" dirty="0">
                <a:solidFill>
                  <a:srgbClr val="FFFFFF"/>
                </a:solidFill>
                <a:latin typeface="微软雅黑" panose="020B0503020204020204" pitchFamily="34" charset="-122"/>
                <a:ea typeface="微软雅黑" panose="020B0503020204020204" pitchFamily="34" charset="-122"/>
              </a:rPr>
              <a:t>有实力的资金，发现机会后，没办法全部一次性买入，所以有了主力的吸筹</a:t>
            </a:r>
            <a:endParaRPr lang="en-US" altLang="zh-CN" sz="1400" dirty="0">
              <a:solidFill>
                <a:srgbClr val="FFFFFF"/>
              </a:solidFill>
              <a:latin typeface="微软雅黑" panose="020B0503020204020204" pitchFamily="34" charset="-122"/>
              <a:ea typeface="微软雅黑" panose="020B0503020204020204" pitchFamily="34" charset="-122"/>
            </a:endParaRPr>
          </a:p>
          <a:p>
            <a:pPr eaLnBrk="1" hangingPunct="1">
              <a:lnSpc>
                <a:spcPct val="100000"/>
              </a:lnSpc>
              <a:spcBef>
                <a:spcPct val="0"/>
              </a:spcBef>
              <a:buFontTx/>
              <a:buNone/>
            </a:pPr>
            <a:endParaRPr lang="en-US" altLang="zh-CN" sz="1400" dirty="0">
              <a:solidFill>
                <a:srgbClr val="FFFFFF"/>
              </a:solidFill>
              <a:latin typeface="微软雅黑" panose="020B0503020204020204" pitchFamily="34" charset="-122"/>
              <a:ea typeface="微软雅黑" panose="020B0503020204020204" pitchFamily="34" charset="-122"/>
            </a:endParaRPr>
          </a:p>
          <a:p>
            <a:pPr eaLnBrk="1" hangingPunct="1">
              <a:lnSpc>
                <a:spcPct val="100000"/>
              </a:lnSpc>
              <a:spcBef>
                <a:spcPct val="0"/>
              </a:spcBef>
              <a:buFontTx/>
              <a:buNone/>
            </a:pPr>
            <a:r>
              <a:rPr lang="zh-CN" altLang="en-US" sz="1400" dirty="0">
                <a:solidFill>
                  <a:srgbClr val="FFFFFF"/>
                </a:solidFill>
                <a:latin typeface="微软雅黑" panose="020B0503020204020204" pitchFamily="34" charset="-122"/>
                <a:ea typeface="微软雅黑" panose="020B0503020204020204" pitchFamily="34" charset="-122"/>
              </a:rPr>
              <a:t>大资金离场，顶部行情，大资金进场，底部行情</a:t>
            </a:r>
            <a:endParaRPr lang="en-US" altLang="zh-CN" sz="1400" dirty="0">
              <a:solidFill>
                <a:srgbClr val="FFFFFF"/>
              </a:solidFill>
              <a:latin typeface="微软雅黑" panose="020B0503020204020204" pitchFamily="34" charset="-122"/>
              <a:ea typeface="微软雅黑" panose="020B0503020204020204" pitchFamily="34" charset="-122"/>
            </a:endParaRPr>
          </a:p>
          <a:p>
            <a:pPr eaLnBrk="1" hangingPunct="1">
              <a:lnSpc>
                <a:spcPct val="100000"/>
              </a:lnSpc>
              <a:spcBef>
                <a:spcPct val="0"/>
              </a:spcBef>
              <a:buFontTx/>
              <a:buNone/>
            </a:pPr>
            <a:endParaRPr lang="en-US" altLang="zh-CN" sz="1400" dirty="0">
              <a:solidFill>
                <a:srgbClr val="FFFFFF"/>
              </a:solidFill>
              <a:latin typeface="微软雅黑" panose="020B0503020204020204" pitchFamily="34" charset="-122"/>
              <a:ea typeface="微软雅黑" panose="020B0503020204020204" pitchFamily="34" charset="-122"/>
            </a:endParaRPr>
          </a:p>
          <a:p>
            <a:pPr eaLnBrk="1" hangingPunct="1">
              <a:lnSpc>
                <a:spcPct val="100000"/>
              </a:lnSpc>
              <a:spcBef>
                <a:spcPct val="0"/>
              </a:spcBef>
              <a:buFontTx/>
              <a:buNone/>
            </a:pPr>
            <a:r>
              <a:rPr lang="zh-CN" altLang="en-US" sz="1400" dirty="0">
                <a:solidFill>
                  <a:srgbClr val="FFFFFF"/>
                </a:solidFill>
                <a:latin typeface="微软雅黑" panose="020B0503020204020204" pitchFamily="34" charset="-122"/>
                <a:ea typeface="微软雅黑" panose="020B0503020204020204" pitchFamily="34" charset="-122"/>
              </a:rPr>
              <a:t>追踪资金，首要任务就是追踪大资金的方向</a:t>
            </a:r>
            <a:endParaRPr lang="en-US" altLang="zh-CN" sz="1400" dirty="0">
              <a:solidFill>
                <a:srgbClr val="FFFFFF"/>
              </a:solidFill>
              <a:latin typeface="微软雅黑" panose="020B0503020204020204" pitchFamily="34" charset="-122"/>
              <a:ea typeface="微软雅黑" panose="020B0503020204020204" pitchFamily="34" charset="-122"/>
            </a:endParaRPr>
          </a:p>
          <a:p>
            <a:pPr eaLnBrk="1" hangingPunct="1">
              <a:lnSpc>
                <a:spcPct val="100000"/>
              </a:lnSpc>
              <a:spcBef>
                <a:spcPct val="0"/>
              </a:spcBef>
              <a:buFontTx/>
              <a:buNone/>
            </a:pPr>
            <a:endParaRPr lang="en-US" altLang="zh-CN" sz="1400" dirty="0">
              <a:solidFill>
                <a:srgbClr val="FFFFFF"/>
              </a:solidFill>
              <a:latin typeface="微软雅黑" panose="020B0503020204020204" pitchFamily="34" charset="-122"/>
              <a:ea typeface="微软雅黑" panose="020B0503020204020204" pitchFamily="34" charset="-122"/>
            </a:endParaRPr>
          </a:p>
          <a:p>
            <a:pPr eaLnBrk="1" hangingPunct="1">
              <a:lnSpc>
                <a:spcPct val="100000"/>
              </a:lnSpc>
              <a:spcBef>
                <a:spcPct val="0"/>
              </a:spcBef>
              <a:buFontTx/>
              <a:buNone/>
            </a:pPr>
            <a:r>
              <a:rPr lang="zh-CN" altLang="en-US" sz="1400" dirty="0">
                <a:solidFill>
                  <a:srgbClr val="FFFFFF"/>
                </a:solidFill>
                <a:latin typeface="微软雅黑" panose="020B0503020204020204" pitchFamily="34" charset="-122"/>
                <a:ea typeface="微软雅黑" panose="020B0503020204020204" pitchFamily="34" charset="-122"/>
              </a:rPr>
              <a:t>市场的本质是交易，交易活跃代表资金高速流转产生价值，资金贯穿始终</a:t>
            </a:r>
            <a:endParaRPr lang="en-US" altLang="zh-CN" sz="1400" dirty="0">
              <a:solidFill>
                <a:srgbClr val="FFFFFF"/>
              </a:solidFill>
              <a:latin typeface="微软雅黑" panose="020B0503020204020204" pitchFamily="34" charset="-122"/>
              <a:ea typeface="微软雅黑" panose="020B0503020204020204" pitchFamily="34" charset="-122"/>
            </a:endParaRPr>
          </a:p>
          <a:p>
            <a:pPr eaLnBrk="1" hangingPunct="1">
              <a:lnSpc>
                <a:spcPct val="100000"/>
              </a:lnSpc>
              <a:spcBef>
                <a:spcPct val="0"/>
              </a:spcBef>
              <a:buFontTx/>
              <a:buNone/>
            </a:pPr>
            <a:endParaRPr lang="en-US" altLang="zh-CN" sz="1400" dirty="0">
              <a:solidFill>
                <a:srgbClr val="FFFFFF"/>
              </a:solidFill>
              <a:latin typeface="微软雅黑" panose="020B0503020204020204" pitchFamily="34" charset="-122"/>
              <a:ea typeface="微软雅黑" panose="020B0503020204020204" pitchFamily="34" charset="-122"/>
            </a:endParaRPr>
          </a:p>
          <a:p>
            <a:pPr eaLnBrk="1" hangingPunct="1">
              <a:lnSpc>
                <a:spcPct val="100000"/>
              </a:lnSpc>
              <a:spcBef>
                <a:spcPct val="0"/>
              </a:spcBef>
              <a:buFontTx/>
              <a:buNone/>
            </a:pPr>
            <a:r>
              <a:rPr lang="zh-CN" altLang="en-US" sz="1400" dirty="0">
                <a:solidFill>
                  <a:srgbClr val="FFFFFF"/>
                </a:solidFill>
                <a:latin typeface="微软雅黑" panose="020B0503020204020204" pitchFamily="34" charset="-122"/>
                <a:ea typeface="微软雅黑" panose="020B0503020204020204" pitchFamily="34" charset="-122"/>
              </a:rPr>
              <a:t>大资金的消息和资金优势，会更容易扎堆，抱团取暖或者板块行业控盘</a:t>
            </a:r>
            <a:endParaRPr lang="en-US" altLang="zh-CN" sz="1400" dirty="0">
              <a:solidFill>
                <a:srgbClr val="FFFFFF"/>
              </a:solidFill>
              <a:latin typeface="微软雅黑" panose="020B0503020204020204" pitchFamily="34" charset="-122"/>
              <a:ea typeface="微软雅黑" panose="020B0503020204020204" pitchFamily="34" charset="-122"/>
            </a:endParaRPr>
          </a:p>
          <a:p>
            <a:pPr eaLnBrk="1" hangingPunct="1">
              <a:lnSpc>
                <a:spcPct val="100000"/>
              </a:lnSpc>
              <a:spcBef>
                <a:spcPct val="0"/>
              </a:spcBef>
              <a:buFontTx/>
              <a:buNone/>
            </a:pPr>
            <a:endParaRPr lang="en-US" altLang="zh-CN" sz="1400" dirty="0">
              <a:solidFill>
                <a:srgbClr val="FFFFFF"/>
              </a:solidFill>
              <a:latin typeface="微软雅黑" panose="020B0503020204020204" pitchFamily="34" charset="-122"/>
              <a:ea typeface="微软雅黑" panose="020B0503020204020204" pitchFamily="34" charset="-122"/>
            </a:endParaRPr>
          </a:p>
          <a:p>
            <a:pPr eaLnBrk="1" hangingPunct="1">
              <a:lnSpc>
                <a:spcPct val="100000"/>
              </a:lnSpc>
              <a:spcBef>
                <a:spcPct val="0"/>
              </a:spcBef>
              <a:buFontTx/>
              <a:buNone/>
            </a:pPr>
            <a:endParaRPr lang="zh-CN" altLang="en-US" sz="1400" dirty="0">
              <a:solidFill>
                <a:srgbClr val="FFFFFF"/>
              </a:solidFill>
              <a:latin typeface="微软雅黑" panose="020B0503020204020204" pitchFamily="34" charset="-122"/>
              <a:ea typeface="微软雅黑" panose="020B0503020204020204" pitchFamily="34" charset="-122"/>
            </a:endParaRPr>
          </a:p>
        </p:txBody>
      </p:sp>
      <p:sp>
        <p:nvSpPr>
          <p:cNvPr id="21" name="文本框 8"/>
          <p:cNvSpPr txBox="1">
            <a:spLocks noChangeArrowheads="1"/>
          </p:cNvSpPr>
          <p:nvPr/>
        </p:nvSpPr>
        <p:spPr bwMode="auto">
          <a:xfrm>
            <a:off x="1786731" y="4216217"/>
            <a:ext cx="5570537" cy="59093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Autofit/>
          </a:bodyPr>
          <a:lstStyle>
            <a:lvl1pPr indent="0" algn="ctr">
              <a:lnSpc>
                <a:spcPct val="90000"/>
              </a:lnSpc>
              <a:spcBef>
                <a:spcPts val="1000"/>
              </a:spcBef>
              <a:buFont typeface="Arial" panose="020B0604020202090204" pitchFamily="34" charset="0"/>
              <a:buNone/>
              <a:defRPr lang="zh-CN" altLang="en-US" sz="3600" b="1" dirty="0">
                <a:solidFill>
                  <a:srgbClr val="FFC000"/>
                </a:solidFill>
                <a:latin typeface="微软雅黑" panose="020B0503020204020204" pitchFamily="34" charset="-122"/>
                <a:ea typeface="微软雅黑" panose="020B0503020204020204" pitchFamily="34" charset="-122"/>
              </a:defRPr>
            </a:lvl1pPr>
            <a:lvl2pPr marL="685800" indent="-228600">
              <a:lnSpc>
                <a:spcPct val="90000"/>
              </a:lnSpc>
              <a:spcBef>
                <a:spcPts val="500"/>
              </a:spcBef>
              <a:buFont typeface="Arial" panose="020B0604020202090204" pitchFamily="34" charset="0"/>
              <a:buChar char="•"/>
              <a:defRPr sz="2400"/>
            </a:lvl2pPr>
            <a:lvl3pPr marL="1143000" indent="-228600">
              <a:lnSpc>
                <a:spcPct val="90000"/>
              </a:lnSpc>
              <a:spcBef>
                <a:spcPts val="500"/>
              </a:spcBef>
              <a:buFont typeface="Arial" panose="020B0604020202090204" pitchFamily="34" charset="0"/>
              <a:buChar char="•"/>
              <a:defRPr sz="2000"/>
            </a:lvl3pPr>
            <a:lvl4pPr marL="1600200" indent="-228600">
              <a:lnSpc>
                <a:spcPct val="90000"/>
              </a:lnSpc>
              <a:spcBef>
                <a:spcPts val="500"/>
              </a:spcBef>
              <a:buFont typeface="Arial" panose="020B0604020202090204" pitchFamily="34" charset="0"/>
              <a:buChar char="•"/>
            </a:lvl4pPr>
            <a:lvl5pPr marL="2057400" indent="-228600">
              <a:lnSpc>
                <a:spcPct val="90000"/>
              </a:lnSpc>
              <a:spcBef>
                <a:spcPts val="500"/>
              </a:spcBef>
              <a:buFont typeface="Arial" panose="020B0604020202090204" pitchFamily="34" charset="0"/>
              <a:buChar char="•"/>
            </a:lvl5pPr>
            <a:lvl6pPr marL="2514600" indent="-228600">
              <a:lnSpc>
                <a:spcPct val="90000"/>
              </a:lnSpc>
              <a:spcBef>
                <a:spcPts val="500"/>
              </a:spcBef>
              <a:buFont typeface="Arial" panose="020B0604020202090204" pitchFamily="34" charset="0"/>
              <a:buChar char="•"/>
            </a:lvl6pPr>
            <a:lvl7pPr marL="2971800" indent="-228600">
              <a:lnSpc>
                <a:spcPct val="90000"/>
              </a:lnSpc>
              <a:spcBef>
                <a:spcPts val="500"/>
              </a:spcBef>
              <a:buFont typeface="Arial" panose="020B0604020202090204" pitchFamily="34" charset="0"/>
              <a:buChar char="•"/>
            </a:lvl7pPr>
            <a:lvl8pPr marL="3429000" indent="-228600">
              <a:lnSpc>
                <a:spcPct val="90000"/>
              </a:lnSpc>
              <a:spcBef>
                <a:spcPts val="500"/>
              </a:spcBef>
              <a:buFont typeface="Arial" panose="020B0604020202090204" pitchFamily="34" charset="0"/>
              <a:buChar char="•"/>
            </a:lvl8pPr>
            <a:lvl9pPr marL="3886200" indent="-228600">
              <a:lnSpc>
                <a:spcPct val="90000"/>
              </a:lnSpc>
              <a:spcBef>
                <a:spcPts val="500"/>
              </a:spcBef>
              <a:buFont typeface="Arial" panose="020B0604020202090204" pitchFamily="34" charset="0"/>
              <a:buChar char="•"/>
            </a:lvl9pPr>
          </a:lstStyle>
          <a:p>
            <a:r>
              <a:rPr lang="zh-CN" altLang="en-US" sz="2400" dirty="0"/>
              <a:t>资本的本质</a:t>
            </a:r>
            <a:r>
              <a:rPr lang="en-US" altLang="zh-CN" sz="2400" dirty="0"/>
              <a:t>=</a:t>
            </a:r>
            <a:r>
              <a:rPr lang="zh-CN" altLang="en-US" sz="2400" dirty="0"/>
              <a:t>避险</a:t>
            </a:r>
            <a:r>
              <a:rPr lang="en-US" altLang="zh-CN" sz="2400" dirty="0"/>
              <a:t>+</a:t>
            </a:r>
            <a:r>
              <a:rPr lang="zh-CN" altLang="en-US" sz="2400" dirty="0"/>
              <a:t>逐利</a:t>
            </a: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221607" y="63825"/>
            <a:ext cx="7017035" cy="920612"/>
            <a:chOff x="3919104" y="622228"/>
            <a:chExt cx="4353791" cy="920612"/>
          </a:xfrm>
        </p:grpSpPr>
        <p:sp>
          <p:nvSpPr>
            <p:cNvPr id="15" name="文本框 14"/>
            <p:cNvSpPr txBox="1"/>
            <p:nvPr/>
          </p:nvSpPr>
          <p:spPr>
            <a:xfrm>
              <a:off x="4899774" y="622228"/>
              <a:ext cx="2392451" cy="584775"/>
            </a:xfrm>
            <a:prstGeom prst="rect">
              <a:avLst/>
            </a:prstGeom>
            <a:noFill/>
          </p:spPr>
          <p:txBody>
            <a:bodyPr vert="horz" wrap="square" rtlCol="0">
              <a:spAutoFit/>
            </a:bodyPr>
            <a:lstStyle/>
            <a:p>
              <a:pPr algn="dist"/>
              <a:r>
                <a:rPr lang="zh-CN" altLang="en-US" sz="3200" b="1" spc="300" dirty="0">
                  <a:solidFill>
                    <a:schemeClr val="bg1"/>
                  </a:solidFill>
                  <a:effectLst>
                    <a:outerShdw blurRad="546100" algn="ctr" rotWithShape="0">
                      <a:schemeClr val="bg1">
                        <a:alpha val="40000"/>
                      </a:schemeClr>
                    </a:outerShdw>
                  </a:effectLst>
                  <a:latin typeface="微软雅黑" panose="020B0503020204020204" pitchFamily="34" charset="-122"/>
                  <a:ea typeface="微软雅黑" panose="020B0503020204020204" pitchFamily="34" charset="-122"/>
                </a:rPr>
                <a:t>追踪资金的模式</a:t>
              </a:r>
            </a:p>
          </p:txBody>
        </p:sp>
        <p:grpSp>
          <p:nvGrpSpPr>
            <p:cNvPr id="16" name="组合 15"/>
            <p:cNvGrpSpPr/>
            <p:nvPr/>
          </p:nvGrpSpPr>
          <p:grpSpPr>
            <a:xfrm>
              <a:off x="4402931" y="894755"/>
              <a:ext cx="358902" cy="99346"/>
              <a:chOff x="3583781" y="6036469"/>
              <a:chExt cx="358902" cy="99346"/>
            </a:xfrm>
          </p:grpSpPr>
          <p:sp>
            <p:nvSpPr>
              <p:cNvPr id="29" name="等腰三角形 28"/>
              <p:cNvSpPr/>
              <p:nvPr/>
            </p:nvSpPr>
            <p:spPr>
              <a:xfrm rot="5400000">
                <a:off x="3565922" y="6054328"/>
                <a:ext cx="99346" cy="6362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等腰三角形 29"/>
              <p:cNvSpPr/>
              <p:nvPr/>
            </p:nvSpPr>
            <p:spPr>
              <a:xfrm rot="5400000">
                <a:off x="3713559" y="6054328"/>
                <a:ext cx="99346" cy="6362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等腰三角形 30"/>
              <p:cNvSpPr/>
              <p:nvPr/>
            </p:nvSpPr>
            <p:spPr>
              <a:xfrm rot="5400000">
                <a:off x="3861196" y="6054328"/>
                <a:ext cx="99346" cy="6362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2" name="组合 31"/>
            <p:cNvGrpSpPr/>
            <p:nvPr/>
          </p:nvGrpSpPr>
          <p:grpSpPr>
            <a:xfrm flipH="1">
              <a:off x="7430166" y="894755"/>
              <a:ext cx="358902" cy="99346"/>
              <a:chOff x="3583781" y="6036469"/>
              <a:chExt cx="358902" cy="99346"/>
            </a:xfrm>
          </p:grpSpPr>
          <p:sp>
            <p:nvSpPr>
              <p:cNvPr id="33" name="等腰三角形 32"/>
              <p:cNvSpPr/>
              <p:nvPr/>
            </p:nvSpPr>
            <p:spPr>
              <a:xfrm rot="5400000">
                <a:off x="3565922" y="6054328"/>
                <a:ext cx="99346" cy="6362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等腰三角形 33"/>
              <p:cNvSpPr/>
              <p:nvPr/>
            </p:nvSpPr>
            <p:spPr>
              <a:xfrm rot="5400000">
                <a:off x="3713559" y="6054328"/>
                <a:ext cx="99346" cy="6362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等腰三角形 34"/>
              <p:cNvSpPr/>
              <p:nvPr/>
            </p:nvSpPr>
            <p:spPr>
              <a:xfrm rot="5400000">
                <a:off x="3861196" y="6054328"/>
                <a:ext cx="99346" cy="6362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6" name="矩形 35"/>
            <p:cNvSpPr/>
            <p:nvPr/>
          </p:nvSpPr>
          <p:spPr>
            <a:xfrm>
              <a:off x="3919104" y="1267250"/>
              <a:ext cx="4353791" cy="275590"/>
            </a:xfrm>
            <a:prstGeom prst="rect">
              <a:avLst/>
            </a:prstGeom>
            <a:noFill/>
          </p:spPr>
          <p:txBody>
            <a:bodyPr vert="horz" wrap="square" rtlCol="0">
              <a:spAutoFit/>
            </a:bodyPr>
            <a:lstStyle/>
            <a:p>
              <a:pPr algn="ctr"/>
              <a:endParaRPr lang="zh-CN" altLang="en-US" sz="1200" spc="300">
                <a:solidFill>
                  <a:schemeClr val="bg1"/>
                </a:solidFill>
                <a:effectLst>
                  <a:outerShdw blurRad="342900" algn="ctr" rotWithShape="0">
                    <a:schemeClr val="bg1"/>
                  </a:outerShdw>
                </a:effectLst>
                <a:latin typeface="三极雅致黑简体" panose="00000506000000000000" pitchFamily="2" charset="-122"/>
                <a:ea typeface="三极雅致黑简体" panose="00000506000000000000" pitchFamily="2" charset="-122"/>
              </a:endParaRPr>
            </a:p>
          </p:txBody>
        </p:sp>
      </p:grpSp>
      <p:grpSp>
        <p:nvGrpSpPr>
          <p:cNvPr id="17" name="组合 16"/>
          <p:cNvGrpSpPr/>
          <p:nvPr/>
        </p:nvGrpSpPr>
        <p:grpSpPr>
          <a:xfrm>
            <a:off x="1115099" y="1044684"/>
            <a:ext cx="6796236" cy="3602588"/>
            <a:chOff x="1681480" y="1528763"/>
            <a:chExt cx="7975600" cy="4227749"/>
          </a:xfrm>
        </p:grpSpPr>
        <p:sp>
          <p:nvSpPr>
            <p:cNvPr id="18" name="MH_Other_1"/>
            <p:cNvSpPr/>
            <p:nvPr>
              <p:custDataLst>
                <p:tags r:id="rId1"/>
              </p:custDataLst>
            </p:nvPr>
          </p:nvSpPr>
          <p:spPr>
            <a:xfrm flipH="1">
              <a:off x="1681480" y="2263775"/>
              <a:ext cx="7975600" cy="31750"/>
            </a:xfrm>
            <a:custGeom>
              <a:avLst/>
              <a:gdLst>
                <a:gd name="connsiteX0" fmla="*/ 7977051 w 7977051"/>
                <a:gd name="connsiteY0" fmla="*/ 0 h 31619"/>
                <a:gd name="connsiteX1" fmla="*/ 0 w 7977051"/>
                <a:gd name="connsiteY1" fmla="*/ 0 h 31619"/>
                <a:gd name="connsiteX2" fmla="*/ 0 w 7977051"/>
                <a:gd name="connsiteY2" fmla="*/ 31619 h 31619"/>
                <a:gd name="connsiteX3" fmla="*/ 7977051 w 7977051"/>
                <a:gd name="connsiteY3" fmla="*/ 31619 h 31619"/>
                <a:gd name="connsiteX4" fmla="*/ 7977051 w 7977051"/>
                <a:gd name="connsiteY4" fmla="*/ 15810 h 316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77051" h="31619">
                  <a:moveTo>
                    <a:pt x="7977051" y="0"/>
                  </a:moveTo>
                  <a:lnTo>
                    <a:pt x="0" y="0"/>
                  </a:lnTo>
                  <a:lnTo>
                    <a:pt x="0" y="31619"/>
                  </a:lnTo>
                  <a:lnTo>
                    <a:pt x="7977051" y="31619"/>
                  </a:lnTo>
                  <a:lnTo>
                    <a:pt x="7977051" y="15810"/>
                  </a:lnTo>
                  <a:close/>
                </a:path>
              </a:pathLst>
            </a:custGeom>
            <a:solidFill>
              <a:srgbClr val="29B9A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n-US" sz="1350" dirty="0">
                <a:solidFill>
                  <a:prstClr val="white"/>
                </a:solidFill>
                <a:latin typeface="Calibri" panose="020F0502020204030204"/>
                <a:ea typeface="微软雅黑" panose="020B0503020204020204" pitchFamily="34" charset="-122"/>
              </a:endParaRPr>
            </a:p>
          </p:txBody>
        </p:sp>
        <p:sp>
          <p:nvSpPr>
            <p:cNvPr id="19" name="MH_Other_2"/>
            <p:cNvSpPr/>
            <p:nvPr>
              <p:custDataLst>
                <p:tags r:id="rId2"/>
              </p:custDataLst>
            </p:nvPr>
          </p:nvSpPr>
          <p:spPr>
            <a:xfrm>
              <a:off x="3257868" y="2159000"/>
              <a:ext cx="211137" cy="209550"/>
            </a:xfrm>
            <a:prstGeom prst="ellipse">
              <a:avLst/>
            </a:prstGeom>
            <a:solidFill>
              <a:srgbClr val="FFFFFF"/>
            </a:solidFill>
            <a:ln w="57150">
              <a:solidFill>
                <a:srgbClr val="F4726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n-US" sz="1350" dirty="0">
                <a:solidFill>
                  <a:prstClr val="white"/>
                </a:solidFill>
                <a:latin typeface="Calibri" panose="020F0502020204030204"/>
                <a:ea typeface="微软雅黑" panose="020B0503020204020204" pitchFamily="34" charset="-122"/>
              </a:endParaRPr>
            </a:p>
          </p:txBody>
        </p:sp>
        <p:sp>
          <p:nvSpPr>
            <p:cNvPr id="22" name="MH_Other_3"/>
            <p:cNvSpPr/>
            <p:nvPr>
              <p:custDataLst>
                <p:tags r:id="rId3"/>
              </p:custDataLst>
            </p:nvPr>
          </p:nvSpPr>
          <p:spPr>
            <a:xfrm>
              <a:off x="5551805" y="2159000"/>
              <a:ext cx="211138" cy="209550"/>
            </a:xfrm>
            <a:prstGeom prst="ellipse">
              <a:avLst/>
            </a:prstGeom>
            <a:solidFill>
              <a:srgbClr val="FFFFFF"/>
            </a:solidFill>
            <a:ln w="57150">
              <a:solidFill>
                <a:srgbClr val="F5BD0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n-US" sz="1350" dirty="0">
                <a:solidFill>
                  <a:prstClr val="white"/>
                </a:solidFill>
                <a:latin typeface="Calibri" panose="020F0502020204030204"/>
                <a:ea typeface="微软雅黑" panose="020B0503020204020204" pitchFamily="34" charset="-122"/>
              </a:endParaRPr>
            </a:p>
          </p:txBody>
        </p:sp>
        <p:sp>
          <p:nvSpPr>
            <p:cNvPr id="23" name="MH_Other_4"/>
            <p:cNvSpPr/>
            <p:nvPr>
              <p:custDataLst>
                <p:tags r:id="rId4"/>
              </p:custDataLst>
            </p:nvPr>
          </p:nvSpPr>
          <p:spPr>
            <a:xfrm>
              <a:off x="7869555" y="2159000"/>
              <a:ext cx="209550" cy="209550"/>
            </a:xfrm>
            <a:prstGeom prst="ellipse">
              <a:avLst/>
            </a:prstGeom>
            <a:solidFill>
              <a:srgbClr val="FFFFFF"/>
            </a:solidFill>
            <a:ln w="57150">
              <a:solidFill>
                <a:srgbClr val="29B9A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n-US" sz="1350" dirty="0">
                <a:solidFill>
                  <a:prstClr val="white"/>
                </a:solidFill>
                <a:latin typeface="Calibri" panose="020F0502020204030204"/>
                <a:ea typeface="微软雅黑" panose="020B0503020204020204" pitchFamily="34" charset="-122"/>
              </a:endParaRPr>
            </a:p>
          </p:txBody>
        </p:sp>
        <p:cxnSp>
          <p:nvCxnSpPr>
            <p:cNvPr id="24" name="MH_Other_5"/>
            <p:cNvCxnSpPr/>
            <p:nvPr>
              <p:custDataLst>
                <p:tags r:id="rId5"/>
              </p:custDataLst>
            </p:nvPr>
          </p:nvCxnSpPr>
          <p:spPr>
            <a:xfrm flipV="1">
              <a:off x="3367405" y="2263775"/>
              <a:ext cx="0" cy="601663"/>
            </a:xfrm>
            <a:prstGeom prst="line">
              <a:avLst/>
            </a:prstGeom>
            <a:ln w="19050">
              <a:solidFill>
                <a:srgbClr val="F4726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25" name="MH_Other_6"/>
            <p:cNvCxnSpPr/>
            <p:nvPr>
              <p:custDataLst>
                <p:tags r:id="rId6"/>
              </p:custDataLst>
            </p:nvPr>
          </p:nvCxnSpPr>
          <p:spPr>
            <a:xfrm flipV="1">
              <a:off x="5656580" y="2263775"/>
              <a:ext cx="0" cy="601663"/>
            </a:xfrm>
            <a:prstGeom prst="line">
              <a:avLst/>
            </a:prstGeom>
            <a:ln w="19050">
              <a:solidFill>
                <a:srgbClr val="F5BD0B"/>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26" name="MH_Other_7"/>
            <p:cNvCxnSpPr/>
            <p:nvPr>
              <p:custDataLst>
                <p:tags r:id="rId7"/>
              </p:custDataLst>
            </p:nvPr>
          </p:nvCxnSpPr>
          <p:spPr>
            <a:xfrm flipV="1">
              <a:off x="7975918" y="2263775"/>
              <a:ext cx="0" cy="601663"/>
            </a:xfrm>
            <a:prstGeom prst="line">
              <a:avLst/>
            </a:prstGeom>
            <a:ln w="19050">
              <a:solidFill>
                <a:srgbClr val="29B9A6"/>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27" name="MH_SubTitle_1"/>
            <p:cNvSpPr/>
            <p:nvPr>
              <p:custDataLst>
                <p:tags r:id="rId8"/>
              </p:custDataLst>
            </p:nvPr>
          </p:nvSpPr>
          <p:spPr>
            <a:xfrm>
              <a:off x="2556193" y="2971800"/>
              <a:ext cx="1614487" cy="344488"/>
            </a:xfrm>
            <a:prstGeom prst="roundRect">
              <a:avLst/>
            </a:prstGeom>
            <a:solidFill>
              <a:srgbClr val="F4726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defTabSz="685800">
                <a:defRPr/>
              </a:pPr>
              <a:r>
                <a:rPr lang="zh-CN" altLang="en-US" sz="1350" dirty="0">
                  <a:solidFill>
                    <a:prstClr val="white"/>
                  </a:solidFill>
                  <a:latin typeface="微软雅黑" panose="020B0503020204020204" pitchFamily="34" charset="-122"/>
                  <a:ea typeface="微软雅黑" panose="020B0503020204020204" pitchFamily="34" charset="-122"/>
                </a:rPr>
                <a:t>大盘资金</a:t>
              </a:r>
            </a:p>
          </p:txBody>
        </p:sp>
        <p:sp>
          <p:nvSpPr>
            <p:cNvPr id="28" name="MH_SubTitle_2"/>
            <p:cNvSpPr/>
            <p:nvPr>
              <p:custDataLst>
                <p:tags r:id="rId9"/>
              </p:custDataLst>
            </p:nvPr>
          </p:nvSpPr>
          <p:spPr>
            <a:xfrm>
              <a:off x="4850130" y="2971800"/>
              <a:ext cx="1612900" cy="344488"/>
            </a:xfrm>
            <a:prstGeom prst="roundRect">
              <a:avLst/>
            </a:prstGeom>
            <a:solidFill>
              <a:srgbClr val="F5BD0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defTabSz="685800">
                <a:defRPr/>
              </a:pPr>
              <a:r>
                <a:rPr lang="zh-CN" altLang="en-US" sz="1350" dirty="0">
                  <a:solidFill>
                    <a:prstClr val="white"/>
                  </a:solidFill>
                  <a:latin typeface="微软雅黑" panose="020B0503020204020204" pitchFamily="34" charset="-122"/>
                  <a:ea typeface="微软雅黑" panose="020B0503020204020204" pitchFamily="34" charset="-122"/>
                </a:rPr>
                <a:t>板块资金</a:t>
              </a:r>
            </a:p>
          </p:txBody>
        </p:sp>
        <p:sp>
          <p:nvSpPr>
            <p:cNvPr id="37" name="MH_SubTitle_3"/>
            <p:cNvSpPr/>
            <p:nvPr>
              <p:custDataLst>
                <p:tags r:id="rId10"/>
              </p:custDataLst>
            </p:nvPr>
          </p:nvSpPr>
          <p:spPr>
            <a:xfrm>
              <a:off x="7144068" y="2971800"/>
              <a:ext cx="1612900" cy="344488"/>
            </a:xfrm>
            <a:prstGeom prst="roundRect">
              <a:avLst/>
            </a:prstGeom>
            <a:solidFill>
              <a:srgbClr val="29B9A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defTabSz="685800">
                <a:defRPr/>
              </a:pPr>
              <a:r>
                <a:rPr lang="zh-CN" altLang="en-US" sz="1350" dirty="0">
                  <a:solidFill>
                    <a:prstClr val="white"/>
                  </a:solidFill>
                  <a:latin typeface="微软雅黑" panose="020B0503020204020204" pitchFamily="34" charset="-122"/>
                  <a:ea typeface="微软雅黑" panose="020B0503020204020204" pitchFamily="34" charset="-122"/>
                </a:rPr>
                <a:t>个股资金</a:t>
              </a:r>
            </a:p>
          </p:txBody>
        </p:sp>
        <p:sp>
          <p:nvSpPr>
            <p:cNvPr id="38" name="MH_Text_1"/>
            <p:cNvSpPr txBox="1">
              <a:spLocks noChangeArrowheads="1"/>
            </p:cNvSpPr>
            <p:nvPr>
              <p:custDataLst>
                <p:tags r:id="rId11"/>
              </p:custDataLst>
            </p:nvPr>
          </p:nvSpPr>
          <p:spPr bwMode="auto">
            <a:xfrm>
              <a:off x="2530793" y="3381375"/>
              <a:ext cx="1614487" cy="1703388"/>
            </a:xfrm>
            <a:prstGeom prst="rect">
              <a:avLst/>
            </a:prstGeom>
          </p:spPr>
          <p:txBody>
            <a:bodyPr/>
            <a:lstStyle>
              <a:lvl1pPr>
                <a:lnSpc>
                  <a:spcPct val="90000"/>
                </a:lnSpc>
                <a:spcBef>
                  <a:spcPts val="1000"/>
                </a:spcBef>
                <a:buFont typeface="Arial" panose="020B060402020209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9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9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9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9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9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9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9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90204" pitchFamily="34" charset="0"/>
                <a:buChar char="•"/>
                <a:defRPr>
                  <a:solidFill>
                    <a:schemeClr val="tx1"/>
                  </a:solidFill>
                  <a:latin typeface="Calibri" panose="020F0502020204030204" pitchFamily="34" charset="0"/>
                  <a:ea typeface="宋体" panose="02010600030101010101" pitchFamily="2" charset="-122"/>
                </a:defRPr>
              </a:lvl9pPr>
            </a:lstStyle>
            <a:p>
              <a:pPr indent="200025" algn="ctr" defTabSz="685800">
                <a:lnSpc>
                  <a:spcPct val="150000"/>
                </a:lnSpc>
                <a:spcBef>
                  <a:spcPts val="0"/>
                </a:spcBef>
                <a:buNone/>
                <a:defRPr/>
              </a:pPr>
              <a:r>
                <a:rPr lang="zh-CN" altLang="en-US" sz="1500" b="1" dirty="0">
                  <a:gradFill>
                    <a:gsLst>
                      <a:gs pos="5000">
                        <a:prstClr val="white"/>
                      </a:gs>
                      <a:gs pos="68000">
                        <a:srgbClr val="FFC000">
                          <a:lumMod val="20000"/>
                          <a:lumOff val="80000"/>
                        </a:srgbClr>
                      </a:gs>
                    </a:gsLst>
                    <a:lin ang="2700000" scaled="1"/>
                  </a:gradFill>
                  <a:latin typeface="微软雅黑" panose="020B0503020204020204" pitchFamily="34" charset="-122"/>
                  <a:ea typeface="微软雅黑" panose="020B0503020204020204" pitchFamily="34" charset="-122"/>
                </a:rPr>
                <a:t>有没有机会</a:t>
              </a:r>
              <a:endParaRPr lang="en-US" altLang="zh-CN" sz="1500" b="1" dirty="0">
                <a:gradFill>
                  <a:gsLst>
                    <a:gs pos="5000">
                      <a:prstClr val="white"/>
                    </a:gs>
                    <a:gs pos="68000">
                      <a:srgbClr val="FFC000">
                        <a:lumMod val="20000"/>
                        <a:lumOff val="80000"/>
                      </a:srgbClr>
                    </a:gs>
                  </a:gsLst>
                  <a:lin ang="2700000" scaled="1"/>
                </a:gradFill>
                <a:latin typeface="微软雅黑" panose="020B0503020204020204" pitchFamily="34" charset="-122"/>
                <a:ea typeface="微软雅黑" panose="020B0503020204020204" pitchFamily="34" charset="-122"/>
              </a:endParaRPr>
            </a:p>
            <a:p>
              <a:pPr indent="200025" algn="ctr" defTabSz="685800">
                <a:lnSpc>
                  <a:spcPct val="150000"/>
                </a:lnSpc>
                <a:spcBef>
                  <a:spcPts val="0"/>
                </a:spcBef>
                <a:buNone/>
                <a:defRPr/>
              </a:pPr>
              <a:r>
                <a:rPr lang="zh-CN" altLang="en-US" sz="1500" b="1" dirty="0">
                  <a:gradFill>
                    <a:gsLst>
                      <a:gs pos="5000">
                        <a:prstClr val="white"/>
                      </a:gs>
                      <a:gs pos="68000">
                        <a:srgbClr val="FFC000">
                          <a:lumMod val="20000"/>
                          <a:lumOff val="80000"/>
                        </a:srgbClr>
                      </a:gs>
                    </a:gsLst>
                    <a:lin ang="2700000" scaled="1"/>
                  </a:gradFill>
                  <a:latin typeface="微软雅黑" panose="020B0503020204020204" pitchFamily="34" charset="-122"/>
                  <a:ea typeface="微软雅黑" panose="020B0503020204020204" pitchFamily="34" charset="-122"/>
                </a:rPr>
                <a:t>控制仓位</a:t>
              </a:r>
            </a:p>
          </p:txBody>
        </p:sp>
        <p:sp>
          <p:nvSpPr>
            <p:cNvPr id="39" name="MH_Text_2"/>
            <p:cNvSpPr txBox="1">
              <a:spLocks noChangeArrowheads="1"/>
            </p:cNvSpPr>
            <p:nvPr>
              <p:custDataLst>
                <p:tags r:id="rId12"/>
              </p:custDataLst>
            </p:nvPr>
          </p:nvSpPr>
          <p:spPr bwMode="auto">
            <a:xfrm>
              <a:off x="4532381" y="3417990"/>
              <a:ext cx="2038847" cy="1703388"/>
            </a:xfrm>
            <a:prstGeom prst="rect">
              <a:avLst/>
            </a:prstGeom>
          </p:spPr>
          <p:txBody>
            <a:bodyPr/>
            <a:lstStyle>
              <a:lvl1pPr>
                <a:lnSpc>
                  <a:spcPct val="90000"/>
                </a:lnSpc>
                <a:spcBef>
                  <a:spcPts val="1000"/>
                </a:spcBef>
                <a:buFont typeface="Arial" panose="020B060402020209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9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9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9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9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9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9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9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90204" pitchFamily="34" charset="0"/>
                <a:buChar char="•"/>
                <a:defRPr>
                  <a:solidFill>
                    <a:schemeClr val="tx1"/>
                  </a:solidFill>
                  <a:latin typeface="Calibri" panose="020F0502020204030204" pitchFamily="34" charset="0"/>
                  <a:ea typeface="宋体" panose="02010600030101010101" pitchFamily="2" charset="-122"/>
                </a:defRPr>
              </a:lvl9pPr>
            </a:lstStyle>
            <a:p>
              <a:pPr indent="200025" algn="ctr" defTabSz="685800">
                <a:lnSpc>
                  <a:spcPct val="150000"/>
                </a:lnSpc>
                <a:spcBef>
                  <a:spcPts val="0"/>
                </a:spcBef>
                <a:buNone/>
                <a:defRPr/>
              </a:pPr>
              <a:r>
                <a:rPr lang="zh-CN" altLang="en-US" sz="1500" b="1" dirty="0">
                  <a:gradFill>
                    <a:gsLst>
                      <a:gs pos="5000">
                        <a:prstClr val="white"/>
                      </a:gs>
                      <a:gs pos="68000">
                        <a:srgbClr val="FFC000">
                          <a:lumMod val="20000"/>
                          <a:lumOff val="80000"/>
                        </a:srgbClr>
                      </a:gs>
                    </a:gsLst>
                    <a:lin ang="2700000" scaled="1"/>
                  </a:gradFill>
                  <a:latin typeface="微软雅黑" panose="020B0503020204020204" pitchFamily="34" charset="-122"/>
                  <a:ea typeface="微软雅黑" panose="020B0503020204020204" pitchFamily="34" charset="-122"/>
                </a:rPr>
                <a:t>寻找资金热点</a:t>
              </a:r>
              <a:endParaRPr lang="en-US" altLang="zh-CN" sz="1500" b="1" dirty="0">
                <a:gradFill>
                  <a:gsLst>
                    <a:gs pos="5000">
                      <a:prstClr val="white"/>
                    </a:gs>
                    <a:gs pos="68000">
                      <a:srgbClr val="FFC000">
                        <a:lumMod val="20000"/>
                        <a:lumOff val="80000"/>
                      </a:srgbClr>
                    </a:gs>
                  </a:gsLst>
                  <a:lin ang="2700000" scaled="1"/>
                </a:gradFill>
                <a:latin typeface="微软雅黑" panose="020B0503020204020204" pitchFamily="34" charset="-122"/>
                <a:ea typeface="微软雅黑" panose="020B0503020204020204" pitchFamily="34" charset="-122"/>
              </a:endParaRPr>
            </a:p>
            <a:p>
              <a:pPr indent="200025" algn="ctr" defTabSz="685800">
                <a:lnSpc>
                  <a:spcPct val="150000"/>
                </a:lnSpc>
                <a:spcBef>
                  <a:spcPts val="0"/>
                </a:spcBef>
                <a:buNone/>
                <a:defRPr/>
              </a:pPr>
              <a:r>
                <a:rPr lang="zh-CN" altLang="en-US" sz="1500" b="1" dirty="0">
                  <a:gradFill>
                    <a:gsLst>
                      <a:gs pos="5000">
                        <a:prstClr val="white"/>
                      </a:gs>
                      <a:gs pos="68000">
                        <a:srgbClr val="FFC000">
                          <a:lumMod val="20000"/>
                          <a:lumOff val="80000"/>
                        </a:srgbClr>
                      </a:gs>
                    </a:gsLst>
                    <a:lin ang="2700000" scaled="1"/>
                  </a:gradFill>
                  <a:latin typeface="微软雅黑" panose="020B0503020204020204" pitchFamily="34" charset="-122"/>
                  <a:ea typeface="微软雅黑" panose="020B0503020204020204" pitchFamily="34" charset="-122"/>
                </a:rPr>
                <a:t>把握最新机会</a:t>
              </a:r>
            </a:p>
          </p:txBody>
        </p:sp>
        <p:sp>
          <p:nvSpPr>
            <p:cNvPr id="40" name="MH_Text_3"/>
            <p:cNvSpPr txBox="1">
              <a:spLocks noChangeArrowheads="1"/>
            </p:cNvSpPr>
            <p:nvPr>
              <p:custDataLst>
                <p:tags r:id="rId13"/>
              </p:custDataLst>
            </p:nvPr>
          </p:nvSpPr>
          <p:spPr bwMode="auto">
            <a:xfrm>
              <a:off x="7062310" y="3381375"/>
              <a:ext cx="1614488" cy="1701800"/>
            </a:xfrm>
            <a:prstGeom prst="rect">
              <a:avLst/>
            </a:prstGeom>
          </p:spPr>
          <p:txBody>
            <a:bodyPr/>
            <a:lstStyle>
              <a:lvl1pPr>
                <a:lnSpc>
                  <a:spcPct val="90000"/>
                </a:lnSpc>
                <a:spcBef>
                  <a:spcPts val="1000"/>
                </a:spcBef>
                <a:buFont typeface="Arial" panose="020B060402020209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9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9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9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9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9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9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9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90204" pitchFamily="34" charset="0"/>
                <a:buChar char="•"/>
                <a:defRPr>
                  <a:solidFill>
                    <a:schemeClr val="tx1"/>
                  </a:solidFill>
                  <a:latin typeface="Calibri" panose="020F0502020204030204" pitchFamily="34" charset="0"/>
                  <a:ea typeface="宋体" panose="02010600030101010101" pitchFamily="2" charset="-122"/>
                </a:defRPr>
              </a:lvl9pPr>
            </a:lstStyle>
            <a:p>
              <a:pPr indent="200025" algn="ctr" defTabSz="685800">
                <a:lnSpc>
                  <a:spcPct val="150000"/>
                </a:lnSpc>
                <a:spcBef>
                  <a:spcPts val="0"/>
                </a:spcBef>
                <a:buNone/>
                <a:defRPr/>
              </a:pPr>
              <a:r>
                <a:rPr lang="zh-CN" altLang="en-US" sz="1500" b="1" dirty="0">
                  <a:gradFill>
                    <a:gsLst>
                      <a:gs pos="5000">
                        <a:prstClr val="white"/>
                      </a:gs>
                      <a:gs pos="68000">
                        <a:srgbClr val="FFC000">
                          <a:lumMod val="20000"/>
                          <a:lumOff val="80000"/>
                        </a:srgbClr>
                      </a:gs>
                    </a:gsLst>
                    <a:lin ang="2700000" scaled="1"/>
                  </a:gradFill>
                  <a:latin typeface="微软雅黑" panose="020B0503020204020204" pitchFamily="34" charset="-122"/>
                  <a:ea typeface="微软雅黑" panose="020B0503020204020204" pitchFamily="34" charset="-122"/>
                </a:rPr>
                <a:t>资金介入</a:t>
              </a:r>
              <a:endParaRPr lang="en-US" altLang="zh-CN" sz="1500" b="1" dirty="0">
                <a:gradFill>
                  <a:gsLst>
                    <a:gs pos="5000">
                      <a:prstClr val="white"/>
                    </a:gs>
                    <a:gs pos="68000">
                      <a:srgbClr val="FFC000">
                        <a:lumMod val="20000"/>
                        <a:lumOff val="80000"/>
                      </a:srgbClr>
                    </a:gs>
                  </a:gsLst>
                  <a:lin ang="2700000" scaled="1"/>
                </a:gradFill>
                <a:latin typeface="微软雅黑" panose="020B0503020204020204" pitchFamily="34" charset="-122"/>
                <a:ea typeface="微软雅黑" panose="020B0503020204020204" pitchFamily="34" charset="-122"/>
              </a:endParaRPr>
            </a:p>
            <a:p>
              <a:pPr indent="200025" algn="ctr" defTabSz="685800">
                <a:lnSpc>
                  <a:spcPct val="150000"/>
                </a:lnSpc>
                <a:spcBef>
                  <a:spcPts val="0"/>
                </a:spcBef>
                <a:buNone/>
                <a:defRPr/>
              </a:pPr>
              <a:r>
                <a:rPr lang="zh-CN" altLang="en-US" sz="1500" b="1" dirty="0">
                  <a:gradFill>
                    <a:gsLst>
                      <a:gs pos="5000">
                        <a:prstClr val="white"/>
                      </a:gs>
                      <a:gs pos="68000">
                        <a:srgbClr val="FFC000">
                          <a:lumMod val="20000"/>
                          <a:lumOff val="80000"/>
                        </a:srgbClr>
                      </a:gs>
                    </a:gsLst>
                    <a:lin ang="2700000" scaled="1"/>
                  </a:gradFill>
                  <a:latin typeface="微软雅黑" panose="020B0503020204020204" pitchFamily="34" charset="-122"/>
                  <a:ea typeface="微软雅黑" panose="020B0503020204020204" pitchFamily="34" charset="-122"/>
                </a:rPr>
                <a:t>才有机会</a:t>
              </a:r>
            </a:p>
          </p:txBody>
        </p:sp>
        <p:sp>
          <p:nvSpPr>
            <p:cNvPr id="41" name="MH_Other_8"/>
            <p:cNvSpPr>
              <a:spLocks noChangeAspect="1"/>
            </p:cNvSpPr>
            <p:nvPr>
              <p:custDataLst>
                <p:tags r:id="rId14"/>
              </p:custDataLst>
            </p:nvPr>
          </p:nvSpPr>
          <p:spPr>
            <a:xfrm>
              <a:off x="7690168" y="1528763"/>
              <a:ext cx="520700" cy="520700"/>
            </a:xfrm>
            <a:prstGeom prst="ellipse">
              <a:avLst/>
            </a:prstGeom>
            <a:solidFill>
              <a:srgbClr val="29B9A6"/>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n-US" sz="3000" dirty="0">
                <a:solidFill>
                  <a:prstClr val="white"/>
                </a:solidFill>
                <a:latin typeface="FontAwesome" pitchFamily="2" charset="0"/>
                <a:ea typeface="微软雅黑" panose="020B0503020204020204" pitchFamily="34" charset="-122"/>
              </a:endParaRPr>
            </a:p>
          </p:txBody>
        </p:sp>
        <p:sp>
          <p:nvSpPr>
            <p:cNvPr id="42" name="MH_Other_9"/>
            <p:cNvSpPr>
              <a:spLocks noEditPoints="1"/>
            </p:cNvSpPr>
            <p:nvPr>
              <p:custDataLst>
                <p:tags r:id="rId15"/>
              </p:custDataLst>
            </p:nvPr>
          </p:nvSpPr>
          <p:spPr bwMode="auto">
            <a:xfrm>
              <a:off x="7806055" y="1646238"/>
              <a:ext cx="290513" cy="285750"/>
            </a:xfrm>
            <a:custGeom>
              <a:avLst/>
              <a:gdLst>
                <a:gd name="T0" fmla="*/ 59 w 64"/>
                <a:gd name="T1" fmla="*/ 63 h 63"/>
                <a:gd name="T2" fmla="*/ 55 w 64"/>
                <a:gd name="T3" fmla="*/ 61 h 63"/>
                <a:gd name="T4" fmla="*/ 42 w 64"/>
                <a:gd name="T5" fmla="*/ 48 h 63"/>
                <a:gd name="T6" fmla="*/ 27 w 64"/>
                <a:gd name="T7" fmla="*/ 53 h 63"/>
                <a:gd name="T8" fmla="*/ 0 w 64"/>
                <a:gd name="T9" fmla="*/ 26 h 63"/>
                <a:gd name="T10" fmla="*/ 27 w 64"/>
                <a:gd name="T11" fmla="*/ 0 h 63"/>
                <a:gd name="T12" fmla="*/ 54 w 64"/>
                <a:gd name="T13" fmla="*/ 26 h 63"/>
                <a:gd name="T14" fmla="*/ 49 w 64"/>
                <a:gd name="T15" fmla="*/ 41 h 63"/>
                <a:gd name="T16" fmla="*/ 62 w 64"/>
                <a:gd name="T17" fmla="*/ 54 h 63"/>
                <a:gd name="T18" fmla="*/ 64 w 64"/>
                <a:gd name="T19" fmla="*/ 58 h 63"/>
                <a:gd name="T20" fmla="*/ 59 w 64"/>
                <a:gd name="T21" fmla="*/ 63 h 63"/>
                <a:gd name="T22" fmla="*/ 27 w 64"/>
                <a:gd name="T23" fmla="*/ 9 h 63"/>
                <a:gd name="T24" fmla="*/ 10 w 64"/>
                <a:gd name="T25" fmla="*/ 26 h 63"/>
                <a:gd name="T26" fmla="*/ 27 w 64"/>
                <a:gd name="T27" fmla="*/ 43 h 63"/>
                <a:gd name="T28" fmla="*/ 44 w 64"/>
                <a:gd name="T29" fmla="*/ 26 h 63"/>
                <a:gd name="T30" fmla="*/ 27 w 64"/>
                <a:gd name="T31" fmla="*/ 9 h 6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4" h="63">
                  <a:moveTo>
                    <a:pt x="59" y="63"/>
                  </a:moveTo>
                  <a:cubicBezTo>
                    <a:pt x="57" y="63"/>
                    <a:pt x="56" y="62"/>
                    <a:pt x="55" y="61"/>
                  </a:cubicBezTo>
                  <a:cubicBezTo>
                    <a:pt x="42" y="48"/>
                    <a:pt x="42" y="48"/>
                    <a:pt x="42" y="48"/>
                  </a:cubicBezTo>
                  <a:cubicBezTo>
                    <a:pt x="38" y="51"/>
                    <a:pt x="33" y="53"/>
                    <a:pt x="27" y="53"/>
                  </a:cubicBezTo>
                  <a:cubicBezTo>
                    <a:pt x="12" y="53"/>
                    <a:pt x="0" y="41"/>
                    <a:pt x="0" y="26"/>
                  </a:cubicBezTo>
                  <a:cubicBezTo>
                    <a:pt x="0" y="12"/>
                    <a:pt x="12" y="0"/>
                    <a:pt x="27" y="0"/>
                  </a:cubicBezTo>
                  <a:cubicBezTo>
                    <a:pt x="42" y="0"/>
                    <a:pt x="54" y="12"/>
                    <a:pt x="54" y="26"/>
                  </a:cubicBezTo>
                  <a:cubicBezTo>
                    <a:pt x="54" y="32"/>
                    <a:pt x="52" y="37"/>
                    <a:pt x="49" y="41"/>
                  </a:cubicBezTo>
                  <a:cubicBezTo>
                    <a:pt x="62" y="54"/>
                    <a:pt x="62" y="54"/>
                    <a:pt x="62" y="54"/>
                  </a:cubicBezTo>
                  <a:cubicBezTo>
                    <a:pt x="63" y="55"/>
                    <a:pt x="64" y="57"/>
                    <a:pt x="64" y="58"/>
                  </a:cubicBezTo>
                  <a:cubicBezTo>
                    <a:pt x="64" y="61"/>
                    <a:pt x="61" y="63"/>
                    <a:pt x="59" y="63"/>
                  </a:cubicBezTo>
                  <a:close/>
                  <a:moveTo>
                    <a:pt x="27" y="9"/>
                  </a:moveTo>
                  <a:cubicBezTo>
                    <a:pt x="18" y="9"/>
                    <a:pt x="10" y="17"/>
                    <a:pt x="10" y="26"/>
                  </a:cubicBezTo>
                  <a:cubicBezTo>
                    <a:pt x="10" y="36"/>
                    <a:pt x="18" y="43"/>
                    <a:pt x="27" y="43"/>
                  </a:cubicBezTo>
                  <a:cubicBezTo>
                    <a:pt x="37" y="43"/>
                    <a:pt x="44" y="36"/>
                    <a:pt x="44" y="26"/>
                  </a:cubicBezTo>
                  <a:cubicBezTo>
                    <a:pt x="44" y="17"/>
                    <a:pt x="37" y="9"/>
                    <a:pt x="27" y="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685800">
                <a:defRPr/>
              </a:pPr>
              <a:endParaRPr lang="zh-CN" altLang="en-US" sz="1350">
                <a:solidFill>
                  <a:prstClr val="black"/>
                </a:solidFill>
                <a:latin typeface="Calibri" panose="020F0502020204030204"/>
                <a:ea typeface="宋体" panose="02010600030101010101" pitchFamily="2" charset="-122"/>
              </a:endParaRPr>
            </a:p>
          </p:txBody>
        </p:sp>
        <p:sp>
          <p:nvSpPr>
            <p:cNvPr id="43" name="MH_Other_10"/>
            <p:cNvSpPr>
              <a:spLocks noChangeAspect="1"/>
            </p:cNvSpPr>
            <p:nvPr>
              <p:custDataLst>
                <p:tags r:id="rId16"/>
              </p:custDataLst>
            </p:nvPr>
          </p:nvSpPr>
          <p:spPr>
            <a:xfrm>
              <a:off x="3107055" y="1528763"/>
              <a:ext cx="519113" cy="520700"/>
            </a:xfrm>
            <a:prstGeom prst="ellipse">
              <a:avLst/>
            </a:prstGeom>
            <a:solidFill>
              <a:srgbClr val="F47264"/>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n-US" sz="3000" dirty="0">
                <a:solidFill>
                  <a:prstClr val="white"/>
                </a:solidFill>
                <a:latin typeface="FontAwesome" pitchFamily="2" charset="0"/>
                <a:ea typeface="微软雅黑" panose="020B0503020204020204" pitchFamily="34" charset="-122"/>
              </a:endParaRPr>
            </a:p>
          </p:txBody>
        </p:sp>
        <p:sp>
          <p:nvSpPr>
            <p:cNvPr id="44" name="MH_Other_11"/>
            <p:cNvSpPr>
              <a:spLocks noEditPoints="1"/>
            </p:cNvSpPr>
            <p:nvPr>
              <p:custDataLst>
                <p:tags r:id="rId17"/>
              </p:custDataLst>
            </p:nvPr>
          </p:nvSpPr>
          <p:spPr bwMode="auto">
            <a:xfrm>
              <a:off x="3219768" y="1641475"/>
              <a:ext cx="293687" cy="295275"/>
            </a:xfrm>
            <a:custGeom>
              <a:avLst/>
              <a:gdLst>
                <a:gd name="T0" fmla="*/ 2147483646 w 58"/>
                <a:gd name="T1" fmla="*/ 2147483646 h 58"/>
                <a:gd name="T2" fmla="*/ 2147483646 w 58"/>
                <a:gd name="T3" fmla="*/ 2147483646 h 58"/>
                <a:gd name="T4" fmla="*/ 2147483646 w 58"/>
                <a:gd name="T5" fmla="*/ 2147483646 h 58"/>
                <a:gd name="T6" fmla="*/ 2147483646 w 58"/>
                <a:gd name="T7" fmla="*/ 2147483646 h 58"/>
                <a:gd name="T8" fmla="*/ 2147483646 w 58"/>
                <a:gd name="T9" fmla="*/ 2147483646 h 58"/>
                <a:gd name="T10" fmla="*/ 2147483646 w 58"/>
                <a:gd name="T11" fmla="*/ 2147483646 h 58"/>
                <a:gd name="T12" fmla="*/ 2147483646 w 58"/>
                <a:gd name="T13" fmla="*/ 2147483646 h 58"/>
                <a:gd name="T14" fmla="*/ 2147483646 w 58"/>
                <a:gd name="T15" fmla="*/ 2147483646 h 58"/>
                <a:gd name="T16" fmla="*/ 2147483646 w 58"/>
                <a:gd name="T17" fmla="*/ 2147483646 h 58"/>
                <a:gd name="T18" fmla="*/ 2147483646 w 58"/>
                <a:gd name="T19" fmla="*/ 2147483646 h 58"/>
                <a:gd name="T20" fmla="*/ 2147483646 w 58"/>
                <a:gd name="T21" fmla="*/ 2147483646 h 58"/>
                <a:gd name="T22" fmla="*/ 2147483646 w 58"/>
                <a:gd name="T23" fmla="*/ 2147483646 h 58"/>
                <a:gd name="T24" fmla="*/ 2147483646 w 58"/>
                <a:gd name="T25" fmla="*/ 2147483646 h 58"/>
                <a:gd name="T26" fmla="*/ 2147483646 w 58"/>
                <a:gd name="T27" fmla="*/ 2147483646 h 58"/>
                <a:gd name="T28" fmla="*/ 2147483646 w 58"/>
                <a:gd name="T29" fmla="*/ 2147483646 h 58"/>
                <a:gd name="T30" fmla="*/ 2147483646 w 58"/>
                <a:gd name="T31" fmla="*/ 2147483646 h 58"/>
                <a:gd name="T32" fmla="*/ 2147483646 w 58"/>
                <a:gd name="T33" fmla="*/ 2147483646 h 58"/>
                <a:gd name="T34" fmla="*/ 2147483646 w 58"/>
                <a:gd name="T35" fmla="*/ 2147483646 h 58"/>
                <a:gd name="T36" fmla="*/ 2147483646 w 58"/>
                <a:gd name="T37" fmla="*/ 2147483646 h 58"/>
                <a:gd name="T38" fmla="*/ 2147483646 w 58"/>
                <a:gd name="T39" fmla="*/ 2147483646 h 58"/>
                <a:gd name="T40" fmla="*/ 2147483646 w 58"/>
                <a:gd name="T41" fmla="*/ 2147483646 h 58"/>
                <a:gd name="T42" fmla="*/ 2147483646 w 58"/>
                <a:gd name="T43" fmla="*/ 2147483646 h 58"/>
                <a:gd name="T44" fmla="*/ 2147483646 w 58"/>
                <a:gd name="T45" fmla="*/ 2147483646 h 58"/>
                <a:gd name="T46" fmla="*/ 2147483646 w 58"/>
                <a:gd name="T47" fmla="*/ 2147483646 h 58"/>
                <a:gd name="T48" fmla="*/ 2147483646 w 58"/>
                <a:gd name="T49" fmla="*/ 2147483646 h 58"/>
                <a:gd name="T50" fmla="*/ 2147483646 w 58"/>
                <a:gd name="T51" fmla="*/ 2147483646 h 58"/>
                <a:gd name="T52" fmla="*/ 0 w 58"/>
                <a:gd name="T53" fmla="*/ 2147483646 h 58"/>
                <a:gd name="T54" fmla="*/ 0 w 58"/>
                <a:gd name="T55" fmla="*/ 2147483646 h 58"/>
                <a:gd name="T56" fmla="*/ 2147483646 w 58"/>
                <a:gd name="T57" fmla="*/ 2147483646 h 58"/>
                <a:gd name="T58" fmla="*/ 2147483646 w 58"/>
                <a:gd name="T59" fmla="*/ 2147483646 h 58"/>
                <a:gd name="T60" fmla="*/ 2147483646 w 58"/>
                <a:gd name="T61" fmla="*/ 2147483646 h 58"/>
                <a:gd name="T62" fmla="*/ 2147483646 w 58"/>
                <a:gd name="T63" fmla="*/ 2147483646 h 58"/>
                <a:gd name="T64" fmla="*/ 2147483646 w 58"/>
                <a:gd name="T65" fmla="*/ 2147483646 h 58"/>
                <a:gd name="T66" fmla="*/ 2147483646 w 58"/>
                <a:gd name="T67" fmla="*/ 2147483646 h 58"/>
                <a:gd name="T68" fmla="*/ 2147483646 w 58"/>
                <a:gd name="T69" fmla="*/ 2147483646 h 58"/>
                <a:gd name="T70" fmla="*/ 2147483646 w 58"/>
                <a:gd name="T71" fmla="*/ 2147483646 h 58"/>
                <a:gd name="T72" fmla="*/ 2147483646 w 58"/>
                <a:gd name="T73" fmla="*/ 2147483646 h 58"/>
                <a:gd name="T74" fmla="*/ 2147483646 w 58"/>
                <a:gd name="T75" fmla="*/ 2147483646 h 58"/>
                <a:gd name="T76" fmla="*/ 2147483646 w 58"/>
                <a:gd name="T77" fmla="*/ 2147483646 h 58"/>
                <a:gd name="T78" fmla="*/ 2147483646 w 58"/>
                <a:gd name="T79" fmla="*/ 0 h 58"/>
                <a:gd name="T80" fmla="*/ 2147483646 w 58"/>
                <a:gd name="T81" fmla="*/ 0 h 58"/>
                <a:gd name="T82" fmla="*/ 2147483646 w 58"/>
                <a:gd name="T83" fmla="*/ 2147483646 h 58"/>
                <a:gd name="T84" fmla="*/ 2147483646 w 58"/>
                <a:gd name="T85" fmla="*/ 2147483646 h 58"/>
                <a:gd name="T86" fmla="*/ 2147483646 w 58"/>
                <a:gd name="T87" fmla="*/ 2147483646 h 58"/>
                <a:gd name="T88" fmla="*/ 2147483646 w 58"/>
                <a:gd name="T89" fmla="*/ 2147483646 h 58"/>
                <a:gd name="T90" fmla="*/ 2147483646 w 58"/>
                <a:gd name="T91" fmla="*/ 2147483646 h 58"/>
                <a:gd name="T92" fmla="*/ 2147483646 w 58"/>
                <a:gd name="T93" fmla="*/ 2147483646 h 58"/>
                <a:gd name="T94" fmla="*/ 2147483646 w 58"/>
                <a:gd name="T95" fmla="*/ 2147483646 h 58"/>
                <a:gd name="T96" fmla="*/ 2147483646 w 58"/>
                <a:gd name="T97" fmla="*/ 2147483646 h 58"/>
                <a:gd name="T98" fmla="*/ 2147483646 w 58"/>
                <a:gd name="T99" fmla="*/ 2147483646 h 58"/>
                <a:gd name="T100" fmla="*/ 2147483646 w 58"/>
                <a:gd name="T101" fmla="*/ 2147483646 h 58"/>
                <a:gd name="T102" fmla="*/ 2147483646 w 58"/>
                <a:gd name="T103" fmla="*/ 2147483646 h 58"/>
                <a:gd name="T104" fmla="*/ 2147483646 w 58"/>
                <a:gd name="T105" fmla="*/ 2147483646 h 58"/>
                <a:gd name="T106" fmla="*/ 2147483646 w 58"/>
                <a:gd name="T107" fmla="*/ 2147483646 h 58"/>
                <a:gd name="T108" fmla="*/ 2147483646 w 58"/>
                <a:gd name="T109" fmla="*/ 2147483646 h 58"/>
                <a:gd name="T110" fmla="*/ 2147483646 w 58"/>
                <a:gd name="T111" fmla="*/ 2147483646 h 58"/>
                <a:gd name="T112" fmla="*/ 2147483646 w 58"/>
                <a:gd name="T113" fmla="*/ 2147483646 h 58"/>
                <a:gd name="T114" fmla="*/ 2147483646 w 58"/>
                <a:gd name="T115" fmla="*/ 2147483646 h 58"/>
                <a:gd name="T116" fmla="*/ 2147483646 w 58"/>
                <a:gd name="T117" fmla="*/ 2147483646 h 58"/>
                <a:gd name="T118" fmla="*/ 2147483646 w 58"/>
                <a:gd name="T119" fmla="*/ 2147483646 h 5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685800">
                <a:defRPr/>
              </a:pPr>
              <a:endParaRPr lang="zh-CN" altLang="en-US" sz="1350">
                <a:solidFill>
                  <a:prstClr val="black"/>
                </a:solidFill>
                <a:latin typeface="Calibri" panose="020F0502020204030204"/>
                <a:ea typeface="宋体" panose="02010600030101010101" pitchFamily="2" charset="-122"/>
              </a:endParaRPr>
            </a:p>
          </p:txBody>
        </p:sp>
        <p:sp>
          <p:nvSpPr>
            <p:cNvPr id="45" name="MH_Other_12"/>
            <p:cNvSpPr>
              <a:spLocks noChangeAspect="1"/>
            </p:cNvSpPr>
            <p:nvPr>
              <p:custDataLst>
                <p:tags r:id="rId18"/>
              </p:custDataLst>
            </p:nvPr>
          </p:nvSpPr>
          <p:spPr>
            <a:xfrm>
              <a:off x="5397818" y="1528763"/>
              <a:ext cx="520700" cy="520700"/>
            </a:xfrm>
            <a:prstGeom prst="ellipse">
              <a:avLst/>
            </a:prstGeom>
            <a:solidFill>
              <a:srgbClr val="F5BD0B"/>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n-US" sz="3000" dirty="0">
                <a:solidFill>
                  <a:prstClr val="white"/>
                </a:solidFill>
                <a:latin typeface="FontAwesome" pitchFamily="2" charset="0"/>
                <a:ea typeface="微软雅黑" panose="020B0503020204020204" pitchFamily="34" charset="-122"/>
              </a:endParaRPr>
            </a:p>
          </p:txBody>
        </p:sp>
        <p:sp>
          <p:nvSpPr>
            <p:cNvPr id="46" name="MH_Other_13"/>
            <p:cNvSpPr>
              <a:spLocks noEditPoints="1"/>
            </p:cNvSpPr>
            <p:nvPr>
              <p:custDataLst>
                <p:tags r:id="rId19"/>
              </p:custDataLst>
            </p:nvPr>
          </p:nvSpPr>
          <p:spPr bwMode="auto">
            <a:xfrm>
              <a:off x="5502593" y="1643063"/>
              <a:ext cx="311150" cy="292100"/>
            </a:xfrm>
            <a:custGeom>
              <a:avLst/>
              <a:gdLst>
                <a:gd name="T0" fmla="*/ 2147483646 w 73"/>
                <a:gd name="T1" fmla="*/ 2147483646 h 68"/>
                <a:gd name="T2" fmla="*/ 2147483646 w 73"/>
                <a:gd name="T3" fmla="*/ 2147483646 h 68"/>
                <a:gd name="T4" fmla="*/ 0 w 73"/>
                <a:gd name="T5" fmla="*/ 2147483646 h 68"/>
                <a:gd name="T6" fmla="*/ 2147483646 w 73"/>
                <a:gd name="T7" fmla="*/ 2147483646 h 68"/>
                <a:gd name="T8" fmla="*/ 2147483646 w 73"/>
                <a:gd name="T9" fmla="*/ 2147483646 h 68"/>
                <a:gd name="T10" fmla="*/ 2147483646 w 73"/>
                <a:gd name="T11" fmla="*/ 2147483646 h 68"/>
                <a:gd name="T12" fmla="*/ 2147483646 w 73"/>
                <a:gd name="T13" fmla="*/ 2147483646 h 68"/>
                <a:gd name="T14" fmla="*/ 2147483646 w 73"/>
                <a:gd name="T15" fmla="*/ 2147483646 h 68"/>
                <a:gd name="T16" fmla="*/ 2147483646 w 73"/>
                <a:gd name="T17" fmla="*/ 2147483646 h 68"/>
                <a:gd name="T18" fmla="*/ 2147483646 w 73"/>
                <a:gd name="T19" fmla="*/ 2147483646 h 68"/>
                <a:gd name="T20" fmla="*/ 2147483646 w 73"/>
                <a:gd name="T21" fmla="*/ 2147483646 h 68"/>
                <a:gd name="T22" fmla="*/ 2147483646 w 73"/>
                <a:gd name="T23" fmla="*/ 0 h 68"/>
                <a:gd name="T24" fmla="*/ 2147483646 w 73"/>
                <a:gd name="T25" fmla="*/ 2147483646 h 68"/>
                <a:gd name="T26" fmla="*/ 2147483646 w 73"/>
                <a:gd name="T27" fmla="*/ 2147483646 h 68"/>
                <a:gd name="T28" fmla="*/ 2147483646 w 73"/>
                <a:gd name="T29" fmla="*/ 2147483646 h 68"/>
                <a:gd name="T30" fmla="*/ 2147483646 w 73"/>
                <a:gd name="T31" fmla="*/ 2147483646 h 68"/>
                <a:gd name="T32" fmla="*/ 2147483646 w 73"/>
                <a:gd name="T33" fmla="*/ 2147483646 h 68"/>
                <a:gd name="T34" fmla="*/ 2147483646 w 73"/>
                <a:gd name="T35" fmla="*/ 2147483646 h 68"/>
                <a:gd name="T36" fmla="*/ 2147483646 w 73"/>
                <a:gd name="T37" fmla="*/ 2147483646 h 68"/>
                <a:gd name="T38" fmla="*/ 2147483646 w 73"/>
                <a:gd name="T39" fmla="*/ 2147483646 h 68"/>
                <a:gd name="T40" fmla="*/ 2147483646 w 73"/>
                <a:gd name="T41" fmla="*/ 2147483646 h 68"/>
                <a:gd name="T42" fmla="*/ 2147483646 w 73"/>
                <a:gd name="T43" fmla="*/ 2147483646 h 68"/>
                <a:gd name="T44" fmla="*/ 2147483646 w 73"/>
                <a:gd name="T45" fmla="*/ 2147483646 h 68"/>
                <a:gd name="T46" fmla="*/ 2147483646 w 73"/>
                <a:gd name="T47" fmla="*/ 2147483646 h 68"/>
                <a:gd name="T48" fmla="*/ 2147483646 w 73"/>
                <a:gd name="T49" fmla="*/ 2147483646 h 68"/>
                <a:gd name="T50" fmla="*/ 2147483646 w 73"/>
                <a:gd name="T51" fmla="*/ 2147483646 h 68"/>
                <a:gd name="T52" fmla="*/ 2147483646 w 73"/>
                <a:gd name="T53" fmla="*/ 2147483646 h 68"/>
                <a:gd name="T54" fmla="*/ 2147483646 w 73"/>
                <a:gd name="T55" fmla="*/ 2147483646 h 68"/>
                <a:gd name="T56" fmla="*/ 2147483646 w 73"/>
                <a:gd name="T57" fmla="*/ 2147483646 h 68"/>
                <a:gd name="T58" fmla="*/ 2147483646 w 73"/>
                <a:gd name="T59" fmla="*/ 0 h 68"/>
                <a:gd name="T60" fmla="*/ 2147483646 w 73"/>
                <a:gd name="T61" fmla="*/ 2147483646 h 68"/>
                <a:gd name="T62" fmla="*/ 2147483646 w 73"/>
                <a:gd name="T63" fmla="*/ 2147483646 h 68"/>
                <a:gd name="T64" fmla="*/ 2147483646 w 73"/>
                <a:gd name="T65" fmla="*/ 2147483646 h 68"/>
                <a:gd name="T66" fmla="*/ 2147483646 w 73"/>
                <a:gd name="T67" fmla="*/ 2147483646 h 68"/>
                <a:gd name="T68" fmla="*/ 2147483646 w 73"/>
                <a:gd name="T69" fmla="*/ 2147483646 h 68"/>
                <a:gd name="T70" fmla="*/ 2147483646 w 73"/>
                <a:gd name="T71" fmla="*/ 2147483646 h 68"/>
                <a:gd name="T72" fmla="*/ 2147483646 w 73"/>
                <a:gd name="T73" fmla="*/ 2147483646 h 68"/>
                <a:gd name="T74" fmla="*/ 2147483646 w 73"/>
                <a:gd name="T75" fmla="*/ 2147483646 h 68"/>
                <a:gd name="T76" fmla="*/ 2147483646 w 73"/>
                <a:gd name="T77" fmla="*/ 2147483646 h 68"/>
                <a:gd name="T78" fmla="*/ 2147483646 w 73"/>
                <a:gd name="T79" fmla="*/ 2147483646 h 68"/>
                <a:gd name="T80" fmla="*/ 2147483646 w 73"/>
                <a:gd name="T81" fmla="*/ 2147483646 h 6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685800">
                <a:defRPr/>
              </a:pPr>
              <a:endParaRPr lang="zh-CN" altLang="en-US" sz="1350">
                <a:solidFill>
                  <a:prstClr val="black"/>
                </a:solidFill>
                <a:latin typeface="Calibri" panose="020F0502020204030204"/>
                <a:ea typeface="宋体" panose="02010600030101010101" pitchFamily="2" charset="-122"/>
              </a:endParaRPr>
            </a:p>
          </p:txBody>
        </p:sp>
        <p:sp>
          <p:nvSpPr>
            <p:cNvPr id="47" name="矩形 46"/>
            <p:cNvSpPr/>
            <p:nvPr/>
          </p:nvSpPr>
          <p:spPr>
            <a:xfrm>
              <a:off x="1886268" y="4430815"/>
              <a:ext cx="7540625" cy="1325697"/>
            </a:xfrm>
            <a:prstGeom prst="rect">
              <a:avLst/>
            </a:prstGeom>
          </p:spPr>
          <p:txBody>
            <a:bodyPr>
              <a:spAutoFit/>
            </a:bodyPr>
            <a:lstStyle/>
            <a:p>
              <a:pPr indent="200025" algn="just" defTabSz="685800">
                <a:lnSpc>
                  <a:spcPct val="150000"/>
                </a:lnSpc>
                <a:defRPr/>
              </a:pPr>
              <a:r>
                <a:rPr lang="zh-CN" altLang="zh-CN" sz="1500" dirty="0">
                  <a:gradFill>
                    <a:gsLst>
                      <a:gs pos="5000">
                        <a:prstClr val="white"/>
                      </a:gs>
                      <a:gs pos="68000">
                        <a:srgbClr val="FFC000">
                          <a:lumMod val="20000"/>
                          <a:lumOff val="80000"/>
                        </a:srgbClr>
                      </a:gs>
                    </a:gsLst>
                    <a:lin ang="2700000" scaled="1"/>
                  </a:gradFill>
                  <a:latin typeface="微软雅黑" panose="020B0503020204020204" pitchFamily="34" charset="-122"/>
                  <a:ea typeface="微软雅黑" panose="020B0503020204020204" pitchFamily="34" charset="-122"/>
                </a:rPr>
                <a:t>每波的行情当中，只有个股的资金流入状态强于大盘资金流入状态的个股才能跑赢大盘，而这样的个股往往就是每轮行情的龙头股和领头羊。那些个股资金流入状态与大盘一样甚至弱于大盘的股票则很难有较好的表现。</a:t>
              </a:r>
              <a:endParaRPr lang="en-US" altLang="zh-CN" sz="1500" dirty="0">
                <a:gradFill>
                  <a:gsLst>
                    <a:gs pos="5000">
                      <a:prstClr val="white"/>
                    </a:gs>
                    <a:gs pos="68000">
                      <a:srgbClr val="FFC000">
                        <a:lumMod val="20000"/>
                        <a:lumOff val="80000"/>
                      </a:srgbClr>
                    </a:gs>
                  </a:gsLst>
                  <a:lin ang="2700000" scaled="1"/>
                </a:gra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MH" val="20170329184841"/>
  <p:tag name="MH_LIBRARY" val="GRAPHIC"/>
  <p:tag name="MH_TYPE" val="Other"/>
  <p:tag name="MH_ORDER" val="1"/>
</p:tagLst>
</file>

<file path=ppt/tags/tag10.xml><?xml version="1.0" encoding="utf-8"?>
<p:tagLst xmlns:a="http://schemas.openxmlformats.org/drawingml/2006/main" xmlns:r="http://schemas.openxmlformats.org/officeDocument/2006/relationships" xmlns:p="http://schemas.openxmlformats.org/presentationml/2006/main">
  <p:tag name="MH" val="20170329184841"/>
  <p:tag name="MH_LIBRARY" val="GRAPHIC"/>
  <p:tag name="MH_TYPE" val="SubTitle"/>
  <p:tag name="MH_ORDER" val="3"/>
</p:tagLst>
</file>

<file path=ppt/tags/tag11.xml><?xml version="1.0" encoding="utf-8"?>
<p:tagLst xmlns:a="http://schemas.openxmlformats.org/drawingml/2006/main" xmlns:r="http://schemas.openxmlformats.org/officeDocument/2006/relationships" xmlns:p="http://schemas.openxmlformats.org/presentationml/2006/main">
  <p:tag name="MH" val="20170329184841"/>
  <p:tag name="MH_LIBRARY" val="GRAPHIC"/>
  <p:tag name="MH_TYPE" val="Text"/>
  <p:tag name="MH_ORDER" val="1"/>
</p:tagLst>
</file>

<file path=ppt/tags/tag12.xml><?xml version="1.0" encoding="utf-8"?>
<p:tagLst xmlns:a="http://schemas.openxmlformats.org/drawingml/2006/main" xmlns:r="http://schemas.openxmlformats.org/officeDocument/2006/relationships" xmlns:p="http://schemas.openxmlformats.org/presentationml/2006/main">
  <p:tag name="MH" val="20170329184841"/>
  <p:tag name="MH_LIBRARY" val="GRAPHIC"/>
  <p:tag name="MH_TYPE" val="Text"/>
  <p:tag name="MH_ORDER" val="2"/>
</p:tagLst>
</file>

<file path=ppt/tags/tag13.xml><?xml version="1.0" encoding="utf-8"?>
<p:tagLst xmlns:a="http://schemas.openxmlformats.org/drawingml/2006/main" xmlns:r="http://schemas.openxmlformats.org/officeDocument/2006/relationships" xmlns:p="http://schemas.openxmlformats.org/presentationml/2006/main">
  <p:tag name="MH" val="20170329184841"/>
  <p:tag name="MH_LIBRARY" val="GRAPHIC"/>
  <p:tag name="MH_TYPE" val="Text"/>
  <p:tag name="MH_ORDER" val="3"/>
</p:tagLst>
</file>

<file path=ppt/tags/tag14.xml><?xml version="1.0" encoding="utf-8"?>
<p:tagLst xmlns:a="http://schemas.openxmlformats.org/drawingml/2006/main" xmlns:r="http://schemas.openxmlformats.org/officeDocument/2006/relationships" xmlns:p="http://schemas.openxmlformats.org/presentationml/2006/main">
  <p:tag name="MH" val="20170329184841"/>
  <p:tag name="MH_LIBRARY" val="GRAPHIC"/>
  <p:tag name="MH_TYPE" val="Other"/>
  <p:tag name="MH_ORDER" val="8"/>
</p:tagLst>
</file>

<file path=ppt/tags/tag15.xml><?xml version="1.0" encoding="utf-8"?>
<p:tagLst xmlns:a="http://schemas.openxmlformats.org/drawingml/2006/main" xmlns:r="http://schemas.openxmlformats.org/officeDocument/2006/relationships" xmlns:p="http://schemas.openxmlformats.org/presentationml/2006/main">
  <p:tag name="MH" val="20170329184841"/>
  <p:tag name="MH_LIBRARY" val="GRAPHIC"/>
  <p:tag name="MH_TYPE" val="Other"/>
  <p:tag name="MH_ORDER" val="9"/>
</p:tagLst>
</file>

<file path=ppt/tags/tag16.xml><?xml version="1.0" encoding="utf-8"?>
<p:tagLst xmlns:a="http://schemas.openxmlformats.org/drawingml/2006/main" xmlns:r="http://schemas.openxmlformats.org/officeDocument/2006/relationships" xmlns:p="http://schemas.openxmlformats.org/presentationml/2006/main">
  <p:tag name="MH" val="20170329184841"/>
  <p:tag name="MH_LIBRARY" val="GRAPHIC"/>
  <p:tag name="MH_TYPE" val="Other"/>
  <p:tag name="MH_ORDER" val="10"/>
</p:tagLst>
</file>

<file path=ppt/tags/tag17.xml><?xml version="1.0" encoding="utf-8"?>
<p:tagLst xmlns:a="http://schemas.openxmlformats.org/drawingml/2006/main" xmlns:r="http://schemas.openxmlformats.org/officeDocument/2006/relationships" xmlns:p="http://schemas.openxmlformats.org/presentationml/2006/main">
  <p:tag name="MH" val="20170329184841"/>
  <p:tag name="MH_LIBRARY" val="GRAPHIC"/>
  <p:tag name="MH_TYPE" val="Other"/>
  <p:tag name="MH_ORDER" val="11"/>
</p:tagLst>
</file>

<file path=ppt/tags/tag18.xml><?xml version="1.0" encoding="utf-8"?>
<p:tagLst xmlns:a="http://schemas.openxmlformats.org/drawingml/2006/main" xmlns:r="http://schemas.openxmlformats.org/officeDocument/2006/relationships" xmlns:p="http://schemas.openxmlformats.org/presentationml/2006/main">
  <p:tag name="MH" val="20170329184841"/>
  <p:tag name="MH_LIBRARY" val="GRAPHIC"/>
  <p:tag name="MH_TYPE" val="Other"/>
  <p:tag name="MH_ORDER" val="12"/>
</p:tagLst>
</file>

<file path=ppt/tags/tag19.xml><?xml version="1.0" encoding="utf-8"?>
<p:tagLst xmlns:a="http://schemas.openxmlformats.org/drawingml/2006/main" xmlns:r="http://schemas.openxmlformats.org/officeDocument/2006/relationships" xmlns:p="http://schemas.openxmlformats.org/presentationml/2006/main">
  <p:tag name="MH" val="20170329184841"/>
  <p:tag name="MH_LIBRARY" val="GRAPHIC"/>
  <p:tag name="MH_TYPE" val="Other"/>
  <p:tag name="MH_ORDER" val="13"/>
</p:tagLst>
</file>

<file path=ppt/tags/tag2.xml><?xml version="1.0" encoding="utf-8"?>
<p:tagLst xmlns:a="http://schemas.openxmlformats.org/drawingml/2006/main" xmlns:r="http://schemas.openxmlformats.org/officeDocument/2006/relationships" xmlns:p="http://schemas.openxmlformats.org/presentationml/2006/main">
  <p:tag name="MH" val="20170329184841"/>
  <p:tag name="MH_LIBRARY" val="GRAPHIC"/>
  <p:tag name="MH_TYPE" val="Other"/>
  <p:tag name="MH_ORDER" val="2"/>
</p:tagLst>
</file>

<file path=ppt/tags/tag20.xml><?xml version="1.0" encoding="utf-8"?>
<p:tagLst xmlns:a="http://schemas.openxmlformats.org/drawingml/2006/main" xmlns:r="http://schemas.openxmlformats.org/officeDocument/2006/relationships" xmlns:p="http://schemas.openxmlformats.org/presentationml/2006/main">
  <p:tag name="MH" val="20190830142218"/>
  <p:tag name="MH_LIBRARY" val="GRAPHIC"/>
  <p:tag name="MH_TYPE" val="Other"/>
  <p:tag name="MH_ORDER" val="1"/>
</p:tagLst>
</file>

<file path=ppt/tags/tag21.xml><?xml version="1.0" encoding="utf-8"?>
<p:tagLst xmlns:a="http://schemas.openxmlformats.org/drawingml/2006/main" xmlns:r="http://schemas.openxmlformats.org/officeDocument/2006/relationships" xmlns:p="http://schemas.openxmlformats.org/presentationml/2006/main">
  <p:tag name="MH" val="20190830142218"/>
  <p:tag name="MH_LIBRARY" val="GRAPHIC"/>
  <p:tag name="MH_TYPE" val="Other"/>
  <p:tag name="MH_ORDER" val="2"/>
</p:tagLst>
</file>

<file path=ppt/tags/tag22.xml><?xml version="1.0" encoding="utf-8"?>
<p:tagLst xmlns:a="http://schemas.openxmlformats.org/drawingml/2006/main" xmlns:r="http://schemas.openxmlformats.org/officeDocument/2006/relationships" xmlns:p="http://schemas.openxmlformats.org/presentationml/2006/main">
  <p:tag name="MH" val="20190830142218"/>
  <p:tag name="MH_LIBRARY" val="GRAPHIC"/>
  <p:tag name="MH_TYPE" val="Other"/>
  <p:tag name="MH_ORDER" val="3"/>
</p:tagLst>
</file>

<file path=ppt/tags/tag23.xml><?xml version="1.0" encoding="utf-8"?>
<p:tagLst xmlns:a="http://schemas.openxmlformats.org/drawingml/2006/main" xmlns:r="http://schemas.openxmlformats.org/officeDocument/2006/relationships" xmlns:p="http://schemas.openxmlformats.org/presentationml/2006/main">
  <p:tag name="MH" val="20190830142218"/>
  <p:tag name="MH_LIBRARY" val="GRAPHIC"/>
  <p:tag name="MH_TYPE" val="Title"/>
  <p:tag name="MH_ORDER" val="1"/>
</p:tagLst>
</file>

<file path=ppt/tags/tag24.xml><?xml version="1.0" encoding="utf-8"?>
<p:tagLst xmlns:a="http://schemas.openxmlformats.org/drawingml/2006/main" xmlns:r="http://schemas.openxmlformats.org/officeDocument/2006/relationships" xmlns:p="http://schemas.openxmlformats.org/presentationml/2006/main">
  <p:tag name="MH" val="20190830142218"/>
  <p:tag name="MH_LIBRARY" val="GRAPHIC"/>
  <p:tag name="MH_TYPE" val="SubTitle"/>
  <p:tag name="MH_ORDER" val="2"/>
</p:tagLst>
</file>

<file path=ppt/tags/tag25.xml><?xml version="1.0" encoding="utf-8"?>
<p:tagLst xmlns:a="http://schemas.openxmlformats.org/drawingml/2006/main" xmlns:r="http://schemas.openxmlformats.org/officeDocument/2006/relationships" xmlns:p="http://schemas.openxmlformats.org/presentationml/2006/main">
  <p:tag name="MH" val="20190830142218"/>
  <p:tag name="MH_LIBRARY" val="GRAPHIC"/>
  <p:tag name="MH_TYPE" val="Other"/>
  <p:tag name="MH_ORDER" val="4"/>
</p:tagLst>
</file>

<file path=ppt/tags/tag26.xml><?xml version="1.0" encoding="utf-8"?>
<p:tagLst xmlns:a="http://schemas.openxmlformats.org/drawingml/2006/main" xmlns:r="http://schemas.openxmlformats.org/officeDocument/2006/relationships" xmlns:p="http://schemas.openxmlformats.org/presentationml/2006/main">
  <p:tag name="MH" val="20190830142218"/>
  <p:tag name="MH_LIBRARY" val="GRAPHIC"/>
  <p:tag name="MH_TYPE" val="Other"/>
  <p:tag name="MH_ORDER" val="5"/>
</p:tagLst>
</file>

<file path=ppt/tags/tag27.xml><?xml version="1.0" encoding="utf-8"?>
<p:tagLst xmlns:a="http://schemas.openxmlformats.org/drawingml/2006/main" xmlns:r="http://schemas.openxmlformats.org/officeDocument/2006/relationships" xmlns:p="http://schemas.openxmlformats.org/presentationml/2006/main">
  <p:tag name="MH" val="20190830142218"/>
  <p:tag name="MH_LIBRARY" val="GRAPHIC"/>
  <p:tag name="MH_TYPE" val="Text"/>
  <p:tag name="MH_ORDER" val="2"/>
</p:tagLst>
</file>

<file path=ppt/tags/tag28.xml><?xml version="1.0" encoding="utf-8"?>
<p:tagLst xmlns:a="http://schemas.openxmlformats.org/drawingml/2006/main" xmlns:r="http://schemas.openxmlformats.org/officeDocument/2006/relationships" xmlns:p="http://schemas.openxmlformats.org/presentationml/2006/main">
  <p:tag name="MH" val="20190830142218"/>
  <p:tag name="MH_LIBRARY" val="GRAPHIC"/>
  <p:tag name="MH_TYPE" val="Text"/>
  <p:tag name="MH_ORDER" val="1"/>
</p:tagLst>
</file>

<file path=ppt/tags/tag29.xml><?xml version="1.0" encoding="utf-8"?>
<p:tagLst xmlns:a="http://schemas.openxmlformats.org/drawingml/2006/main" xmlns:r="http://schemas.openxmlformats.org/officeDocument/2006/relationships" xmlns:p="http://schemas.openxmlformats.org/presentationml/2006/main">
  <p:tag name="MH" val="20190830142218"/>
  <p:tag name="MH_LIBRARY" val="GRAPHIC"/>
  <p:tag name="MH_TYPE" val="Text"/>
  <p:tag name="MH_ORDER" val="3"/>
</p:tagLst>
</file>

<file path=ppt/tags/tag3.xml><?xml version="1.0" encoding="utf-8"?>
<p:tagLst xmlns:a="http://schemas.openxmlformats.org/drawingml/2006/main" xmlns:r="http://schemas.openxmlformats.org/officeDocument/2006/relationships" xmlns:p="http://schemas.openxmlformats.org/presentationml/2006/main">
  <p:tag name="MH" val="20170329184841"/>
  <p:tag name="MH_LIBRARY" val="GRAPHIC"/>
  <p:tag name="MH_TYPE" val="Other"/>
  <p:tag name="MH_ORDER" val="3"/>
</p:tagLst>
</file>

<file path=ppt/tags/tag30.xml><?xml version="1.0" encoding="utf-8"?>
<p:tagLst xmlns:a="http://schemas.openxmlformats.org/drawingml/2006/main" xmlns:r="http://schemas.openxmlformats.org/officeDocument/2006/relationships" xmlns:p="http://schemas.openxmlformats.org/presentationml/2006/main">
  <p:tag name="MH" val="20190830142218"/>
  <p:tag name="MH_LIBRARY" val="GRAPHIC"/>
  <p:tag name="MH_TYPE" val="SubTitle"/>
  <p:tag name="MH_ORDER" val="3"/>
</p:tagLst>
</file>

<file path=ppt/tags/tag31.xml><?xml version="1.0" encoding="utf-8"?>
<p:tagLst xmlns:a="http://schemas.openxmlformats.org/drawingml/2006/main" xmlns:r="http://schemas.openxmlformats.org/officeDocument/2006/relationships" xmlns:p="http://schemas.openxmlformats.org/presentationml/2006/main">
  <p:tag name="MH" val="20190830142218"/>
  <p:tag name="MH_LIBRARY" val="GRAPHIC"/>
  <p:tag name="MH_TYPE" val="SubTitle"/>
  <p:tag name="MH_ORDER" val="1"/>
</p:tagLst>
</file>

<file path=ppt/tags/tag32.xml><?xml version="1.0" encoding="utf-8"?>
<p:tagLst xmlns:a="http://schemas.openxmlformats.org/drawingml/2006/main" xmlns:r="http://schemas.openxmlformats.org/officeDocument/2006/relationships" xmlns:p="http://schemas.openxmlformats.org/presentationml/2006/main">
  <p:tag name="MH" val="20190830150515"/>
  <p:tag name="MH_LIBRARY" val="GRAPHIC"/>
  <p:tag name="MH_TYPE" val="Other"/>
  <p:tag name="MH_ORDER" val="1"/>
</p:tagLst>
</file>

<file path=ppt/tags/tag33.xml><?xml version="1.0" encoding="utf-8"?>
<p:tagLst xmlns:a="http://schemas.openxmlformats.org/drawingml/2006/main" xmlns:r="http://schemas.openxmlformats.org/officeDocument/2006/relationships" xmlns:p="http://schemas.openxmlformats.org/presentationml/2006/main">
  <p:tag name="MH" val="20190830150515"/>
  <p:tag name="MH_LIBRARY" val="GRAPHIC"/>
  <p:tag name="MH_TYPE" val="Other"/>
  <p:tag name="MH_ORDER" val="2"/>
</p:tagLst>
</file>

<file path=ppt/tags/tag34.xml><?xml version="1.0" encoding="utf-8"?>
<p:tagLst xmlns:a="http://schemas.openxmlformats.org/drawingml/2006/main" xmlns:r="http://schemas.openxmlformats.org/officeDocument/2006/relationships" xmlns:p="http://schemas.openxmlformats.org/presentationml/2006/main">
  <p:tag name="MH" val="20190830150515"/>
  <p:tag name="MH_LIBRARY" val="GRAPHIC"/>
  <p:tag name="MH_TYPE" val="Other"/>
  <p:tag name="MH_ORDER" val="3"/>
</p:tagLst>
</file>

<file path=ppt/tags/tag35.xml><?xml version="1.0" encoding="utf-8"?>
<p:tagLst xmlns:a="http://schemas.openxmlformats.org/drawingml/2006/main" xmlns:r="http://schemas.openxmlformats.org/officeDocument/2006/relationships" xmlns:p="http://schemas.openxmlformats.org/presentationml/2006/main">
  <p:tag name="MH" val="20190830150515"/>
  <p:tag name="MH_LIBRARY" val="GRAPHIC"/>
  <p:tag name="MH_TYPE" val="Other"/>
  <p:tag name="MH_ORDER" val="4"/>
</p:tagLst>
</file>

<file path=ppt/tags/tag36.xml><?xml version="1.0" encoding="utf-8"?>
<p:tagLst xmlns:a="http://schemas.openxmlformats.org/drawingml/2006/main" xmlns:r="http://schemas.openxmlformats.org/officeDocument/2006/relationships" xmlns:p="http://schemas.openxmlformats.org/presentationml/2006/main">
  <p:tag name="MH" val="20190830150515"/>
  <p:tag name="MH_LIBRARY" val="GRAPHIC"/>
  <p:tag name="MH_TYPE" val="Other"/>
  <p:tag name="MH_ORDER" val="5"/>
</p:tagLst>
</file>

<file path=ppt/tags/tag37.xml><?xml version="1.0" encoding="utf-8"?>
<p:tagLst xmlns:a="http://schemas.openxmlformats.org/drawingml/2006/main" xmlns:r="http://schemas.openxmlformats.org/officeDocument/2006/relationships" xmlns:p="http://schemas.openxmlformats.org/presentationml/2006/main">
  <p:tag name="MH" val="20190830150515"/>
  <p:tag name="MH_LIBRARY" val="GRAPHIC"/>
  <p:tag name="MH_TYPE" val="SubTitle"/>
  <p:tag name="MH_ORDER" val="1"/>
</p:tagLst>
</file>

<file path=ppt/tags/tag38.xml><?xml version="1.0" encoding="utf-8"?>
<p:tagLst xmlns:a="http://schemas.openxmlformats.org/drawingml/2006/main" xmlns:r="http://schemas.openxmlformats.org/officeDocument/2006/relationships" xmlns:p="http://schemas.openxmlformats.org/presentationml/2006/main">
  <p:tag name="MH" val="20190830150515"/>
  <p:tag name="MH_LIBRARY" val="GRAPHIC"/>
  <p:tag name="MH_TYPE" val="Title"/>
  <p:tag name="MH_ORDER" val="1"/>
</p:tagLst>
</file>

<file path=ppt/tags/tag39.xml><?xml version="1.0" encoding="utf-8"?>
<p:tagLst xmlns:a="http://schemas.openxmlformats.org/drawingml/2006/main" xmlns:r="http://schemas.openxmlformats.org/officeDocument/2006/relationships" xmlns:p="http://schemas.openxmlformats.org/presentationml/2006/main">
  <p:tag name="MH" val="20190830150515"/>
  <p:tag name="MH_LIBRARY" val="GRAPHIC"/>
  <p:tag name="MH_TYPE" val="SubTitle"/>
  <p:tag name="MH_ORDER" val="2"/>
</p:tagLst>
</file>

<file path=ppt/tags/tag4.xml><?xml version="1.0" encoding="utf-8"?>
<p:tagLst xmlns:a="http://schemas.openxmlformats.org/drawingml/2006/main" xmlns:r="http://schemas.openxmlformats.org/officeDocument/2006/relationships" xmlns:p="http://schemas.openxmlformats.org/presentationml/2006/main">
  <p:tag name="MH" val="20170329184841"/>
  <p:tag name="MH_LIBRARY" val="GRAPHIC"/>
  <p:tag name="MH_TYPE" val="Other"/>
  <p:tag name="MH_ORDER" val="4"/>
</p:tagLst>
</file>

<file path=ppt/tags/tag40.xml><?xml version="1.0" encoding="utf-8"?>
<p:tagLst xmlns:a="http://schemas.openxmlformats.org/drawingml/2006/main" xmlns:r="http://schemas.openxmlformats.org/officeDocument/2006/relationships" xmlns:p="http://schemas.openxmlformats.org/presentationml/2006/main">
  <p:tag name="MH" val="20190830150515"/>
  <p:tag name="MH_LIBRARY" val="GRAPHIC"/>
  <p:tag name="MH_TYPE" val="SubTitle"/>
  <p:tag name="MH_ORDER" val="3"/>
</p:tagLst>
</file>

<file path=ppt/tags/tag41.xml><?xml version="1.0" encoding="utf-8"?>
<p:tagLst xmlns:a="http://schemas.openxmlformats.org/drawingml/2006/main" xmlns:r="http://schemas.openxmlformats.org/officeDocument/2006/relationships" xmlns:p="http://schemas.openxmlformats.org/presentationml/2006/main">
  <p:tag name="MH" val="20190830150515"/>
  <p:tag name="MH_LIBRARY" val="GRAPHIC"/>
  <p:tag name="MH_TYPE" val="SubTitle"/>
  <p:tag name="MH_ORDER" val="4"/>
</p:tagLst>
</file>

<file path=ppt/tags/tag42.xml><?xml version="1.0" encoding="utf-8"?>
<p:tagLst xmlns:a="http://schemas.openxmlformats.org/drawingml/2006/main" xmlns:r="http://schemas.openxmlformats.org/officeDocument/2006/relationships" xmlns:p="http://schemas.openxmlformats.org/presentationml/2006/main">
  <p:tag name="MH" val="20190830150515"/>
  <p:tag name="MH_LIBRARY" val="GRAPHIC"/>
  <p:tag name="MH_TYPE" val="SubTitle"/>
  <p:tag name="MH_ORDER" val="5"/>
</p:tagLst>
</file>

<file path=ppt/tags/tag43.xml><?xml version="1.0" encoding="utf-8"?>
<p:tagLst xmlns:a="http://schemas.openxmlformats.org/drawingml/2006/main" xmlns:r="http://schemas.openxmlformats.org/officeDocument/2006/relationships" xmlns:p="http://schemas.openxmlformats.org/presentationml/2006/main">
  <p:tag name="MH" val="20190830154511"/>
  <p:tag name="MH_LIBRARY" val="GRAPHIC"/>
  <p:tag name="MH_TYPE" val="Other"/>
  <p:tag name="MH_ORDER" val="1"/>
</p:tagLst>
</file>

<file path=ppt/tags/tag44.xml><?xml version="1.0" encoding="utf-8"?>
<p:tagLst xmlns:a="http://schemas.openxmlformats.org/drawingml/2006/main" xmlns:r="http://schemas.openxmlformats.org/officeDocument/2006/relationships" xmlns:p="http://schemas.openxmlformats.org/presentationml/2006/main">
  <p:tag name="MH" val="20190830154511"/>
  <p:tag name="MH_LIBRARY" val="GRAPHIC"/>
  <p:tag name="MH_TYPE" val="Other"/>
  <p:tag name="MH_ORDER" val="2"/>
</p:tagLst>
</file>

<file path=ppt/tags/tag45.xml><?xml version="1.0" encoding="utf-8"?>
<p:tagLst xmlns:a="http://schemas.openxmlformats.org/drawingml/2006/main" xmlns:r="http://schemas.openxmlformats.org/officeDocument/2006/relationships" xmlns:p="http://schemas.openxmlformats.org/presentationml/2006/main">
  <p:tag name="MH" val="20190830154511"/>
  <p:tag name="MH_LIBRARY" val="GRAPHIC"/>
  <p:tag name="MH_TYPE" val="Other"/>
  <p:tag name="MH_ORDER" val="3"/>
</p:tagLst>
</file>

<file path=ppt/tags/tag46.xml><?xml version="1.0" encoding="utf-8"?>
<p:tagLst xmlns:a="http://schemas.openxmlformats.org/drawingml/2006/main" xmlns:r="http://schemas.openxmlformats.org/officeDocument/2006/relationships" xmlns:p="http://schemas.openxmlformats.org/presentationml/2006/main">
  <p:tag name="MH" val="20190830154511"/>
  <p:tag name="MH_LIBRARY" val="GRAPHIC"/>
  <p:tag name="MH_TYPE" val="Title"/>
  <p:tag name="MH_ORDER" val="1"/>
</p:tagLst>
</file>

<file path=ppt/tags/tag47.xml><?xml version="1.0" encoding="utf-8"?>
<p:tagLst xmlns:a="http://schemas.openxmlformats.org/drawingml/2006/main" xmlns:r="http://schemas.openxmlformats.org/officeDocument/2006/relationships" xmlns:p="http://schemas.openxmlformats.org/presentationml/2006/main">
  <p:tag name="MH" val="20190830154511"/>
  <p:tag name="MH_LIBRARY" val="GRAPHIC"/>
  <p:tag name="MH_TYPE" val="SubTitle"/>
  <p:tag name="MH_ORDER" val="2"/>
</p:tagLst>
</file>

<file path=ppt/tags/tag48.xml><?xml version="1.0" encoding="utf-8"?>
<p:tagLst xmlns:a="http://schemas.openxmlformats.org/drawingml/2006/main" xmlns:r="http://schemas.openxmlformats.org/officeDocument/2006/relationships" xmlns:p="http://schemas.openxmlformats.org/presentationml/2006/main">
  <p:tag name="MH" val="20190830154511"/>
  <p:tag name="MH_LIBRARY" val="GRAPHIC"/>
  <p:tag name="MH_TYPE" val="SubTitle"/>
  <p:tag name="MH_ORDER" val="1"/>
</p:tagLst>
</file>

<file path=ppt/tags/tag49.xml><?xml version="1.0" encoding="utf-8"?>
<p:tagLst xmlns:a="http://schemas.openxmlformats.org/drawingml/2006/main" xmlns:r="http://schemas.openxmlformats.org/officeDocument/2006/relationships" xmlns:p="http://schemas.openxmlformats.org/presentationml/2006/main">
  <p:tag name="MH" val="20190830154511"/>
  <p:tag name="MH_LIBRARY" val="GRAPHIC"/>
  <p:tag name="MH_TYPE" val="SubTitle"/>
  <p:tag name="MH_ORDER" val="3"/>
</p:tagLst>
</file>

<file path=ppt/tags/tag5.xml><?xml version="1.0" encoding="utf-8"?>
<p:tagLst xmlns:a="http://schemas.openxmlformats.org/drawingml/2006/main" xmlns:r="http://schemas.openxmlformats.org/officeDocument/2006/relationships" xmlns:p="http://schemas.openxmlformats.org/presentationml/2006/main">
  <p:tag name="MH" val="20170329184841"/>
  <p:tag name="MH_LIBRARY" val="GRAPHIC"/>
  <p:tag name="MH_TYPE" val="Other"/>
  <p:tag name="MH_ORDER" val="5"/>
</p:tagLst>
</file>

<file path=ppt/tags/tag6.xml><?xml version="1.0" encoding="utf-8"?>
<p:tagLst xmlns:a="http://schemas.openxmlformats.org/drawingml/2006/main" xmlns:r="http://schemas.openxmlformats.org/officeDocument/2006/relationships" xmlns:p="http://schemas.openxmlformats.org/presentationml/2006/main">
  <p:tag name="MH" val="20170329184841"/>
  <p:tag name="MH_LIBRARY" val="GRAPHIC"/>
  <p:tag name="MH_TYPE" val="Other"/>
  <p:tag name="MH_ORDER" val="6"/>
</p:tagLst>
</file>

<file path=ppt/tags/tag7.xml><?xml version="1.0" encoding="utf-8"?>
<p:tagLst xmlns:a="http://schemas.openxmlformats.org/drawingml/2006/main" xmlns:r="http://schemas.openxmlformats.org/officeDocument/2006/relationships" xmlns:p="http://schemas.openxmlformats.org/presentationml/2006/main">
  <p:tag name="MH" val="20170329184841"/>
  <p:tag name="MH_LIBRARY" val="GRAPHIC"/>
  <p:tag name="MH_TYPE" val="Other"/>
  <p:tag name="MH_ORDER" val="7"/>
</p:tagLst>
</file>

<file path=ppt/tags/tag8.xml><?xml version="1.0" encoding="utf-8"?>
<p:tagLst xmlns:a="http://schemas.openxmlformats.org/drawingml/2006/main" xmlns:r="http://schemas.openxmlformats.org/officeDocument/2006/relationships" xmlns:p="http://schemas.openxmlformats.org/presentationml/2006/main">
  <p:tag name="MH" val="20170329184841"/>
  <p:tag name="MH_LIBRARY" val="GRAPHIC"/>
  <p:tag name="MH_TYPE" val="SubTitle"/>
  <p:tag name="MH_ORDER" val="1"/>
</p:tagLst>
</file>

<file path=ppt/tags/tag9.xml><?xml version="1.0" encoding="utf-8"?>
<p:tagLst xmlns:a="http://schemas.openxmlformats.org/drawingml/2006/main" xmlns:r="http://schemas.openxmlformats.org/officeDocument/2006/relationships" xmlns:p="http://schemas.openxmlformats.org/presentationml/2006/main">
  <p:tag name="MH" val="20170329184841"/>
  <p:tag name="MH_LIBRARY" val="GRAPHIC"/>
  <p:tag name="MH_TYPE" val="SubTitle"/>
  <p:tag name="MH_ORDER" val="2"/>
</p:tagLst>
</file>

<file path=ppt/theme/theme1.xml><?xml version="1.0" encoding="utf-8"?>
<a:theme xmlns:a="http://schemas.openxmlformats.org/drawingml/2006/main" name="Office Theme">
  <a:themeElements>
    <a:clrScheme name="Office 主题​​">
      <a:dk1>
        <a:sysClr val="windowText" lastClr="000000"/>
      </a:dk1>
      <a:lt1>
        <a:sysClr val="window" lastClr="CCE8C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CCE8C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872</TotalTime>
  <Words>1796</Words>
  <Application>Microsoft Office PowerPoint</Application>
  <PresentationFormat>全屏显示(16:9)</PresentationFormat>
  <Paragraphs>250</Paragraphs>
  <Slides>28</Slides>
  <Notes>28</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28</vt:i4>
      </vt:variant>
    </vt:vector>
  </HeadingPairs>
  <TitlesOfParts>
    <vt:vector size="41" baseType="lpstr">
      <vt:lpstr>FontAwesome</vt:lpstr>
      <vt:lpstr>SJcujihei</vt:lpstr>
      <vt:lpstr>等线</vt:lpstr>
      <vt:lpstr>三极雅致黑简体</vt:lpstr>
      <vt:lpstr>思源黑体 CN Bold</vt:lpstr>
      <vt:lpstr>微软雅黑</vt:lpstr>
      <vt:lpstr>幼圆</vt:lpstr>
      <vt:lpstr>Arial</vt:lpstr>
      <vt:lpstr>Calibri</vt:lpstr>
      <vt:lpstr>Calibri Light</vt:lpstr>
      <vt:lpstr>Impact</vt:lpstr>
      <vt:lpstr>Source Sans Pro Black</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dc:title>
  <dc:creator>刘士微</dc:creator>
  <cp:lastModifiedBy>Administrator</cp:lastModifiedBy>
  <cp:revision>521</cp:revision>
  <dcterms:created xsi:type="dcterms:W3CDTF">2020-02-17T10:09:45Z</dcterms:created>
  <dcterms:modified xsi:type="dcterms:W3CDTF">2021-05-13T08:10:10Z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2052-1.6.1.2429</vt:lpwstr>
  </property>
</Properties>
</file>