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4106" r:id="rId12"/>
    <p:sldId id="1591" r:id="rId13"/>
    <p:sldId id="4098" r:id="rId14"/>
    <p:sldId id="4094" r:id="rId15"/>
    <p:sldId id="3657" r:id="rId16"/>
    <p:sldId id="3510" r:id="rId17"/>
    <p:sldId id="1932" r:id="rId18"/>
    <p:sldId id="3082" r:id="rId19"/>
    <p:sldId id="3565" r:id="rId20"/>
    <p:sldId id="615" r:id="rId21"/>
    <p:sldId id="2279" r:id="rId22"/>
    <p:sldId id="4074" r:id="rId23"/>
    <p:sldId id="4075" r:id="rId24"/>
    <p:sldId id="4076" r:id="rId25"/>
    <p:sldId id="3690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0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2.xml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" y="984885"/>
            <a:ext cx="5089525" cy="5293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05" y="850900"/>
            <a:ext cx="3734435" cy="2704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940" y="984885"/>
            <a:ext cx="3661410" cy="28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200" y="3555365"/>
            <a:ext cx="4048125" cy="29533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643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热点回档看点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62880" y="5177155"/>
            <a:ext cx="2717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①军工：</a:t>
            </a:r>
            <a:r>
              <a:rPr lang="en-US" altLang="zh-CN"/>
              <a:t> 6.23 </a:t>
            </a:r>
            <a:r>
              <a:rPr lang="zh-CN" altLang="en-US"/>
              <a:t>、</a:t>
            </a:r>
            <a:r>
              <a:rPr lang="en-US" altLang="zh-CN"/>
              <a:t>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②固态电池：</a:t>
            </a:r>
            <a:r>
              <a:rPr lang="en-US" altLang="zh-CN"/>
              <a:t> 6.19--6.26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③资本金融：</a:t>
            </a:r>
            <a:r>
              <a:rPr lang="en-US" altLang="zh-CN"/>
              <a:t>6.25</a:t>
            </a:r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④区块链：</a:t>
            </a:r>
            <a:r>
              <a:rPr lang="en-US" altLang="zh-CN">
                <a:sym typeface="+mn-ea"/>
              </a:rPr>
              <a:t>6.23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13445" y="55975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E123DA"/>
                </a:solidFill>
              </a:rPr>
              <a:t>①超级买入法</a:t>
            </a:r>
            <a:r>
              <a:rPr lang="en-US" altLang="zh-CN">
                <a:solidFill>
                  <a:srgbClr val="E123DA"/>
                </a:solidFill>
              </a:rPr>
              <a:t> </a:t>
            </a:r>
            <a:endParaRPr lang="en-US" altLang="zh-CN">
              <a:solidFill>
                <a:srgbClr val="E123DA"/>
              </a:solidFill>
            </a:endParaRPr>
          </a:p>
          <a:p>
            <a:r>
              <a:rPr lang="zh-CN" altLang="en-US">
                <a:solidFill>
                  <a:srgbClr val="E123DA"/>
                </a:solidFill>
              </a:rPr>
              <a:t>②日线死叉回档</a:t>
            </a:r>
            <a:endParaRPr lang="zh-CN" altLang="en-US">
              <a:solidFill>
                <a:srgbClr val="E123DA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088390"/>
            <a:ext cx="4721225" cy="4796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80" y="1001395"/>
            <a:ext cx="2728595" cy="3440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10" y="840105"/>
            <a:ext cx="2959735" cy="3601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把握节奏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1920x1080_1751334496138_1751435402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_1080_17514354076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市场冲击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 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指数陆续死叉，注意回档节奏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高低切换，跟随主线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指数状态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13"/>
          <a:stretch>
            <a:fillRect/>
          </a:stretch>
        </p:blipFill>
        <p:spPr>
          <a:xfrm>
            <a:off x="116840" y="854075"/>
            <a:ext cx="3665220" cy="5243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5" y="853440"/>
            <a:ext cx="3863975" cy="5242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839710" y="853440"/>
            <a:ext cx="418846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上证</a:t>
            </a:r>
            <a:r>
              <a:rPr lang="zh-CN" altLang="en-US">
                <a:highlight>
                  <a:srgbClr val="FFFF00"/>
                </a:highlight>
              </a:rPr>
              <a:t>先死叉，银行回档上涨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</a:t>
            </a:r>
            <a:r>
              <a:rPr lang="zh-CN" altLang="en-US">
                <a:solidFill>
                  <a:srgbClr val="00B050"/>
                </a:solidFill>
                <a:highlight>
                  <a:srgbClr val="FFFF00"/>
                </a:highlight>
              </a:rPr>
              <a:t>平均股价</a:t>
            </a:r>
            <a:r>
              <a:rPr lang="zh-CN" altLang="en-US">
                <a:highlight>
                  <a:srgbClr val="FFFF00"/>
                </a:highlight>
              </a:rPr>
              <a:t>后死叉，军工等热点后回档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985" y="1789430"/>
            <a:ext cx="4020820" cy="1671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20" y="3577590"/>
            <a:ext cx="4000500" cy="25190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热点分化，规避高标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878205"/>
            <a:ext cx="3453130" cy="2781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25" y="878205"/>
            <a:ext cx="5476875" cy="2781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" y="3769995"/>
            <a:ext cx="3460115" cy="258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272540" y="180784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6.24</a:t>
            </a:r>
            <a:r>
              <a:rPr lang="zh-CN" altLang="en-US">
                <a:highlight>
                  <a:srgbClr val="FFFF00"/>
                </a:highlight>
              </a:rPr>
              <a:t>固态电池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（超过</a:t>
            </a:r>
            <a:r>
              <a:rPr lang="en-US" altLang="zh-CN">
                <a:highlight>
                  <a:srgbClr val="FFFF00"/>
                </a:highlight>
              </a:rPr>
              <a:t>T+3</a:t>
            </a:r>
            <a:r>
              <a:rPr lang="zh-CN" altLang="en-US">
                <a:highlight>
                  <a:srgbClr val="FFFF00"/>
                </a:highlight>
              </a:rPr>
              <a:t>周期）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易盘弱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4895" y="4077970"/>
            <a:ext cx="2165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  <a:sym typeface="+mn-ea"/>
              </a:rPr>
              <a:t>6.25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资本金融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（超过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T+3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周期）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易盘弱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148580" y="9448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军工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持续涨潮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回档仍旧有机会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075" y="3987165"/>
            <a:ext cx="3877945" cy="1737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010" y="3987165"/>
            <a:ext cx="3234055" cy="1738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6562090" y="50692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固态高标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破熊线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75545" y="4920615"/>
            <a:ext cx="1633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资本金融高标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破熊线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155" y="1179195"/>
            <a:ext cx="2981960" cy="2480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10239375" y="2606040"/>
            <a:ext cx="185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军工高标也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开始调整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11010" y="857250"/>
            <a:ext cx="4930140" cy="320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4140835"/>
            <a:ext cx="2550160" cy="226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今日沟通集锦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924560"/>
            <a:ext cx="3891280" cy="854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5" y="1779270"/>
            <a:ext cx="3892550" cy="1115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45" y="2979420"/>
            <a:ext cx="3892550" cy="1319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45" y="4458970"/>
            <a:ext cx="3892550" cy="131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74675" y="889000"/>
            <a:ext cx="3324225" cy="1158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l="4815" r="10988"/>
          <a:stretch>
            <a:fillRect/>
          </a:stretch>
        </p:blipFill>
        <p:spPr>
          <a:xfrm>
            <a:off x="5993765" y="1807210"/>
            <a:ext cx="1654175" cy="864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15" y="3912235"/>
            <a:ext cx="1804035" cy="798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500" y="741045"/>
            <a:ext cx="1987550" cy="830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0270" y="2864485"/>
            <a:ext cx="1853565" cy="912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7565" y="4845685"/>
            <a:ext cx="1906270" cy="1565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020" y="2059305"/>
            <a:ext cx="3484880" cy="920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960" y="3088005"/>
            <a:ext cx="2924810" cy="1057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7680" y="5846445"/>
            <a:ext cx="3445510" cy="659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9785" y="3093085"/>
            <a:ext cx="2425700" cy="1046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图片 24" descr="3488d27d60707d3bc785af8c9a1a48b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0970" y="4253865"/>
            <a:ext cx="5154930" cy="2104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210" y="6405880"/>
            <a:ext cx="105905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以上为特定客户、特定时间区间的历史业绩，个别情况不代表普遍现象，个股历史涨幅不预示其未来表现，过往收益亦不代表未来收益承诺。市场有风险，投资需谨慎！</a:t>
            </a:r>
            <a:endParaRPr lang="zh-CN" altLang="en-US" sz="1000"/>
          </a:p>
        </p:txBody>
      </p:sp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1048</Words>
  <Application>WPS 演示</Application>
  <PresentationFormat>宽屏</PresentationFormat>
  <Paragraphs>172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960</cp:revision>
  <dcterms:created xsi:type="dcterms:W3CDTF">2019-06-19T02:08:00Z</dcterms:created>
  <dcterms:modified xsi:type="dcterms:W3CDTF">2025-07-02T11:03:31Z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