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50" r:id="rId3"/>
    <p:sldId id="258" r:id="rId4"/>
    <p:sldId id="267" r:id="rId5"/>
    <p:sldId id="263" r:id="rId6"/>
    <p:sldId id="377" r:id="rId7"/>
    <p:sldId id="273" r:id="rId8"/>
    <p:sldId id="389" r:id="rId9"/>
    <p:sldId id="401" r:id="rId10"/>
    <p:sldId id="402" r:id="rId11"/>
    <p:sldId id="275" r:id="rId12"/>
    <p:sldId id="387" r:id="rId13"/>
    <p:sldId id="392" r:id="rId14"/>
    <p:sldId id="404" r:id="rId15"/>
    <p:sldId id="403" r:id="rId16"/>
    <p:sldId id="405" r:id="rId17"/>
    <p:sldId id="406" r:id="rId18"/>
    <p:sldId id="326" r:id="rId19"/>
  </p:sldIdLst>
  <p:sldSz cx="12192000" cy="6858000"/>
  <p:notesSz cx="6858000" cy="9144000"/>
  <p:embeddedFontLst>
    <p:embeddedFont>
      <p:font typeface="微软雅黑" panose="020B0503020204020204" charset="-122"/>
      <p:regular r:id="rId24"/>
    </p:embeddedFont>
    <p:embeddedFont>
      <p:font typeface="思源黑体 CN Heavy" panose="020B0A00000000000000" charset="-122"/>
      <p:bold r:id="rId25"/>
    </p:embeddedFont>
    <p:embeddedFont>
      <p:font typeface="方正公文黑体" panose="02000500000000000000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6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59.xml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tags" Target="../tags/tag53.xml"/><Relationship Id="rId4" Type="http://schemas.openxmlformats.org/officeDocument/2006/relationships/image" Target="../media/image19.png"/><Relationship Id="rId3" Type="http://schemas.openxmlformats.org/officeDocument/2006/relationships/tags" Target="../tags/tag52.xml"/><Relationship Id="rId2" Type="http://schemas.openxmlformats.org/officeDocument/2006/relationships/image" Target="../media/image18.png"/><Relationship Id="rId1" Type="http://schemas.openxmlformats.org/officeDocument/2006/relationships/tags" Target="../tags/tag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9.png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13.png"/><Relationship Id="rId7" Type="http://schemas.openxmlformats.org/officeDocument/2006/relationships/tags" Target="../tags/tag38.xml"/><Relationship Id="rId6" Type="http://schemas.openxmlformats.org/officeDocument/2006/relationships/image" Target="../media/image12.png"/><Relationship Id="rId5" Type="http://schemas.openxmlformats.org/officeDocument/2006/relationships/tags" Target="../tags/tag37.xml"/><Relationship Id="rId4" Type="http://schemas.openxmlformats.org/officeDocument/2006/relationships/image" Target="../media/image11.png"/><Relationship Id="rId3" Type="http://schemas.openxmlformats.org/officeDocument/2006/relationships/tags" Target="../tags/tag36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4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如何把前路看的更清晰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如何把前路看的更清晰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577215"/>
            <a:ext cx="6359525" cy="58026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600">
                <a:solidFill>
                  <a:srgbClr val="FF00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以史为镜可以知兴替以人为镜可以知得失</a:t>
            </a:r>
            <a:r>
              <a:rPr lang="en-US" altLang="zh-CN" sz="26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</a:t>
            </a:r>
            <a:r>
              <a:rPr lang="en-US" altLang="zh-CN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 </a:t>
            </a:r>
            <a:endParaRPr lang="en-US" altLang="zh-CN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李岩</a:t>
            </a:r>
            <a:r>
              <a:rPr lang="en-US" altLang="zh-CN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.</a:t>
            </a:r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文治理想 vs李自成. 流寇现实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en-US" altLang="zh-CN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</a:t>
            </a:r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李自成及其手下大多秉持“流寇”思想，认为打下天下就该尽情享乐，对官绅进行残酷的“追赃助饷”以掠夺财富。而李岩出身官宦世家，他主张的是“士大夫”路线，强调建立政权、严肃军纪、招抚前明官绅以稳定人心。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</a:t>
            </a:r>
            <a:r>
              <a:rPr lang="en-US" altLang="zh-CN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</a:t>
            </a:r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当李自成陶醉于短暂的胜利时，李岩的这些建议无疑是泼了盆冷水，非但未被采纳，反而让他成了整个既得利益集团（包括李自成在内）的“异类”和“眼中钉”。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en-US" altLang="zh-CN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</a:t>
            </a:r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在牛金星的谗言催化下，李自成的猜疑最终化为杀意。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牛金星随即以设宴议事为名，将李岩及其弟诱入埋伏，在帐中将其杀害。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19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李岩之死对大顺政权造成了毁灭性打击：</a:t>
            </a:r>
            <a:endParaRPr lang="zh-CN" altLang="en-US" sz="19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军心涣散</a:t>
            </a:r>
            <a:endParaRPr lang="zh-CN" altLang="en-US" sz="24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人才寒心</a:t>
            </a:r>
            <a:endParaRPr lang="zh-CN" altLang="en-US" sz="24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加速败亡</a:t>
            </a:r>
            <a:endParaRPr lang="zh-CN" altLang="en-US" sz="24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03085" y="1583690"/>
            <a:ext cx="4923155" cy="3690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如何把前路看的更清晰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680" y="688975"/>
            <a:ext cx="5403215" cy="5600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谋士不分江山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谋士不能替主公做决定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谋士尽心尽力，出谋划策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分析师不分利润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分析师不能替你做决定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分析师尽心尽力，出谋划策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谁的江山，谁抗风险！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出师不利就杀武将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意见不合就骂谋士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长期不合，推出去砍了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然后呢</a:t>
            </a:r>
            <a:r>
              <a:rPr lang="en-US" altLang="zh-CN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......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江山唾手可得？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换了李老师又如何</a:t>
            </a:r>
            <a:endParaRPr lang="zh-CN" altLang="en-US" sz="2500">
              <a:solidFill>
                <a:srgbClr val="FF0000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你选择什么方式，自有相应的结局</a:t>
            </a:r>
            <a:endParaRPr lang="zh-CN" altLang="en-US" sz="2500">
              <a:solidFill>
                <a:srgbClr val="FF0000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92700" y="688975"/>
            <a:ext cx="6720840" cy="5038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92700" y="688975"/>
            <a:ext cx="6720840" cy="5038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顺势而为～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2026.1.11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0835" y="718820"/>
            <a:ext cx="3532505" cy="54051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1270" y="697230"/>
            <a:ext cx="4266565" cy="3200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39235" y="718820"/>
            <a:ext cx="3436620" cy="27819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017645" y="3542665"/>
            <a:ext cx="3449320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做好在波动的加仓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长期持有，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调仓是艺术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后来基金的净值</a:t>
            </a:r>
            <a:endParaRPr lang="zh-CN" altLang="en-US" sz="30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又创新高！</a:t>
            </a:r>
            <a:endParaRPr lang="zh-CN" altLang="en-US" sz="30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26680" y="4930775"/>
            <a:ext cx="4055745" cy="1350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相信美好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美好才会发生！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1430" y="4020820"/>
            <a:ext cx="4257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看的太近会看不清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如何把前路看的更清晰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0.百嘉瑞丰.新资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471170"/>
            <a:ext cx="10447020" cy="5876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如何把前路看的更清晰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已开户1920x240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79010" y="1779905"/>
            <a:ext cx="6055360" cy="1179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80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自利性偏差</a:t>
            </a:r>
            <a:endParaRPr lang="zh-CN" altLang="en-US" sz="80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自利性偏差！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493" y="2436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结合实际情况反馈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0529" y="2400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如何把前路看的更清晰</a:t>
              </a:r>
              <a:endParaRPr lang="zh-CN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自利性偏差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自利性偏差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640" y="1424305"/>
            <a:ext cx="5730875" cy="4199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500">
                <a:latin typeface="方正公文黑体" panose="02000500000000000000" charset="-122"/>
                <a:ea typeface="方正公文黑体" panose="02000500000000000000" charset="-122"/>
              </a:rPr>
              <a:t>自利性偏差</a:t>
            </a:r>
            <a:endParaRPr lang="zh-CN" altLang="en-US" sz="2500">
              <a:latin typeface="方正公文黑体" panose="02000500000000000000" charset="-122"/>
              <a:ea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概念：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 </a:t>
            </a:r>
            <a:r>
              <a:rPr lang="en-US" altLang="zh-CN" sz="2200">
                <a:latin typeface="方正公文黑体" panose="02000500000000000000" charset="-122"/>
                <a:ea typeface="方正公文黑体" panose="02000500000000000000" charset="-122"/>
              </a:rPr>
              <a:t>      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我们的失败是形势所迫，而我们的成功是理所当然。失败总是有原因的，而成功全靠自己。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举个例子：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 </a:t>
            </a:r>
            <a:r>
              <a:rPr lang="en-US" altLang="zh-CN" sz="2200">
                <a:latin typeface="方正公文黑体" panose="02000500000000000000" charset="-122"/>
                <a:ea typeface="方正公文黑体" panose="02000500000000000000" charset="-122"/>
              </a:rPr>
              <a:t>      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</a:rPr>
              <a:t>认为成功完全是自己工作努力，而不是靠别人的帮助或者运气；考试不及格，认为是睡眠不足而已（这个是归因谬误的一种）。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32220" y="1508760"/>
            <a:ext cx="5429250" cy="4070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结合实际情况反馈</a:t>
            </a:r>
            <a:endParaRPr lang="zh-CN" altLang="en-US" sz="5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结合实际情况反馈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6860" y="883920"/>
            <a:ext cx="4217670" cy="1562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6860" y="2851150"/>
            <a:ext cx="4189730" cy="1397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6860" y="4652645"/>
            <a:ext cx="6248400" cy="148082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80720" y="3951605"/>
            <a:ext cx="2226310" cy="7556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42790" y="883920"/>
            <a:ext cx="7345680" cy="36683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873240" y="4652645"/>
            <a:ext cx="4995545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8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了解基金的运作模式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了解自己所处的位置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清楚应该选择的最佳方式！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结合实际情况反馈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7210" y="1137920"/>
            <a:ext cx="6891020" cy="476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投资目标～我为达成什么而做投资？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投资目的决定了投资期限和策略！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5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长期目标（5-10年以上）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：如养老、子女教育。</a:t>
            </a:r>
            <a:r>
              <a:rPr lang="en-US" altLang="zh-CN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期限长，</a:t>
            </a:r>
            <a:r>
              <a:rPr lang="zh-CN" altLang="en-US" sz="2800" b="1">
                <a:solidFill>
                  <a:srgbClr val="FF00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能承受较大波动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，适合采用定投高波动基金（如</a:t>
            </a:r>
            <a:r>
              <a:rPr lang="zh-CN" altLang="en-US" sz="2200">
                <a:solidFill>
                  <a:srgbClr val="0070C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股票指数基金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）的策略，博取更高收益。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5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5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中期目标（3-5年）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：如购房首付、买车。需要稳健与增长平衡，适合</a:t>
            </a:r>
            <a:r>
              <a:rPr lang="zh-CN" altLang="en-US" sz="2200">
                <a:solidFill>
                  <a:srgbClr val="0070C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股债混合基金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的配置，并设置止盈点。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5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短期目标（3年以内）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：如旅游、结婚。应以本金安全为第一要务，适合</a:t>
            </a:r>
            <a:r>
              <a:rPr lang="zh-CN" altLang="en-US" sz="2200">
                <a:solidFill>
                  <a:srgbClr val="0070C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货币基金、短债基金</a:t>
            </a:r>
            <a:r>
              <a:rPr lang="zh-CN" altLang="en-US" sz="22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等低风险产品。</a:t>
            </a:r>
            <a:endParaRPr lang="zh-CN" altLang="en-US" sz="22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48270" y="998220"/>
            <a:ext cx="3787140" cy="5053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结合实际情况反馈</a:t>
            </a:r>
            <a:endParaRPr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155" y="1443990"/>
            <a:ext cx="45910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要基金短期内看到收益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要基金收益是连续增长的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要基金收益是不会回撤的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还想要短期做个高抛低吸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......</a:t>
            </a:r>
            <a:endParaRPr lang="en-US" altLang="zh-CN" sz="28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2510" y="1335405"/>
            <a:ext cx="5304155" cy="47034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31865" y="842010"/>
            <a:ext cx="546354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投资不可能三角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commondata" val="eyJoZGlkIjoiNTFmYTliYTIyYWM1N2UzNDc1MDg1MjNkMDFmYjQxZWY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WPS 演示</Application>
  <PresentationFormat>宽屏</PresentationFormat>
  <Paragraphs>124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方正公文黑体</vt:lpstr>
      <vt:lpstr>Arial Unicode MS</vt:lpstr>
      <vt:lpstr>Calibri</vt:lpstr>
      <vt:lpstr>思源黑体 CN Bold</vt:lpstr>
      <vt:lpstr>思源黑体 CN Medium</vt:lpstr>
      <vt:lpstr>思源黑体 CN Regular</vt:lpstr>
      <vt:lpstr>KSOFD723FC5D</vt:lpstr>
      <vt:lpstr>KSOFD72470BC</vt:lpstr>
      <vt:lpstr>清雅黑体</vt:lpstr>
      <vt:lpstr>方正悠黑体</vt:lpstr>
      <vt:lpstr>方正宝黑体 简 Medium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阿泽哝</cp:lastModifiedBy>
  <cp:revision>218</cp:revision>
  <dcterms:created xsi:type="dcterms:W3CDTF">2019-06-19T02:08:00Z</dcterms:created>
  <dcterms:modified xsi:type="dcterms:W3CDTF">2026-05-17T07:50:26Z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19C8E93E06BF4A11BFD5F80A2E4CE950_13</vt:lpwstr>
  </property>
</Properties>
</file>