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6.svg" ContentType="image/svg+xml"/>
  <Override PartName="/ppt/media/image18.svg" ContentType="image/svg+xml"/>
  <Override PartName="/ppt/media/image20.svg" ContentType="image/svg+xml"/>
  <Override PartName="/ppt/media/image22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3"/>
    <p:sldId id="257" r:id="rId4"/>
    <p:sldId id="260" r:id="rId5"/>
    <p:sldId id="261" r:id="rId6"/>
    <p:sldId id="283" r:id="rId7"/>
    <p:sldId id="269" r:id="rId8"/>
    <p:sldId id="265" r:id="rId9"/>
    <p:sldId id="270" r:id="rId10"/>
    <p:sldId id="266" r:id="rId11"/>
    <p:sldId id="280" r:id="rId12"/>
    <p:sldId id="271" r:id="rId13"/>
    <p:sldId id="279" r:id="rId14"/>
    <p:sldId id="272" r:id="rId15"/>
    <p:sldId id="267" r:id="rId16"/>
    <p:sldId id="281" r:id="rId17"/>
    <p:sldId id="274" r:id="rId18"/>
    <p:sldId id="273" r:id="rId19"/>
    <p:sldId id="268" r:id="rId20"/>
    <p:sldId id="282" r:id="rId21"/>
    <p:sldId id="277" r:id="rId22"/>
    <p:sldId id="276" r:id="rId23"/>
    <p:sldId id="278" r:id="rId24"/>
    <p:sldId id="263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8" userDrawn="1">
          <p15:clr>
            <a:srgbClr val="A4A3A4"/>
          </p15:clr>
        </p15:guide>
        <p15:guide id="2" pos="396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6015"/>
    <a:srgbClr val="D7250C"/>
    <a:srgbClr val="FCF36B"/>
    <a:srgbClr val="FEF9B1"/>
    <a:srgbClr val="BA2125"/>
    <a:srgbClr val="C9131A"/>
    <a:srgbClr val="FEF988"/>
    <a:srgbClr val="E7F0ED"/>
    <a:srgbClr val="D2673C"/>
    <a:srgbClr val="F0F7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98"/>
        <p:guide pos="396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tags" Target="../tags/tag1.xml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tags" Target="../tags/tag2.xm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tags" Target="../tags/tag3.xm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 userDrawn="1"/>
        </p:nvSpPr>
        <p:spPr>
          <a:xfrm>
            <a:off x="10462260" y="6340475"/>
            <a:ext cx="165608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>
                <a:solidFill>
                  <a:schemeClr val="bg1"/>
                </a:solidFill>
              </a:rPr>
              <a:t>市场有风险</a:t>
            </a:r>
            <a:r>
              <a:rPr lang="en-US" altLang="zh-CN" sz="1000">
                <a:solidFill>
                  <a:schemeClr val="bg1"/>
                </a:solidFill>
              </a:rPr>
              <a:t>  ·</a:t>
            </a:r>
            <a:r>
              <a:rPr lang="zh-CN" altLang="en-US" sz="1000">
                <a:solidFill>
                  <a:schemeClr val="bg1"/>
                </a:solidFill>
              </a:rPr>
              <a:t>投资需谨慎</a:t>
            </a:r>
            <a:endParaRPr lang="zh-CN" altLang="en-US" sz="1000">
              <a:solidFill>
                <a:schemeClr val="bg1"/>
              </a:solidFill>
            </a:endParaRPr>
          </a:p>
        </p:txBody>
      </p:sp>
      <p:pic>
        <p:nvPicPr>
          <p:cNvPr id="8" name="图片 7" descr="新logo_ 拷贝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690" y="301625"/>
            <a:ext cx="1516380" cy="332740"/>
          </a:xfrm>
          <a:prstGeom prst="rect">
            <a:avLst/>
          </a:prstGeom>
        </p:spPr>
      </p:pic>
      <p:pic>
        <p:nvPicPr>
          <p:cNvPr id="2" name="图片 1" descr="组 3019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0835" y="68580"/>
            <a:ext cx="2145665" cy="6775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2 拷贝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10462260" y="6340475"/>
            <a:ext cx="165608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>
                <a:solidFill>
                  <a:schemeClr val="bg1"/>
                </a:solidFill>
              </a:rPr>
              <a:t>市场有风险</a:t>
            </a:r>
            <a:r>
              <a:rPr lang="en-US" altLang="zh-CN" sz="1000">
                <a:solidFill>
                  <a:schemeClr val="bg1"/>
                </a:solidFill>
              </a:rPr>
              <a:t>  ·</a:t>
            </a:r>
            <a:r>
              <a:rPr lang="zh-CN" altLang="en-US" sz="1000">
                <a:solidFill>
                  <a:schemeClr val="bg1"/>
                </a:solidFill>
              </a:rPr>
              <a:t>投资需谨慎</a:t>
            </a:r>
            <a:endParaRPr lang="zh-CN" altLang="en-US" sz="1000">
              <a:solidFill>
                <a:schemeClr val="bg1"/>
              </a:solidFill>
            </a:endParaRPr>
          </a:p>
        </p:txBody>
      </p:sp>
      <p:pic>
        <p:nvPicPr>
          <p:cNvPr id="5" name="图片 4" descr="新logo_ 拷贝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690" y="301625"/>
            <a:ext cx="1516380" cy="332740"/>
          </a:xfrm>
          <a:prstGeom prst="rect">
            <a:avLst/>
          </a:prstGeom>
        </p:spPr>
      </p:pic>
      <p:pic>
        <p:nvPicPr>
          <p:cNvPr id="2" name="图片 1" descr="组 3019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0835" y="68580"/>
            <a:ext cx="2145665" cy="6775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0462260" y="6340475"/>
            <a:ext cx="165608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>
                <a:solidFill>
                  <a:schemeClr val="bg1"/>
                </a:solidFill>
              </a:rPr>
              <a:t>市场有风险</a:t>
            </a:r>
            <a:r>
              <a:rPr lang="en-US" altLang="zh-CN" sz="1000">
                <a:solidFill>
                  <a:schemeClr val="bg1"/>
                </a:solidFill>
              </a:rPr>
              <a:t>  ·</a:t>
            </a:r>
            <a:r>
              <a:rPr lang="zh-CN" altLang="en-US" sz="1000">
                <a:solidFill>
                  <a:schemeClr val="bg1"/>
                </a:solidFill>
              </a:rPr>
              <a:t>投资需谨慎</a:t>
            </a:r>
            <a:endParaRPr lang="zh-CN" altLang="en-US" sz="1000">
              <a:solidFill>
                <a:schemeClr val="bg1"/>
              </a:solidFill>
            </a:endParaRPr>
          </a:p>
        </p:txBody>
      </p:sp>
      <p:pic>
        <p:nvPicPr>
          <p:cNvPr id="4" name="图片 3" descr="新logo_ 拷贝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690" y="301625"/>
            <a:ext cx="1516380" cy="332740"/>
          </a:xfrm>
          <a:prstGeom prst="rect">
            <a:avLst/>
          </a:prstGeom>
        </p:spPr>
      </p:pic>
      <p:pic>
        <p:nvPicPr>
          <p:cNvPr id="6" name="图片 5" descr="组 3019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0835" y="68580"/>
            <a:ext cx="2145665" cy="6775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10462260" y="6340475"/>
            <a:ext cx="165608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>
                <a:solidFill>
                  <a:schemeClr val="bg1"/>
                </a:solidFill>
              </a:rPr>
              <a:t>市场有风险</a:t>
            </a:r>
            <a:r>
              <a:rPr lang="en-US" altLang="zh-CN" sz="1000">
                <a:solidFill>
                  <a:schemeClr val="bg1"/>
                </a:solidFill>
              </a:rPr>
              <a:t>  ·</a:t>
            </a:r>
            <a:r>
              <a:rPr lang="zh-CN" altLang="en-US" sz="1000">
                <a:solidFill>
                  <a:schemeClr val="bg1"/>
                </a:solidFill>
              </a:rPr>
              <a:t>投资需谨慎</a:t>
            </a:r>
            <a:endParaRPr lang="zh-CN" altLang="en-US" sz="1000">
              <a:solidFill>
                <a:schemeClr val="bg1"/>
              </a:solidFill>
            </a:endParaRPr>
          </a:p>
        </p:txBody>
      </p:sp>
      <p:pic>
        <p:nvPicPr>
          <p:cNvPr id="4" name="图片 3" descr="新logo_ 拷贝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690" y="301625"/>
            <a:ext cx="1516380" cy="332740"/>
          </a:xfrm>
          <a:prstGeom prst="rect">
            <a:avLst/>
          </a:prstGeom>
        </p:spPr>
      </p:pic>
      <p:pic>
        <p:nvPicPr>
          <p:cNvPr id="6" name="图片 5" descr="组 3019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0835" y="68580"/>
            <a:ext cx="2145665" cy="6775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/>
        </p:nvSpPr>
        <p:spPr>
          <a:xfrm>
            <a:off x="10462260" y="6340475"/>
            <a:ext cx="165608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>
                <a:solidFill>
                  <a:schemeClr val="bg1"/>
                </a:solidFill>
              </a:rPr>
              <a:t>市场有风险</a:t>
            </a:r>
            <a:r>
              <a:rPr lang="en-US" altLang="zh-CN" sz="1000">
                <a:solidFill>
                  <a:schemeClr val="bg1"/>
                </a:solidFill>
              </a:rPr>
              <a:t>  ·</a:t>
            </a:r>
            <a:r>
              <a:rPr lang="zh-CN" altLang="en-US" sz="1000">
                <a:solidFill>
                  <a:schemeClr val="bg1"/>
                </a:solidFill>
              </a:rPr>
              <a:t>投资需谨慎</a:t>
            </a:r>
            <a:endParaRPr lang="zh-CN" altLang="en-US" sz="1000">
              <a:solidFill>
                <a:schemeClr val="bg1"/>
              </a:solidFill>
            </a:endParaRPr>
          </a:p>
        </p:txBody>
      </p:sp>
      <p:pic>
        <p:nvPicPr>
          <p:cNvPr id="4" name="图片 3" descr="新logo_ 拷贝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690" y="301625"/>
            <a:ext cx="1516380" cy="332740"/>
          </a:xfrm>
          <a:prstGeom prst="rect">
            <a:avLst/>
          </a:prstGeom>
        </p:spPr>
      </p:pic>
      <p:pic>
        <p:nvPicPr>
          <p:cNvPr id="6" name="图片 5" descr="组 3019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0835" y="68580"/>
            <a:ext cx="2145665" cy="6775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2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文本框 13"/>
          <p:cNvSpPr txBox="1"/>
          <p:nvPr userDrawn="1"/>
        </p:nvSpPr>
        <p:spPr>
          <a:xfrm>
            <a:off x="10462260" y="6340475"/>
            <a:ext cx="165608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>
                <a:solidFill>
                  <a:schemeClr val="bg1"/>
                </a:solidFill>
              </a:rPr>
              <a:t>市场有风险</a:t>
            </a:r>
            <a:r>
              <a:rPr lang="en-US" altLang="zh-CN" sz="1000">
                <a:solidFill>
                  <a:schemeClr val="bg1"/>
                </a:solidFill>
              </a:rPr>
              <a:t>  ·</a:t>
            </a:r>
            <a:r>
              <a:rPr lang="zh-CN" altLang="en-US" sz="1000">
                <a:solidFill>
                  <a:schemeClr val="bg1"/>
                </a:solidFill>
              </a:rPr>
              <a:t>投资需谨慎</a:t>
            </a:r>
            <a:endParaRPr lang="zh-CN" altLang="en-US" sz="1000">
              <a:solidFill>
                <a:schemeClr val="bg1"/>
              </a:solidFill>
            </a:endParaRPr>
          </a:p>
        </p:txBody>
      </p:sp>
      <p:pic>
        <p:nvPicPr>
          <p:cNvPr id="4" name="图片 3" descr="新logo_ 拷贝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690" y="301625"/>
            <a:ext cx="1516380" cy="332740"/>
          </a:xfrm>
          <a:prstGeom prst="rect">
            <a:avLst/>
          </a:prstGeom>
        </p:spPr>
      </p:pic>
      <p:pic>
        <p:nvPicPr>
          <p:cNvPr id="5" name="图片 4" descr="组 3019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0835" y="68580"/>
            <a:ext cx="2145665" cy="6775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2 拷贝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0462260" y="6340475"/>
            <a:ext cx="165608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>
                <a:solidFill>
                  <a:schemeClr val="bg1"/>
                </a:solidFill>
              </a:rPr>
              <a:t>市场有风险</a:t>
            </a:r>
            <a:r>
              <a:rPr lang="en-US" altLang="zh-CN" sz="1000">
                <a:solidFill>
                  <a:schemeClr val="bg1"/>
                </a:solidFill>
              </a:rPr>
              <a:t>  ·</a:t>
            </a:r>
            <a:r>
              <a:rPr lang="zh-CN" altLang="en-US" sz="1000">
                <a:solidFill>
                  <a:schemeClr val="bg1"/>
                </a:solidFill>
              </a:rPr>
              <a:t>投资需谨慎</a:t>
            </a:r>
            <a:endParaRPr lang="zh-CN" altLang="en-US" sz="1000">
              <a:solidFill>
                <a:schemeClr val="bg1"/>
              </a:solidFill>
            </a:endParaRPr>
          </a:p>
        </p:txBody>
      </p:sp>
      <p:pic>
        <p:nvPicPr>
          <p:cNvPr id="4" name="图片 3" descr="新logo_ 拷贝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690" y="301625"/>
            <a:ext cx="1516380" cy="332740"/>
          </a:xfrm>
          <a:prstGeom prst="rect">
            <a:avLst/>
          </a:prstGeom>
        </p:spPr>
      </p:pic>
      <p:pic>
        <p:nvPicPr>
          <p:cNvPr id="5" name="图片 4" descr="组 3019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0835" y="68580"/>
            <a:ext cx="2145665" cy="6775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新logo_ 拷贝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690" y="301625"/>
            <a:ext cx="1516380" cy="33274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4"/>
            </p:custDataLst>
          </p:nvPr>
        </p:nvSpPr>
        <p:spPr>
          <a:xfrm>
            <a:off x="331470" y="6544310"/>
            <a:ext cx="11531600" cy="260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sz="110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杨春虎丨</a:t>
            </a:r>
            <a:r>
              <a:rPr lang="zh-CN" sz="110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投顾</a:t>
            </a:r>
            <a:r>
              <a:rPr sz="110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执业编号</a:t>
            </a:r>
            <a:r>
              <a:rPr lang="zh-CN" altLang="en-US" sz="110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：</a:t>
            </a:r>
            <a:r>
              <a:rPr sz="110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A1120619100003 丨</a:t>
            </a:r>
            <a:r>
              <a:rPr lang="zh-CN" altLang="en-US" sz="110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基金从业编号：</a:t>
            </a:r>
            <a:r>
              <a:rPr lang="en-US" altLang="zh-CN" sz="110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A20250618011797  </a:t>
            </a:r>
            <a:r>
              <a:rPr sz="110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</a:t>
            </a:r>
            <a:r>
              <a:rPr lang="zh-CN" sz="110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市场</a:t>
            </a:r>
            <a:r>
              <a:rPr sz="110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有风险，投资需谨慎</a:t>
            </a:r>
            <a:endParaRPr sz="1100">
              <a:ln>
                <a:noFill/>
              </a:ln>
              <a:solidFill>
                <a:schemeClr val="bg1">
                  <a:lumMod val="7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5" name="图片 4" descr="组 3019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0835" y="68580"/>
            <a:ext cx="2145665" cy="6775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3"/>
            </p:custDataLst>
          </p:nvPr>
        </p:nvSpPr>
        <p:spPr>
          <a:xfrm>
            <a:off x="363855" y="6544310"/>
            <a:ext cx="11531600" cy="260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10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罗雪奎</a:t>
            </a:r>
            <a:r>
              <a:rPr sz="110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丨</a:t>
            </a:r>
            <a:r>
              <a:rPr lang="zh-CN" sz="110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投顾</a:t>
            </a:r>
            <a:r>
              <a:rPr sz="110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执业编号</a:t>
            </a:r>
            <a:r>
              <a:rPr lang="zh-CN" altLang="en-US" sz="110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：</a:t>
            </a:r>
            <a:r>
              <a:rPr lang="en-US" altLang="zh-CN" sz="110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A1120616080001</a:t>
            </a:r>
            <a:r>
              <a:rPr sz="110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丨</a:t>
            </a:r>
            <a:r>
              <a:rPr lang="zh-CN" altLang="en-US" sz="110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基金从业编号：</a:t>
            </a:r>
            <a:r>
              <a:rPr lang="en-US" altLang="zh-CN" sz="110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A20250619001216  </a:t>
            </a:r>
            <a:r>
              <a:rPr sz="110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</a:t>
            </a:r>
            <a:r>
              <a:rPr lang="zh-CN" sz="110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市场</a:t>
            </a:r>
            <a:r>
              <a:rPr sz="110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有风险，投资需谨慎</a:t>
            </a:r>
            <a:endParaRPr sz="1100">
              <a:ln>
                <a:noFill/>
              </a:ln>
              <a:solidFill>
                <a:schemeClr val="bg1">
                  <a:lumMod val="7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4" name="图片 3" descr="新logo_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46690" y="301625"/>
            <a:ext cx="1516380" cy="332740"/>
          </a:xfrm>
          <a:prstGeom prst="rect">
            <a:avLst/>
          </a:prstGeom>
        </p:spPr>
      </p:pic>
      <p:pic>
        <p:nvPicPr>
          <p:cNvPr id="5" name="图片 4" descr="组 3019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0835" y="68580"/>
            <a:ext cx="2145665" cy="6775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3"/>
            </p:custDataLst>
          </p:nvPr>
        </p:nvSpPr>
        <p:spPr>
          <a:xfrm>
            <a:off x="565150" y="6544310"/>
            <a:ext cx="11102340" cy="260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10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蔡英姿</a:t>
            </a:r>
            <a:r>
              <a:rPr sz="110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丨</a:t>
            </a:r>
            <a:r>
              <a:rPr lang="zh-CN" sz="110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投顾</a:t>
            </a:r>
            <a:r>
              <a:rPr sz="110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执业编号</a:t>
            </a:r>
            <a:r>
              <a:rPr lang="zh-CN" altLang="en-US" sz="110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：</a:t>
            </a:r>
            <a:r>
              <a:rPr lang="en-US" altLang="zh-CN" sz="110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A1120613090011  </a:t>
            </a:r>
            <a:r>
              <a:rPr sz="110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</a:t>
            </a:r>
            <a:r>
              <a:rPr lang="zh-CN" sz="110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市场</a:t>
            </a:r>
            <a:r>
              <a:rPr sz="110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有风险，投资需谨慎</a:t>
            </a:r>
            <a:endParaRPr sz="1100">
              <a:ln>
                <a:noFill/>
              </a:ln>
              <a:solidFill>
                <a:schemeClr val="bg1">
                  <a:lumMod val="7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4" name="图片 3" descr="新logo_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46690" y="301625"/>
            <a:ext cx="1516380" cy="332740"/>
          </a:xfrm>
          <a:prstGeom prst="rect">
            <a:avLst/>
          </a:prstGeom>
        </p:spPr>
      </p:pic>
      <p:pic>
        <p:nvPicPr>
          <p:cNvPr id="5" name="图片 4" descr="组 3019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0835" y="68580"/>
            <a:ext cx="2145665" cy="67754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23.xml"/><Relationship Id="rId18" Type="http://schemas.openxmlformats.org/officeDocument/2006/relationships/tags" Target="../tags/tag22.xml"/><Relationship Id="rId17" Type="http://schemas.openxmlformats.org/officeDocument/2006/relationships/tags" Target="../tags/tag21.xml"/><Relationship Id="rId16" Type="http://schemas.openxmlformats.org/officeDocument/2006/relationships/tags" Target="../tags/tag20.xml"/><Relationship Id="rId15" Type="http://schemas.openxmlformats.org/officeDocument/2006/relationships/tags" Target="../tags/tag19.xml"/><Relationship Id="rId14" Type="http://schemas.openxmlformats.org/officeDocument/2006/relationships/tags" Target="../tags/tag18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29.xml"/><Relationship Id="rId8" Type="http://schemas.openxmlformats.org/officeDocument/2006/relationships/tags" Target="../tags/tag128.xml"/><Relationship Id="rId7" Type="http://schemas.openxmlformats.org/officeDocument/2006/relationships/image" Target="../media/image16.svg"/><Relationship Id="rId6" Type="http://schemas.openxmlformats.org/officeDocument/2006/relationships/image" Target="../media/image15.png"/><Relationship Id="rId5" Type="http://schemas.openxmlformats.org/officeDocument/2006/relationships/tags" Target="../tags/tag127.xml"/><Relationship Id="rId4" Type="http://schemas.openxmlformats.org/officeDocument/2006/relationships/tags" Target="../tags/tag126.xml"/><Relationship Id="rId3" Type="http://schemas.openxmlformats.org/officeDocument/2006/relationships/tags" Target="../tags/tag125.xml"/><Relationship Id="rId29" Type="http://schemas.openxmlformats.org/officeDocument/2006/relationships/slideLayout" Target="../slideLayouts/slideLayout9.xml"/><Relationship Id="rId28" Type="http://schemas.openxmlformats.org/officeDocument/2006/relationships/tags" Target="../tags/tag141.xml"/><Relationship Id="rId27" Type="http://schemas.openxmlformats.org/officeDocument/2006/relationships/tags" Target="../tags/tag140.xml"/><Relationship Id="rId26" Type="http://schemas.openxmlformats.org/officeDocument/2006/relationships/image" Target="../media/image23.jpeg"/><Relationship Id="rId25" Type="http://schemas.openxmlformats.org/officeDocument/2006/relationships/tags" Target="../tags/tag139.xml"/><Relationship Id="rId24" Type="http://schemas.openxmlformats.org/officeDocument/2006/relationships/tags" Target="../tags/tag138.xml"/><Relationship Id="rId23" Type="http://schemas.openxmlformats.org/officeDocument/2006/relationships/tags" Target="../tags/tag137.xml"/><Relationship Id="rId22" Type="http://schemas.openxmlformats.org/officeDocument/2006/relationships/image" Target="../media/image22.svg"/><Relationship Id="rId21" Type="http://schemas.openxmlformats.org/officeDocument/2006/relationships/image" Target="../media/image21.png"/><Relationship Id="rId20" Type="http://schemas.openxmlformats.org/officeDocument/2006/relationships/tags" Target="../tags/tag136.xml"/><Relationship Id="rId2" Type="http://schemas.openxmlformats.org/officeDocument/2006/relationships/tags" Target="../tags/tag124.xml"/><Relationship Id="rId19" Type="http://schemas.openxmlformats.org/officeDocument/2006/relationships/tags" Target="../tags/tag135.xml"/><Relationship Id="rId18" Type="http://schemas.openxmlformats.org/officeDocument/2006/relationships/tags" Target="../tags/tag134.xml"/><Relationship Id="rId17" Type="http://schemas.openxmlformats.org/officeDocument/2006/relationships/image" Target="../media/image20.svg"/><Relationship Id="rId16" Type="http://schemas.openxmlformats.org/officeDocument/2006/relationships/image" Target="../media/image19.png"/><Relationship Id="rId15" Type="http://schemas.openxmlformats.org/officeDocument/2006/relationships/tags" Target="../tags/tag133.xml"/><Relationship Id="rId14" Type="http://schemas.openxmlformats.org/officeDocument/2006/relationships/tags" Target="../tags/tag132.xml"/><Relationship Id="rId13" Type="http://schemas.openxmlformats.org/officeDocument/2006/relationships/tags" Target="../tags/tag131.xml"/><Relationship Id="rId12" Type="http://schemas.openxmlformats.org/officeDocument/2006/relationships/image" Target="../media/image18.svg"/><Relationship Id="rId11" Type="http://schemas.openxmlformats.org/officeDocument/2006/relationships/image" Target="../media/image17.png"/><Relationship Id="rId10" Type="http://schemas.openxmlformats.org/officeDocument/2006/relationships/tags" Target="../tags/tag130.xml"/><Relationship Id="rId1" Type="http://schemas.openxmlformats.org/officeDocument/2006/relationships/tags" Target="../tags/tag123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tags" Target="../tags/tag143.xml"/><Relationship Id="rId2" Type="http://schemas.openxmlformats.org/officeDocument/2006/relationships/image" Target="../media/image24.jpeg"/><Relationship Id="rId1" Type="http://schemas.openxmlformats.org/officeDocument/2006/relationships/tags" Target="../tags/tag142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tags" Target="../tags/tag145.xml"/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tags" Target="../tags/tag144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54.xml"/><Relationship Id="rId8" Type="http://schemas.openxmlformats.org/officeDocument/2006/relationships/tags" Target="../tags/tag153.xml"/><Relationship Id="rId7" Type="http://schemas.openxmlformats.org/officeDocument/2006/relationships/tags" Target="../tags/tag152.xml"/><Relationship Id="rId6" Type="http://schemas.openxmlformats.org/officeDocument/2006/relationships/tags" Target="../tags/tag151.xml"/><Relationship Id="rId5" Type="http://schemas.openxmlformats.org/officeDocument/2006/relationships/tags" Target="../tags/tag150.xml"/><Relationship Id="rId4" Type="http://schemas.openxmlformats.org/officeDocument/2006/relationships/tags" Target="../tags/tag149.xml"/><Relationship Id="rId35" Type="http://schemas.openxmlformats.org/officeDocument/2006/relationships/slideLayout" Target="../slideLayouts/slideLayout9.xml"/><Relationship Id="rId34" Type="http://schemas.openxmlformats.org/officeDocument/2006/relationships/tags" Target="../tags/tag179.xml"/><Relationship Id="rId33" Type="http://schemas.openxmlformats.org/officeDocument/2006/relationships/tags" Target="../tags/tag178.xml"/><Relationship Id="rId32" Type="http://schemas.openxmlformats.org/officeDocument/2006/relationships/tags" Target="../tags/tag177.xml"/><Relationship Id="rId31" Type="http://schemas.openxmlformats.org/officeDocument/2006/relationships/tags" Target="../tags/tag176.xml"/><Relationship Id="rId30" Type="http://schemas.openxmlformats.org/officeDocument/2006/relationships/tags" Target="../tags/tag175.xml"/><Relationship Id="rId3" Type="http://schemas.openxmlformats.org/officeDocument/2006/relationships/tags" Target="../tags/tag148.xml"/><Relationship Id="rId29" Type="http://schemas.openxmlformats.org/officeDocument/2006/relationships/tags" Target="../tags/tag174.xml"/><Relationship Id="rId28" Type="http://schemas.openxmlformats.org/officeDocument/2006/relationships/tags" Target="../tags/tag173.xml"/><Relationship Id="rId27" Type="http://schemas.openxmlformats.org/officeDocument/2006/relationships/tags" Target="../tags/tag172.xml"/><Relationship Id="rId26" Type="http://schemas.openxmlformats.org/officeDocument/2006/relationships/tags" Target="../tags/tag171.xml"/><Relationship Id="rId25" Type="http://schemas.openxmlformats.org/officeDocument/2006/relationships/tags" Target="../tags/tag170.xml"/><Relationship Id="rId24" Type="http://schemas.openxmlformats.org/officeDocument/2006/relationships/tags" Target="../tags/tag169.xml"/><Relationship Id="rId23" Type="http://schemas.openxmlformats.org/officeDocument/2006/relationships/tags" Target="../tags/tag168.xml"/><Relationship Id="rId22" Type="http://schemas.openxmlformats.org/officeDocument/2006/relationships/tags" Target="../tags/tag167.xml"/><Relationship Id="rId21" Type="http://schemas.openxmlformats.org/officeDocument/2006/relationships/tags" Target="../tags/tag166.xml"/><Relationship Id="rId20" Type="http://schemas.openxmlformats.org/officeDocument/2006/relationships/tags" Target="../tags/tag165.xml"/><Relationship Id="rId2" Type="http://schemas.openxmlformats.org/officeDocument/2006/relationships/tags" Target="../tags/tag147.xml"/><Relationship Id="rId19" Type="http://schemas.openxmlformats.org/officeDocument/2006/relationships/tags" Target="../tags/tag164.xml"/><Relationship Id="rId18" Type="http://schemas.openxmlformats.org/officeDocument/2006/relationships/tags" Target="../tags/tag163.xml"/><Relationship Id="rId17" Type="http://schemas.openxmlformats.org/officeDocument/2006/relationships/tags" Target="../tags/tag162.xml"/><Relationship Id="rId16" Type="http://schemas.openxmlformats.org/officeDocument/2006/relationships/tags" Target="../tags/tag161.xml"/><Relationship Id="rId15" Type="http://schemas.openxmlformats.org/officeDocument/2006/relationships/tags" Target="../tags/tag160.xml"/><Relationship Id="rId14" Type="http://schemas.openxmlformats.org/officeDocument/2006/relationships/tags" Target="../tags/tag159.xml"/><Relationship Id="rId13" Type="http://schemas.openxmlformats.org/officeDocument/2006/relationships/tags" Target="../tags/tag158.xml"/><Relationship Id="rId12" Type="http://schemas.openxmlformats.org/officeDocument/2006/relationships/tags" Target="../tags/tag157.xml"/><Relationship Id="rId11" Type="http://schemas.openxmlformats.org/officeDocument/2006/relationships/tags" Target="../tags/tag156.xml"/><Relationship Id="rId10" Type="http://schemas.openxmlformats.org/officeDocument/2006/relationships/tags" Target="../tags/tag155.xml"/><Relationship Id="rId1" Type="http://schemas.openxmlformats.org/officeDocument/2006/relationships/tags" Target="../tags/tag146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182.xml"/><Relationship Id="rId2" Type="http://schemas.openxmlformats.org/officeDocument/2006/relationships/tags" Target="../tags/tag181.xml"/><Relationship Id="rId1" Type="http://schemas.openxmlformats.org/officeDocument/2006/relationships/tags" Target="../tags/tag180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tags" Target="../tags/tag184.xml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tags" Target="../tags/tag183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tags" Target="../tags/tag192.xml"/><Relationship Id="rId7" Type="http://schemas.openxmlformats.org/officeDocument/2006/relationships/tags" Target="../tags/tag191.xml"/><Relationship Id="rId6" Type="http://schemas.openxmlformats.org/officeDocument/2006/relationships/tags" Target="../tags/tag190.xml"/><Relationship Id="rId5" Type="http://schemas.openxmlformats.org/officeDocument/2006/relationships/tags" Target="../tags/tag189.xml"/><Relationship Id="rId4" Type="http://schemas.openxmlformats.org/officeDocument/2006/relationships/tags" Target="../tags/tag188.xml"/><Relationship Id="rId31" Type="http://schemas.openxmlformats.org/officeDocument/2006/relationships/slideLayout" Target="../slideLayouts/slideLayout9.xml"/><Relationship Id="rId30" Type="http://schemas.openxmlformats.org/officeDocument/2006/relationships/tags" Target="../tags/tag212.xml"/><Relationship Id="rId3" Type="http://schemas.openxmlformats.org/officeDocument/2006/relationships/tags" Target="../tags/tag187.xml"/><Relationship Id="rId29" Type="http://schemas.openxmlformats.org/officeDocument/2006/relationships/tags" Target="../tags/tag211.xml"/><Relationship Id="rId28" Type="http://schemas.openxmlformats.org/officeDocument/2006/relationships/tags" Target="../tags/tag210.xml"/><Relationship Id="rId27" Type="http://schemas.openxmlformats.org/officeDocument/2006/relationships/tags" Target="../tags/tag209.xml"/><Relationship Id="rId26" Type="http://schemas.openxmlformats.org/officeDocument/2006/relationships/tags" Target="../tags/tag208.xml"/><Relationship Id="rId25" Type="http://schemas.openxmlformats.org/officeDocument/2006/relationships/tags" Target="../tags/tag207.xml"/><Relationship Id="rId24" Type="http://schemas.openxmlformats.org/officeDocument/2006/relationships/tags" Target="../tags/tag206.xml"/><Relationship Id="rId23" Type="http://schemas.openxmlformats.org/officeDocument/2006/relationships/tags" Target="../tags/tag205.xml"/><Relationship Id="rId22" Type="http://schemas.openxmlformats.org/officeDocument/2006/relationships/tags" Target="../tags/tag204.xml"/><Relationship Id="rId21" Type="http://schemas.openxmlformats.org/officeDocument/2006/relationships/tags" Target="../tags/tag203.xml"/><Relationship Id="rId20" Type="http://schemas.openxmlformats.org/officeDocument/2006/relationships/tags" Target="../tags/tag202.xml"/><Relationship Id="rId2" Type="http://schemas.openxmlformats.org/officeDocument/2006/relationships/tags" Target="../tags/tag186.xml"/><Relationship Id="rId19" Type="http://schemas.openxmlformats.org/officeDocument/2006/relationships/tags" Target="../tags/tag201.xml"/><Relationship Id="rId18" Type="http://schemas.openxmlformats.org/officeDocument/2006/relationships/tags" Target="../tags/tag200.xml"/><Relationship Id="rId17" Type="http://schemas.openxmlformats.org/officeDocument/2006/relationships/tags" Target="../tags/tag199.xml"/><Relationship Id="rId16" Type="http://schemas.openxmlformats.org/officeDocument/2006/relationships/tags" Target="../tags/tag198.xml"/><Relationship Id="rId15" Type="http://schemas.openxmlformats.org/officeDocument/2006/relationships/tags" Target="../tags/tag197.xml"/><Relationship Id="rId14" Type="http://schemas.openxmlformats.org/officeDocument/2006/relationships/tags" Target="../tags/tag196.xml"/><Relationship Id="rId13" Type="http://schemas.openxmlformats.org/officeDocument/2006/relationships/tags" Target="../tags/tag195.xml"/><Relationship Id="rId12" Type="http://schemas.openxmlformats.org/officeDocument/2006/relationships/image" Target="../media/image30.emf"/><Relationship Id="rId11" Type="http://schemas.openxmlformats.org/officeDocument/2006/relationships/tags" Target="../tags/tag194.xml"/><Relationship Id="rId10" Type="http://schemas.openxmlformats.org/officeDocument/2006/relationships/tags" Target="../tags/tag193.xml"/><Relationship Id="rId1" Type="http://schemas.openxmlformats.org/officeDocument/2006/relationships/tags" Target="../tags/tag185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tags" Target="../tags/tag214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tags" Target="../tags/tag213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217.xml"/><Relationship Id="rId2" Type="http://schemas.openxmlformats.org/officeDocument/2006/relationships/tags" Target="../tags/tag216.xml"/><Relationship Id="rId1" Type="http://schemas.openxmlformats.org/officeDocument/2006/relationships/tags" Target="../tags/tag215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226.xml"/><Relationship Id="rId8" Type="http://schemas.openxmlformats.org/officeDocument/2006/relationships/tags" Target="../tags/tag225.xml"/><Relationship Id="rId7" Type="http://schemas.openxmlformats.org/officeDocument/2006/relationships/tags" Target="../tags/tag224.xml"/><Relationship Id="rId6" Type="http://schemas.openxmlformats.org/officeDocument/2006/relationships/tags" Target="../tags/tag223.xml"/><Relationship Id="rId5" Type="http://schemas.openxmlformats.org/officeDocument/2006/relationships/tags" Target="../tags/tag222.xml"/><Relationship Id="rId4" Type="http://schemas.openxmlformats.org/officeDocument/2006/relationships/tags" Target="../tags/tag221.xml"/><Relationship Id="rId3" Type="http://schemas.openxmlformats.org/officeDocument/2006/relationships/tags" Target="../tags/tag220.xml"/><Relationship Id="rId20" Type="http://schemas.openxmlformats.org/officeDocument/2006/relationships/slideLayout" Target="../slideLayouts/slideLayout9.xml"/><Relationship Id="rId2" Type="http://schemas.openxmlformats.org/officeDocument/2006/relationships/tags" Target="../tags/tag219.xml"/><Relationship Id="rId19" Type="http://schemas.openxmlformats.org/officeDocument/2006/relationships/tags" Target="../tags/tag236.xml"/><Relationship Id="rId18" Type="http://schemas.openxmlformats.org/officeDocument/2006/relationships/tags" Target="../tags/tag235.xml"/><Relationship Id="rId17" Type="http://schemas.openxmlformats.org/officeDocument/2006/relationships/tags" Target="../tags/tag234.xml"/><Relationship Id="rId16" Type="http://schemas.openxmlformats.org/officeDocument/2006/relationships/tags" Target="../tags/tag233.xml"/><Relationship Id="rId15" Type="http://schemas.openxmlformats.org/officeDocument/2006/relationships/tags" Target="../tags/tag232.xml"/><Relationship Id="rId14" Type="http://schemas.openxmlformats.org/officeDocument/2006/relationships/tags" Target="../tags/tag231.xml"/><Relationship Id="rId13" Type="http://schemas.openxmlformats.org/officeDocument/2006/relationships/tags" Target="../tags/tag230.xml"/><Relationship Id="rId12" Type="http://schemas.openxmlformats.org/officeDocument/2006/relationships/tags" Target="../tags/tag229.xml"/><Relationship Id="rId11" Type="http://schemas.openxmlformats.org/officeDocument/2006/relationships/tags" Target="../tags/tag228.xml"/><Relationship Id="rId10" Type="http://schemas.openxmlformats.org/officeDocument/2006/relationships/tags" Target="../tags/tag227.xml"/><Relationship Id="rId1" Type="http://schemas.openxmlformats.org/officeDocument/2006/relationships/tags" Target="../tags/tag2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.xml"/><Relationship Id="rId1" Type="http://schemas.openxmlformats.org/officeDocument/2006/relationships/tags" Target="../tags/tag2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tags" Target="../tags/tag238.xml"/><Relationship Id="rId2" Type="http://schemas.openxmlformats.org/officeDocument/2006/relationships/image" Target="../media/image33.jpeg"/><Relationship Id="rId1" Type="http://schemas.openxmlformats.org/officeDocument/2006/relationships/tags" Target="../tags/tag237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tags" Target="../tags/tag240.xml"/><Relationship Id="rId2" Type="http://schemas.openxmlformats.org/officeDocument/2006/relationships/image" Target="../media/image34.jpeg"/><Relationship Id="rId1" Type="http://schemas.openxmlformats.org/officeDocument/2006/relationships/tags" Target="../tags/tag239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245.xml"/><Relationship Id="rId8" Type="http://schemas.openxmlformats.org/officeDocument/2006/relationships/tags" Target="../tags/tag244.xml"/><Relationship Id="rId7" Type="http://schemas.openxmlformats.org/officeDocument/2006/relationships/image" Target="../media/image38.png"/><Relationship Id="rId6" Type="http://schemas.openxmlformats.org/officeDocument/2006/relationships/tags" Target="../tags/tag243.xml"/><Relationship Id="rId5" Type="http://schemas.openxmlformats.org/officeDocument/2006/relationships/image" Target="../media/image37.png"/><Relationship Id="rId4" Type="http://schemas.openxmlformats.org/officeDocument/2006/relationships/tags" Target="../tags/tag242.xml"/><Relationship Id="rId3" Type="http://schemas.openxmlformats.org/officeDocument/2006/relationships/image" Target="../media/image36.png"/><Relationship Id="rId2" Type="http://schemas.openxmlformats.org/officeDocument/2006/relationships/tags" Target="../tags/tag241.xml"/><Relationship Id="rId14" Type="http://schemas.openxmlformats.org/officeDocument/2006/relationships/slideLayout" Target="../slideLayouts/slideLayout9.xml"/><Relationship Id="rId13" Type="http://schemas.openxmlformats.org/officeDocument/2006/relationships/tags" Target="../tags/tag249.xml"/><Relationship Id="rId12" Type="http://schemas.openxmlformats.org/officeDocument/2006/relationships/tags" Target="../tags/tag248.xml"/><Relationship Id="rId11" Type="http://schemas.openxmlformats.org/officeDocument/2006/relationships/tags" Target="../tags/tag247.xml"/><Relationship Id="rId10" Type="http://schemas.openxmlformats.org/officeDocument/2006/relationships/tags" Target="../tags/tag246.xml"/><Relationship Id="rId1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50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image" Target="../media/image11.png"/><Relationship Id="rId18" Type="http://schemas.openxmlformats.org/officeDocument/2006/relationships/slideLayout" Target="../slideLayouts/slideLayout5.xml"/><Relationship Id="rId17" Type="http://schemas.openxmlformats.org/officeDocument/2006/relationships/tags" Target="../tags/tag42.xml"/><Relationship Id="rId16" Type="http://schemas.openxmlformats.org/officeDocument/2006/relationships/tags" Target="../tags/tag41.xml"/><Relationship Id="rId15" Type="http://schemas.openxmlformats.org/officeDocument/2006/relationships/tags" Target="../tags/tag40.xml"/><Relationship Id="rId14" Type="http://schemas.openxmlformats.org/officeDocument/2006/relationships/tags" Target="../tags/tag39.xml"/><Relationship Id="rId13" Type="http://schemas.openxmlformats.org/officeDocument/2006/relationships/tags" Target="../tags/tag38.xml"/><Relationship Id="rId12" Type="http://schemas.openxmlformats.org/officeDocument/2006/relationships/tags" Target="../tags/tag37.xml"/><Relationship Id="rId11" Type="http://schemas.openxmlformats.org/officeDocument/2006/relationships/tags" Target="../tags/tag36.xml"/><Relationship Id="rId10" Type="http://schemas.openxmlformats.org/officeDocument/2006/relationships/tags" Target="../tags/tag35.xml"/><Relationship Id="rId1" Type="http://schemas.openxmlformats.org/officeDocument/2006/relationships/tags" Target="../tags/tag27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53.xml"/><Relationship Id="rId8" Type="http://schemas.openxmlformats.org/officeDocument/2006/relationships/tags" Target="../tags/tag52.xml"/><Relationship Id="rId7" Type="http://schemas.openxmlformats.org/officeDocument/2006/relationships/tags" Target="../tags/tag51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5" Type="http://schemas.openxmlformats.org/officeDocument/2006/relationships/slideLayout" Target="../slideLayouts/slideLayout9.xml"/><Relationship Id="rId34" Type="http://schemas.openxmlformats.org/officeDocument/2006/relationships/tags" Target="../tags/tag78.xml"/><Relationship Id="rId33" Type="http://schemas.openxmlformats.org/officeDocument/2006/relationships/tags" Target="../tags/tag77.xml"/><Relationship Id="rId32" Type="http://schemas.openxmlformats.org/officeDocument/2006/relationships/tags" Target="../tags/tag76.xml"/><Relationship Id="rId31" Type="http://schemas.openxmlformats.org/officeDocument/2006/relationships/tags" Target="../tags/tag75.xml"/><Relationship Id="rId30" Type="http://schemas.openxmlformats.org/officeDocument/2006/relationships/tags" Target="../tags/tag74.xml"/><Relationship Id="rId3" Type="http://schemas.openxmlformats.org/officeDocument/2006/relationships/tags" Target="../tags/tag47.xml"/><Relationship Id="rId29" Type="http://schemas.openxmlformats.org/officeDocument/2006/relationships/tags" Target="../tags/tag73.xml"/><Relationship Id="rId28" Type="http://schemas.openxmlformats.org/officeDocument/2006/relationships/tags" Target="../tags/tag72.xml"/><Relationship Id="rId27" Type="http://schemas.openxmlformats.org/officeDocument/2006/relationships/tags" Target="../tags/tag71.xml"/><Relationship Id="rId26" Type="http://schemas.openxmlformats.org/officeDocument/2006/relationships/tags" Target="../tags/tag70.xml"/><Relationship Id="rId25" Type="http://schemas.openxmlformats.org/officeDocument/2006/relationships/tags" Target="../tags/tag69.xml"/><Relationship Id="rId24" Type="http://schemas.openxmlformats.org/officeDocument/2006/relationships/tags" Target="../tags/tag68.xml"/><Relationship Id="rId23" Type="http://schemas.openxmlformats.org/officeDocument/2006/relationships/tags" Target="../tags/tag67.xml"/><Relationship Id="rId22" Type="http://schemas.openxmlformats.org/officeDocument/2006/relationships/tags" Target="../tags/tag66.xml"/><Relationship Id="rId21" Type="http://schemas.openxmlformats.org/officeDocument/2006/relationships/tags" Target="../tags/tag65.xml"/><Relationship Id="rId20" Type="http://schemas.openxmlformats.org/officeDocument/2006/relationships/tags" Target="../tags/tag64.xml"/><Relationship Id="rId2" Type="http://schemas.openxmlformats.org/officeDocument/2006/relationships/image" Target="../media/image12.jpeg"/><Relationship Id="rId19" Type="http://schemas.openxmlformats.org/officeDocument/2006/relationships/tags" Target="../tags/tag63.xml"/><Relationship Id="rId18" Type="http://schemas.openxmlformats.org/officeDocument/2006/relationships/tags" Target="../tags/tag62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tags" Target="../tags/tag56.xml"/><Relationship Id="rId11" Type="http://schemas.openxmlformats.org/officeDocument/2006/relationships/tags" Target="../tags/tag55.xml"/><Relationship Id="rId10" Type="http://schemas.openxmlformats.org/officeDocument/2006/relationships/tags" Target="../tags/tag54.xml"/><Relationship Id="rId1" Type="http://schemas.openxmlformats.org/officeDocument/2006/relationships/tags" Target="../tags/tag46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9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image" Target="../media/image13.jpeg"/><Relationship Id="rId1" Type="http://schemas.openxmlformats.org/officeDocument/2006/relationships/tags" Target="../tags/tag79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94.xml"/><Relationship Id="rId8" Type="http://schemas.openxmlformats.org/officeDocument/2006/relationships/tags" Target="../tags/tag93.xml"/><Relationship Id="rId7" Type="http://schemas.openxmlformats.org/officeDocument/2006/relationships/tags" Target="../tags/tag92.xml"/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5" Type="http://schemas.openxmlformats.org/officeDocument/2006/relationships/slideLayout" Target="../slideLayouts/slideLayout9.xml"/><Relationship Id="rId34" Type="http://schemas.openxmlformats.org/officeDocument/2006/relationships/tags" Target="../tags/tag119.xml"/><Relationship Id="rId33" Type="http://schemas.openxmlformats.org/officeDocument/2006/relationships/tags" Target="../tags/tag118.xml"/><Relationship Id="rId32" Type="http://schemas.openxmlformats.org/officeDocument/2006/relationships/tags" Target="../tags/tag117.xml"/><Relationship Id="rId31" Type="http://schemas.openxmlformats.org/officeDocument/2006/relationships/tags" Target="../tags/tag116.xml"/><Relationship Id="rId30" Type="http://schemas.openxmlformats.org/officeDocument/2006/relationships/tags" Target="../tags/tag115.xml"/><Relationship Id="rId3" Type="http://schemas.openxmlformats.org/officeDocument/2006/relationships/tags" Target="../tags/tag88.xml"/><Relationship Id="rId29" Type="http://schemas.openxmlformats.org/officeDocument/2006/relationships/tags" Target="../tags/tag114.xml"/><Relationship Id="rId28" Type="http://schemas.openxmlformats.org/officeDocument/2006/relationships/tags" Target="../tags/tag113.xml"/><Relationship Id="rId27" Type="http://schemas.openxmlformats.org/officeDocument/2006/relationships/tags" Target="../tags/tag112.xml"/><Relationship Id="rId26" Type="http://schemas.openxmlformats.org/officeDocument/2006/relationships/tags" Target="../tags/tag111.xml"/><Relationship Id="rId25" Type="http://schemas.openxmlformats.org/officeDocument/2006/relationships/tags" Target="../tags/tag110.xml"/><Relationship Id="rId24" Type="http://schemas.openxmlformats.org/officeDocument/2006/relationships/tags" Target="../tags/tag109.xml"/><Relationship Id="rId23" Type="http://schemas.openxmlformats.org/officeDocument/2006/relationships/tags" Target="../tags/tag108.xml"/><Relationship Id="rId22" Type="http://schemas.openxmlformats.org/officeDocument/2006/relationships/tags" Target="../tags/tag107.xml"/><Relationship Id="rId21" Type="http://schemas.openxmlformats.org/officeDocument/2006/relationships/tags" Target="../tags/tag106.xml"/><Relationship Id="rId20" Type="http://schemas.openxmlformats.org/officeDocument/2006/relationships/tags" Target="../tags/tag105.xml"/><Relationship Id="rId2" Type="http://schemas.openxmlformats.org/officeDocument/2006/relationships/tags" Target="../tags/tag87.xml"/><Relationship Id="rId19" Type="http://schemas.openxmlformats.org/officeDocument/2006/relationships/tags" Target="../tags/tag104.xml"/><Relationship Id="rId18" Type="http://schemas.openxmlformats.org/officeDocument/2006/relationships/tags" Target="../tags/tag103.xml"/><Relationship Id="rId17" Type="http://schemas.openxmlformats.org/officeDocument/2006/relationships/tags" Target="../tags/tag102.xml"/><Relationship Id="rId16" Type="http://schemas.openxmlformats.org/officeDocument/2006/relationships/tags" Target="../tags/tag101.xml"/><Relationship Id="rId15" Type="http://schemas.openxmlformats.org/officeDocument/2006/relationships/tags" Target="../tags/tag100.xml"/><Relationship Id="rId14" Type="http://schemas.openxmlformats.org/officeDocument/2006/relationships/tags" Target="../tags/tag99.xml"/><Relationship Id="rId13" Type="http://schemas.openxmlformats.org/officeDocument/2006/relationships/tags" Target="../tags/tag98.xml"/><Relationship Id="rId12" Type="http://schemas.openxmlformats.org/officeDocument/2006/relationships/tags" Target="../tags/tag97.xml"/><Relationship Id="rId11" Type="http://schemas.openxmlformats.org/officeDocument/2006/relationships/tags" Target="../tags/tag96.xml"/><Relationship Id="rId10" Type="http://schemas.openxmlformats.org/officeDocument/2006/relationships/tags" Target="../tags/tag95.xml"/><Relationship Id="rId1" Type="http://schemas.openxmlformats.org/officeDocument/2006/relationships/tags" Target="../tags/tag86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tags" Target="../tags/tag1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2667000" y="59055"/>
            <a:ext cx="75133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400">
                <a:ln w="19050">
                  <a:solidFill>
                    <a:srgbClr val="BA2125">
                      <a:alpha val="55000"/>
                    </a:srgbClr>
                  </a:solidFill>
                </a:ln>
                <a:gradFill>
                  <a:gsLst>
                    <a:gs pos="0">
                      <a:srgbClr val="FEF988"/>
                    </a:gs>
                    <a:gs pos="100000">
                      <a:srgbClr val="F0F7FC"/>
                    </a:gs>
                  </a:gsLst>
                  <a:lin ang="11280000" scaled="1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数智引领，创新未来</a:t>
            </a:r>
            <a:endParaRPr lang="zh-CN" altLang="en-US" sz="4400">
              <a:ln w="19050">
                <a:solidFill>
                  <a:srgbClr val="BA2125">
                    <a:alpha val="55000"/>
                  </a:srgbClr>
                </a:solidFill>
              </a:ln>
              <a:gradFill>
                <a:gsLst>
                  <a:gs pos="0">
                    <a:srgbClr val="FEF988"/>
                  </a:gs>
                  <a:gs pos="100000">
                    <a:srgbClr val="F0F7FC"/>
                  </a:gs>
                </a:gsLst>
                <a:lin ang="11280000" scaled="1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85140" y="849630"/>
            <a:ext cx="11516360" cy="872490"/>
          </a:xfrm>
          <a:prstGeom prst="rect">
            <a:avLst/>
          </a:prstGeom>
        </p:spPr>
        <p:txBody>
          <a:bodyPr>
            <a:noAutofit/>
          </a:bodyPr>
          <a:p>
            <a:pPr marL="0" algn="l" fontAlgn="ctr">
              <a:lnSpc>
                <a:spcPct val="110000"/>
              </a:lnSpc>
              <a:spcBef>
                <a:spcPts val="2265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b="1" i="0" spc="30" dirty="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十五五规划建议，全面实施“人工智能+”行动，全方位赋能千行百业，引领发展新质生产力。</a:t>
            </a:r>
            <a:br>
              <a:rPr lang="zh-CN" altLang="en-US" b="1" i="0" spc="30" dirty="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zh-CN" altLang="en-US" i="0" spc="30" dirty="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到2027年，智能终端、智能体等应用普及率超70%；到2030年超过90%；到2035年全面步入智能社会。政策强调强化算力、算法、数据供给，并通过“人工智能券”等方式降低研发成本。</a:t>
            </a:r>
            <a:endParaRPr lang="zh-CN" altLang="en-US" i="0" spc="30" dirty="0">
              <a:ln w="3175">
                <a:noFill/>
                <a:prstDash val="dash"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0" name="Shape 497"/>
          <p:cNvSpPr/>
          <p:nvPr>
            <p:custDataLst>
              <p:tags r:id="rId2"/>
            </p:custDataLst>
          </p:nvPr>
        </p:nvSpPr>
        <p:spPr>
          <a:xfrm>
            <a:off x="414655" y="2410460"/>
            <a:ext cx="2638425" cy="2594610"/>
          </a:xfrm>
          <a:custGeom>
            <a:avLst/>
            <a:gdLst>
              <a:gd name="adj" fmla="val 9122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il" t="il" r="ir" b="ib"/>
            <a:pathLst>
              <a:path w="4213" h="4341">
                <a:moveTo>
                  <a:pt x="292" y="0"/>
                </a:moveTo>
                <a:lnTo>
                  <a:pt x="798" y="0"/>
                </a:lnTo>
                <a:lnTo>
                  <a:pt x="873" y="0"/>
                </a:lnTo>
                <a:lnTo>
                  <a:pt x="1379" y="0"/>
                </a:lnTo>
                <a:lnTo>
                  <a:pt x="1378" y="18"/>
                </a:lnTo>
                <a:cubicBezTo>
                  <a:pt x="1378" y="421"/>
                  <a:pt x="1705" y="747"/>
                  <a:pt x="2108" y="747"/>
                </a:cubicBezTo>
                <a:cubicBezTo>
                  <a:pt x="2510" y="747"/>
                  <a:pt x="2837" y="421"/>
                  <a:pt x="2837" y="18"/>
                </a:cubicBezTo>
                <a:lnTo>
                  <a:pt x="2836" y="0"/>
                </a:lnTo>
                <a:lnTo>
                  <a:pt x="3340" y="0"/>
                </a:lnTo>
                <a:lnTo>
                  <a:pt x="3417" y="0"/>
                </a:lnTo>
                <a:lnTo>
                  <a:pt x="3921" y="0"/>
                </a:lnTo>
                <a:cubicBezTo>
                  <a:pt x="4083" y="0"/>
                  <a:pt x="4213" y="131"/>
                  <a:pt x="4213" y="292"/>
                </a:cubicBezTo>
                <a:lnTo>
                  <a:pt x="4213" y="4049"/>
                </a:lnTo>
                <a:cubicBezTo>
                  <a:pt x="4213" y="4210"/>
                  <a:pt x="4083" y="4341"/>
                  <a:pt x="3921" y="4341"/>
                </a:cubicBezTo>
                <a:lnTo>
                  <a:pt x="3417" y="4341"/>
                </a:lnTo>
                <a:lnTo>
                  <a:pt x="2911" y="4341"/>
                </a:lnTo>
                <a:lnTo>
                  <a:pt x="1302" y="4341"/>
                </a:lnTo>
                <a:lnTo>
                  <a:pt x="798" y="4341"/>
                </a:lnTo>
                <a:lnTo>
                  <a:pt x="292" y="4341"/>
                </a:lnTo>
                <a:cubicBezTo>
                  <a:pt x="130" y="4341"/>
                  <a:pt x="0" y="4210"/>
                  <a:pt x="0" y="4049"/>
                </a:cubicBezTo>
                <a:lnTo>
                  <a:pt x="0" y="292"/>
                </a:lnTo>
                <a:cubicBezTo>
                  <a:pt x="0" y="131"/>
                  <a:pt x="130" y="0"/>
                  <a:pt x="292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80000"/>
                  <a:lumOff val="2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2700000" scaled="0"/>
          </a:gradFill>
          <a:ln w="12700">
            <a:miter lim="400000"/>
          </a:ln>
          <a:effectLst>
            <a:innerShdw blurRad="317500" dist="50800" dir="16200000">
              <a:schemeClr val="accent1">
                <a:lumMod val="20000"/>
                <a:lumOff val="80000"/>
                <a:alpha val="30000"/>
              </a:schemeClr>
            </a:innerShdw>
          </a:effectLst>
        </p:spPr>
        <p:txBody>
          <a:bodyPr wrap="square" lIns="71437" tIns="71437" rIns="71437" bIns="71437" anchor="ctr">
            <a:noAutofit/>
          </a:bodyPr>
          <a:p>
            <a:pPr lvl="0" algn="l">
              <a:buClrTx/>
              <a:buSzTx/>
              <a:buFontTx/>
            </a:pPr>
            <a:endParaRPr sz="2800" dirty="0">
              <a:solidFill>
                <a:schemeClr val="tx1"/>
              </a:solidFill>
              <a:latin typeface="+mj-lt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3" name="Shape 501"/>
          <p:cNvSpPr/>
          <p:nvPr>
            <p:custDataLst>
              <p:tags r:id="rId3"/>
            </p:custDataLst>
          </p:nvPr>
        </p:nvSpPr>
        <p:spPr>
          <a:xfrm>
            <a:off x="1366520" y="2035810"/>
            <a:ext cx="772795" cy="773430"/>
          </a:xfrm>
          <a:prstGeom prst="ellipse">
            <a:avLst/>
          </a:prstGeom>
          <a:gradFill>
            <a:gsLst>
              <a:gs pos="0">
                <a:schemeClr val="accent1">
                  <a:lumMod val="80000"/>
                  <a:lumOff val="2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2700000" scaled="0"/>
          </a:gradFill>
          <a:ln w="12700">
            <a:miter lim="400000"/>
          </a:ln>
          <a:effectLst>
            <a:innerShdw blurRad="317500" dist="50800" dir="16200000">
              <a:schemeClr val="accent1">
                <a:lumMod val="20000"/>
                <a:lumOff val="80000"/>
                <a:alpha val="30000"/>
              </a:schemeClr>
            </a:innerShdw>
          </a:effectLst>
        </p:spPr>
        <p:txBody>
          <a:bodyPr lIns="71437" tIns="71437" rIns="71437" bIns="71437" anchor="ctr">
            <a:noAutofit/>
          </a:bodyPr>
          <a:p>
            <a:pPr lvl="0" algn="l">
              <a:buClrTx/>
              <a:buSzTx/>
              <a:buFontTx/>
            </a:pPr>
            <a:endParaRPr sz="2800" dirty="0">
              <a:solidFill>
                <a:schemeClr val="tx1"/>
              </a:solidFill>
              <a:latin typeface="+mj-lt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484505" y="2916555"/>
            <a:ext cx="2567940" cy="212217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l"/>
            <a:r>
              <a:rPr lang="zh-CN" altLang="en-US" sz="1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过去房地产投资</a:t>
            </a:r>
            <a:r>
              <a:rPr lang="en-US" altLang="zh-CN" sz="1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GDP25%</a:t>
            </a:r>
            <a:r>
              <a:rPr lang="zh-CN" altLang="en-US" sz="1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以上，现在，从依赖土地财政、房地产投资转向科技创新、高端制造。</a:t>
            </a:r>
            <a:endParaRPr lang="zh-CN" altLang="en-US" sz="16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资源、资金、人才因此改变流向人工智能、机器人、智能汽车、低空经济、卫星通信</a:t>
            </a:r>
            <a:endParaRPr lang="zh-CN" altLang="en-US" sz="16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400">
              <a:solidFill>
                <a:srgbClr val="FFFFFF"/>
              </a:solidFill>
              <a:latin typeface="+mn-ea"/>
              <a:cs typeface="+mn-ea"/>
            </a:endParaRPr>
          </a:p>
        </p:txBody>
      </p:sp>
      <p:pic>
        <p:nvPicPr>
          <p:cNvPr id="33" name="图片 16" descr="343439383331313b343532303033323bd3a6d3c3b9dcc0ed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72674" y="2250191"/>
            <a:ext cx="360000" cy="360000"/>
          </a:xfrm>
          <a:prstGeom prst="rect">
            <a:avLst/>
          </a:prstGeom>
        </p:spPr>
      </p:pic>
      <p:sp>
        <p:nvSpPr>
          <p:cNvPr id="43" name="Shape 497"/>
          <p:cNvSpPr/>
          <p:nvPr>
            <p:custDataLst>
              <p:tags r:id="rId8"/>
            </p:custDataLst>
          </p:nvPr>
        </p:nvSpPr>
        <p:spPr>
          <a:xfrm>
            <a:off x="3201670" y="3623310"/>
            <a:ext cx="2675255" cy="2595245"/>
          </a:xfrm>
          <a:custGeom>
            <a:avLst/>
            <a:gdLst>
              <a:gd name="adj" fmla="val 9122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il" t="il" r="ir" b="ib"/>
            <a:pathLst>
              <a:path w="4213" h="4341">
                <a:moveTo>
                  <a:pt x="292" y="0"/>
                </a:moveTo>
                <a:lnTo>
                  <a:pt x="797" y="0"/>
                </a:lnTo>
                <a:lnTo>
                  <a:pt x="873" y="0"/>
                </a:lnTo>
                <a:lnTo>
                  <a:pt x="1378" y="0"/>
                </a:lnTo>
                <a:lnTo>
                  <a:pt x="1377" y="18"/>
                </a:lnTo>
                <a:cubicBezTo>
                  <a:pt x="1377" y="421"/>
                  <a:pt x="1704" y="747"/>
                  <a:pt x="2107" y="747"/>
                </a:cubicBezTo>
                <a:cubicBezTo>
                  <a:pt x="2509" y="747"/>
                  <a:pt x="2836" y="421"/>
                  <a:pt x="2836" y="18"/>
                </a:cubicBezTo>
                <a:lnTo>
                  <a:pt x="2835" y="0"/>
                </a:lnTo>
                <a:lnTo>
                  <a:pt x="3340" y="0"/>
                </a:lnTo>
                <a:lnTo>
                  <a:pt x="3416" y="0"/>
                </a:lnTo>
                <a:lnTo>
                  <a:pt x="3921" y="0"/>
                </a:lnTo>
                <a:cubicBezTo>
                  <a:pt x="4083" y="0"/>
                  <a:pt x="4213" y="131"/>
                  <a:pt x="4213" y="292"/>
                </a:cubicBezTo>
                <a:lnTo>
                  <a:pt x="4213" y="4049"/>
                </a:lnTo>
                <a:cubicBezTo>
                  <a:pt x="4213" y="4210"/>
                  <a:pt x="4083" y="4341"/>
                  <a:pt x="3921" y="4341"/>
                </a:cubicBezTo>
                <a:lnTo>
                  <a:pt x="3416" y="4341"/>
                </a:lnTo>
                <a:lnTo>
                  <a:pt x="2911" y="4341"/>
                </a:lnTo>
                <a:lnTo>
                  <a:pt x="1302" y="4341"/>
                </a:lnTo>
                <a:lnTo>
                  <a:pt x="797" y="4341"/>
                </a:lnTo>
                <a:lnTo>
                  <a:pt x="292" y="4341"/>
                </a:lnTo>
                <a:cubicBezTo>
                  <a:pt x="130" y="4341"/>
                  <a:pt x="0" y="4210"/>
                  <a:pt x="0" y="4049"/>
                </a:cubicBezTo>
                <a:lnTo>
                  <a:pt x="0" y="292"/>
                </a:lnTo>
                <a:cubicBezTo>
                  <a:pt x="0" y="131"/>
                  <a:pt x="130" y="0"/>
                  <a:pt x="292" y="0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90000"/>
                  <a:lumOff val="10000"/>
                  <a:alpha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lin ang="2700000" scaled="0"/>
          </a:gradFill>
          <a:ln w="12700">
            <a:miter lim="400000"/>
          </a:ln>
          <a:effectLst>
            <a:innerShdw blurRad="317500" dist="50800" dir="16200000">
              <a:schemeClr val="accent2">
                <a:lumMod val="20000"/>
                <a:lumOff val="80000"/>
                <a:alpha val="30000"/>
              </a:schemeClr>
            </a:innerShdw>
          </a:effectLst>
        </p:spPr>
        <p:txBody>
          <a:bodyPr wrap="square" lIns="71437" tIns="71437" rIns="71437" bIns="71437" anchor="ctr">
            <a:noAutofit/>
          </a:bodyPr>
          <a:p>
            <a:pPr lvl="0" algn="l">
              <a:buClrTx/>
              <a:buSzTx/>
              <a:buFontTx/>
            </a:pPr>
            <a:endParaRPr sz="2800" u="sng" dirty="0">
              <a:solidFill>
                <a:schemeClr val="tx1"/>
              </a:solidFill>
              <a:latin typeface="+mj-lt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8" name="Shape 501"/>
          <p:cNvSpPr/>
          <p:nvPr>
            <p:custDataLst>
              <p:tags r:id="rId9"/>
            </p:custDataLst>
          </p:nvPr>
        </p:nvSpPr>
        <p:spPr>
          <a:xfrm>
            <a:off x="4152900" y="3248660"/>
            <a:ext cx="772795" cy="773430"/>
          </a:xfrm>
          <a:prstGeom prst="ellipse">
            <a:avLst/>
          </a:prstGeom>
          <a:gradFill>
            <a:gsLst>
              <a:gs pos="0">
                <a:schemeClr val="accent2">
                  <a:lumMod val="90000"/>
                  <a:lumOff val="10000"/>
                  <a:alpha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lin ang="2700000" scaled="0"/>
          </a:gradFill>
          <a:ln w="12700">
            <a:miter lim="400000"/>
          </a:ln>
          <a:effectLst>
            <a:innerShdw blurRad="317500" dist="50800" dir="16200000">
              <a:schemeClr val="accent2">
                <a:lumMod val="20000"/>
                <a:lumOff val="80000"/>
                <a:alpha val="30000"/>
              </a:schemeClr>
            </a:innerShdw>
          </a:effectLst>
        </p:spPr>
        <p:txBody>
          <a:bodyPr lIns="71437" tIns="71437" rIns="71437" bIns="71437" anchor="ctr">
            <a:noAutofit/>
          </a:bodyPr>
          <a:p>
            <a:pPr lvl="0" algn="l">
              <a:buClrTx/>
              <a:buSzTx/>
              <a:buFontTx/>
            </a:pPr>
            <a:endParaRPr sz="2800" u="sng" dirty="0">
              <a:solidFill>
                <a:schemeClr val="tx1"/>
              </a:solidFill>
              <a:latin typeface="+mj-lt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31" name="图片 3" descr="343439383331313b343532303031393bd2b5bca8b9dcc0ed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359297" y="3455375"/>
            <a:ext cx="360000" cy="360000"/>
          </a:xfrm>
          <a:prstGeom prst="rect">
            <a:avLst/>
          </a:prstGeom>
        </p:spPr>
      </p:pic>
      <p:sp>
        <p:nvSpPr>
          <p:cNvPr id="46" name="Shape 497"/>
          <p:cNvSpPr/>
          <p:nvPr>
            <p:custDataLst>
              <p:tags r:id="rId13"/>
            </p:custDataLst>
          </p:nvPr>
        </p:nvSpPr>
        <p:spPr>
          <a:xfrm>
            <a:off x="9022715" y="2410460"/>
            <a:ext cx="2675255" cy="2594610"/>
          </a:xfrm>
          <a:custGeom>
            <a:avLst/>
            <a:gdLst>
              <a:gd name="adj" fmla="val 9122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il" t="il" r="ir" b="ib"/>
            <a:pathLst>
              <a:path w="4213" h="4341">
                <a:moveTo>
                  <a:pt x="292" y="0"/>
                </a:moveTo>
                <a:lnTo>
                  <a:pt x="797" y="0"/>
                </a:lnTo>
                <a:lnTo>
                  <a:pt x="873" y="0"/>
                </a:lnTo>
                <a:lnTo>
                  <a:pt x="1378" y="0"/>
                </a:lnTo>
                <a:lnTo>
                  <a:pt x="1377" y="18"/>
                </a:lnTo>
                <a:cubicBezTo>
                  <a:pt x="1377" y="421"/>
                  <a:pt x="1704" y="747"/>
                  <a:pt x="2107" y="747"/>
                </a:cubicBezTo>
                <a:cubicBezTo>
                  <a:pt x="2509" y="747"/>
                  <a:pt x="2836" y="421"/>
                  <a:pt x="2836" y="18"/>
                </a:cubicBezTo>
                <a:lnTo>
                  <a:pt x="2835" y="0"/>
                </a:lnTo>
                <a:lnTo>
                  <a:pt x="3340" y="0"/>
                </a:lnTo>
                <a:lnTo>
                  <a:pt x="3416" y="0"/>
                </a:lnTo>
                <a:lnTo>
                  <a:pt x="3921" y="0"/>
                </a:lnTo>
                <a:cubicBezTo>
                  <a:pt x="4083" y="0"/>
                  <a:pt x="4213" y="131"/>
                  <a:pt x="4213" y="292"/>
                </a:cubicBezTo>
                <a:lnTo>
                  <a:pt x="4213" y="4049"/>
                </a:lnTo>
                <a:cubicBezTo>
                  <a:pt x="4213" y="4210"/>
                  <a:pt x="4083" y="4341"/>
                  <a:pt x="3921" y="4341"/>
                </a:cubicBezTo>
                <a:lnTo>
                  <a:pt x="3416" y="4341"/>
                </a:lnTo>
                <a:lnTo>
                  <a:pt x="2911" y="4341"/>
                </a:lnTo>
                <a:lnTo>
                  <a:pt x="1302" y="4341"/>
                </a:lnTo>
                <a:lnTo>
                  <a:pt x="797" y="4341"/>
                </a:lnTo>
                <a:lnTo>
                  <a:pt x="292" y="4341"/>
                </a:lnTo>
                <a:cubicBezTo>
                  <a:pt x="130" y="4341"/>
                  <a:pt x="0" y="4210"/>
                  <a:pt x="0" y="4049"/>
                </a:cubicBezTo>
                <a:lnTo>
                  <a:pt x="0" y="292"/>
                </a:lnTo>
                <a:cubicBezTo>
                  <a:pt x="0" y="131"/>
                  <a:pt x="130" y="0"/>
                  <a:pt x="292" y="0"/>
                </a:cubicBezTo>
                <a:close/>
              </a:path>
            </a:pathLst>
          </a:custGeom>
          <a:gradFill>
            <a:gsLst>
              <a:gs pos="0">
                <a:schemeClr val="accent4">
                  <a:lumMod val="90000"/>
                  <a:lumOff val="10000"/>
                  <a:alpha val="100000"/>
                </a:schemeClr>
              </a:gs>
              <a:gs pos="100000">
                <a:schemeClr val="accent4">
                  <a:alpha val="100000"/>
                </a:schemeClr>
              </a:gs>
            </a:gsLst>
            <a:lin ang="2700000" scaled="0"/>
          </a:gradFill>
          <a:ln w="12700">
            <a:miter lim="400000"/>
          </a:ln>
          <a:effectLst>
            <a:innerShdw blurRad="317500" dist="50800" dir="16200000">
              <a:schemeClr val="accent4">
                <a:lumMod val="20000"/>
                <a:lumOff val="80000"/>
                <a:alpha val="30000"/>
              </a:schemeClr>
            </a:innerShdw>
          </a:effectLst>
        </p:spPr>
        <p:txBody>
          <a:bodyPr wrap="square" lIns="71437" tIns="71437" rIns="71437" bIns="71437" anchor="ctr">
            <a:noAutofit/>
          </a:bodyPr>
          <a:p>
            <a:pPr lvl="0" algn="l">
              <a:buClrTx/>
              <a:buSzTx/>
              <a:buFontTx/>
            </a:pPr>
            <a:endParaRPr sz="2800" u="sng" dirty="0">
              <a:solidFill>
                <a:schemeClr val="tx1"/>
              </a:solidFill>
              <a:latin typeface="+mj-lt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8" name="Shape 501"/>
          <p:cNvSpPr/>
          <p:nvPr>
            <p:custDataLst>
              <p:tags r:id="rId14"/>
            </p:custDataLst>
          </p:nvPr>
        </p:nvSpPr>
        <p:spPr>
          <a:xfrm>
            <a:off x="9971405" y="2051685"/>
            <a:ext cx="772795" cy="773430"/>
          </a:xfrm>
          <a:prstGeom prst="ellipse">
            <a:avLst/>
          </a:prstGeom>
          <a:gradFill>
            <a:gsLst>
              <a:gs pos="0">
                <a:schemeClr val="accent4">
                  <a:lumMod val="90000"/>
                  <a:lumOff val="10000"/>
                  <a:alpha val="100000"/>
                </a:schemeClr>
              </a:gs>
              <a:gs pos="100000">
                <a:schemeClr val="accent4">
                  <a:alpha val="100000"/>
                </a:schemeClr>
              </a:gs>
            </a:gsLst>
            <a:lin ang="2700000" scaled="0"/>
          </a:gradFill>
          <a:ln w="12700">
            <a:miter lim="400000"/>
          </a:ln>
          <a:effectLst>
            <a:innerShdw blurRad="317500" dist="50800" dir="16200000">
              <a:schemeClr val="accent4">
                <a:lumMod val="20000"/>
                <a:lumOff val="80000"/>
                <a:alpha val="30000"/>
              </a:schemeClr>
            </a:innerShdw>
          </a:effectLst>
        </p:spPr>
        <p:txBody>
          <a:bodyPr lIns="71437" tIns="71437" rIns="71437" bIns="71437" anchor="ctr">
            <a:noAutofit/>
          </a:bodyPr>
          <a:p>
            <a:pPr lvl="0" algn="l">
              <a:buClrTx/>
              <a:buSzTx/>
              <a:buFontTx/>
            </a:pPr>
            <a:endParaRPr sz="2800" u="sng" dirty="0">
              <a:solidFill>
                <a:schemeClr val="tx1"/>
              </a:solidFill>
              <a:latin typeface="+mj-lt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35" name="图片 12" descr="343439383331313b343532303032383bbfcdbba7b9dcc0ed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180342" y="2242525"/>
            <a:ext cx="360000" cy="360000"/>
          </a:xfrm>
          <a:prstGeom prst="rect">
            <a:avLst/>
          </a:prstGeom>
        </p:spPr>
      </p:pic>
      <p:sp>
        <p:nvSpPr>
          <p:cNvPr id="51" name="Shape 497"/>
          <p:cNvSpPr/>
          <p:nvPr>
            <p:custDataLst>
              <p:tags r:id="rId18"/>
            </p:custDataLst>
          </p:nvPr>
        </p:nvSpPr>
        <p:spPr>
          <a:xfrm>
            <a:off x="6096000" y="3627120"/>
            <a:ext cx="2675255" cy="2591435"/>
          </a:xfrm>
          <a:custGeom>
            <a:avLst/>
            <a:gdLst>
              <a:gd name="adj" fmla="val 9122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il" t="il" r="ir" b="ib"/>
            <a:pathLst>
              <a:path w="4213" h="4341">
                <a:moveTo>
                  <a:pt x="292" y="0"/>
                </a:moveTo>
                <a:lnTo>
                  <a:pt x="797" y="0"/>
                </a:lnTo>
                <a:lnTo>
                  <a:pt x="873" y="0"/>
                </a:lnTo>
                <a:lnTo>
                  <a:pt x="1378" y="0"/>
                </a:lnTo>
                <a:lnTo>
                  <a:pt x="1377" y="18"/>
                </a:lnTo>
                <a:cubicBezTo>
                  <a:pt x="1377" y="421"/>
                  <a:pt x="1704" y="747"/>
                  <a:pt x="2107" y="747"/>
                </a:cubicBezTo>
                <a:cubicBezTo>
                  <a:pt x="2509" y="747"/>
                  <a:pt x="2836" y="421"/>
                  <a:pt x="2836" y="18"/>
                </a:cubicBezTo>
                <a:lnTo>
                  <a:pt x="2835" y="0"/>
                </a:lnTo>
                <a:lnTo>
                  <a:pt x="3340" y="0"/>
                </a:lnTo>
                <a:lnTo>
                  <a:pt x="3416" y="0"/>
                </a:lnTo>
                <a:lnTo>
                  <a:pt x="3921" y="0"/>
                </a:lnTo>
                <a:cubicBezTo>
                  <a:pt x="4083" y="0"/>
                  <a:pt x="4213" y="131"/>
                  <a:pt x="4213" y="292"/>
                </a:cubicBezTo>
                <a:lnTo>
                  <a:pt x="4213" y="4049"/>
                </a:lnTo>
                <a:cubicBezTo>
                  <a:pt x="4213" y="4210"/>
                  <a:pt x="4083" y="4341"/>
                  <a:pt x="3921" y="4341"/>
                </a:cubicBezTo>
                <a:lnTo>
                  <a:pt x="3416" y="4341"/>
                </a:lnTo>
                <a:lnTo>
                  <a:pt x="2911" y="4341"/>
                </a:lnTo>
                <a:lnTo>
                  <a:pt x="1302" y="4341"/>
                </a:lnTo>
                <a:lnTo>
                  <a:pt x="797" y="4341"/>
                </a:lnTo>
                <a:lnTo>
                  <a:pt x="292" y="4341"/>
                </a:lnTo>
                <a:cubicBezTo>
                  <a:pt x="130" y="4341"/>
                  <a:pt x="0" y="4210"/>
                  <a:pt x="0" y="4049"/>
                </a:cubicBezTo>
                <a:lnTo>
                  <a:pt x="0" y="292"/>
                </a:lnTo>
                <a:cubicBezTo>
                  <a:pt x="0" y="131"/>
                  <a:pt x="130" y="0"/>
                  <a:pt x="292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700">
            <a:miter lim="400000"/>
          </a:ln>
          <a:effectLst>
            <a:innerShdw blurRad="317500" dist="50800" dir="16200000">
              <a:schemeClr val="accent3">
                <a:lumMod val="20000"/>
                <a:lumOff val="80000"/>
                <a:alpha val="30000"/>
              </a:schemeClr>
            </a:innerShdw>
          </a:effectLst>
        </p:spPr>
        <p:txBody>
          <a:bodyPr wrap="square" lIns="71437" tIns="71437" rIns="71437" bIns="71437" anchor="ctr">
            <a:noAutofit/>
          </a:bodyPr>
          <a:p>
            <a:pPr lvl="0" algn="l">
              <a:buClrTx/>
              <a:buSzTx/>
              <a:buFontTx/>
            </a:pPr>
            <a:endParaRPr sz="2800" dirty="0">
              <a:solidFill>
                <a:schemeClr val="tx1"/>
              </a:solidFill>
              <a:latin typeface="+mj-lt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Shape 501"/>
          <p:cNvSpPr/>
          <p:nvPr>
            <p:custDataLst>
              <p:tags r:id="rId19"/>
            </p:custDataLst>
          </p:nvPr>
        </p:nvSpPr>
        <p:spPr>
          <a:xfrm>
            <a:off x="7047230" y="3252470"/>
            <a:ext cx="772795" cy="77343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miter lim="400000"/>
          </a:ln>
          <a:effectLst>
            <a:innerShdw blurRad="317500" dist="50800" dir="16200000">
              <a:schemeClr val="accent3">
                <a:lumMod val="20000"/>
                <a:lumOff val="80000"/>
                <a:alpha val="30000"/>
              </a:schemeClr>
            </a:innerShdw>
          </a:effectLst>
        </p:spPr>
        <p:txBody>
          <a:bodyPr lIns="71437" tIns="71437" rIns="71437" bIns="71437" anchor="ctr">
            <a:noAutofit/>
          </a:bodyPr>
          <a:p>
            <a:pPr lvl="0" algn="l">
              <a:buClrTx/>
              <a:buSzTx/>
              <a:buFontTx/>
            </a:pPr>
            <a:endParaRPr sz="2800" dirty="0">
              <a:solidFill>
                <a:schemeClr val="tx1"/>
              </a:solidFill>
              <a:latin typeface="+mj-lt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34" name="图片 4" descr="343439383331313b343532303032303bb8f6c8cbd0c5cfa2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253628" y="3459185"/>
            <a:ext cx="360000" cy="360000"/>
          </a:xfrm>
          <a:prstGeom prst="rect">
            <a:avLst/>
          </a:prstGeom>
        </p:spPr>
      </p:pic>
      <p:sp>
        <p:nvSpPr>
          <p:cNvPr id="10" name="矩形 9"/>
          <p:cNvSpPr/>
          <p:nvPr>
            <p:custDataLst>
              <p:tags r:id="rId23"/>
            </p:custDataLst>
          </p:nvPr>
        </p:nvSpPr>
        <p:spPr>
          <a:xfrm>
            <a:off x="3268345" y="4129405"/>
            <a:ext cx="2612390" cy="212217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l"/>
            <a:r>
              <a:rPr sz="1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智能制造车间、智慧工厂</a:t>
            </a:r>
            <a:endParaRPr sz="16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sz="1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汽车、钢铁、化工等传统产业“智改数转”，集成电路、低空经济等新兴产业“裂变跃升”。加快量子科技、脑机接口等未来产业“赛道布局”。</a:t>
            </a:r>
            <a:endParaRPr lang="zh-CN" altLang="en-US" sz="400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30" name="矩形 29"/>
          <p:cNvSpPr/>
          <p:nvPr>
            <p:custDataLst>
              <p:tags r:id="rId24"/>
            </p:custDataLst>
          </p:nvPr>
        </p:nvSpPr>
        <p:spPr>
          <a:xfrm>
            <a:off x="6198870" y="4129405"/>
            <a:ext cx="2612390" cy="212217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l"/>
            <a:r>
              <a:rPr sz="1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人工智能与产业融合之路</a:t>
            </a:r>
            <a:endParaRPr sz="16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sz="1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在第四次工业革命的浪潮中，人工智能（AI）与工业互联网的深度融合，正成为重构全球制造业竞争格局的核心引擎。</a:t>
            </a:r>
            <a:r>
              <a:rPr lang="zh-CN" altLang="en-US" sz="300">
                <a:solidFill>
                  <a:schemeClr val="bg1"/>
                </a:solidFill>
                <a:latin typeface="+mn-ea"/>
                <a:cs typeface="+mn-ea"/>
              </a:rPr>
              <a:t>。</a:t>
            </a:r>
            <a:endParaRPr lang="zh-CN" altLang="en-US" sz="30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36" name="矩形 35"/>
          <p:cNvSpPr/>
          <p:nvPr>
            <p:custDataLst>
              <p:tags r:id="rId25"/>
            </p:custDataLst>
          </p:nvPr>
        </p:nvSpPr>
        <p:spPr>
          <a:xfrm>
            <a:off x="9108440" y="2882900"/>
            <a:ext cx="2612390" cy="212217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l"/>
            <a:r>
              <a:rPr sz="1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工业和信息化部将推动工业机器人、人形机器人进工厂。优先在焊接、装配、喷涂、搬运等细分场景实现落地应用。聚焦采矿、民爆、应急等领域复杂恶劣的生产环境推广机器人产品，提升危险、恶劣环境下智能作业的水平</a:t>
            </a:r>
            <a:r>
              <a:rPr lang="zh-CN" altLang="en-US" sz="300">
                <a:solidFill>
                  <a:srgbClr val="FFFFFF"/>
                </a:solidFill>
                <a:latin typeface="+mn-ea"/>
                <a:cs typeface="+mn-ea"/>
              </a:rPr>
              <a:t>。</a:t>
            </a:r>
            <a:endParaRPr lang="zh-CN" altLang="en-US" sz="300">
              <a:solidFill>
                <a:srgbClr val="FFFFFF"/>
              </a:solidFill>
              <a:latin typeface="+mn-ea"/>
              <a:cs typeface="+mn-ea"/>
            </a:endParaRPr>
          </a:p>
        </p:txBody>
      </p:sp>
      <p:pic>
        <p:nvPicPr>
          <p:cNvPr id="6" name="图片 5"/>
          <p:cNvPicPr/>
          <p:nvPr/>
        </p:nvPicPr>
        <p:blipFill>
          <a:blip r:embed="rId26"/>
          <a:stretch>
            <a:fillRect/>
          </a:stretch>
        </p:blipFill>
        <p:spPr>
          <a:xfrm>
            <a:off x="4978400" y="1826895"/>
            <a:ext cx="1909445" cy="1750695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27"/>
            </p:custDataLst>
          </p:nvPr>
        </p:nvSpPr>
        <p:spPr>
          <a:xfrm>
            <a:off x="5114290" y="2249170"/>
            <a:ext cx="1918970" cy="633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88427"/>
                </a:solidFill>
              </a14:hiddenFill>
            </a:ext>
          </a:extLst>
        </p:spPr>
        <p:txBody>
          <a:bodyPr wrap="square" rtlCol="0" anchor="t">
            <a:noAutofit/>
          </a:bodyPr>
          <a:p>
            <a:pPr algn="ctr">
              <a:lnSpc>
                <a:spcPct val="110000"/>
              </a:lnSpc>
            </a:pPr>
            <a:r>
              <a:rPr lang="en-US" altLang="zh-CN" sz="4400" b="1">
                <a:solidFill>
                  <a:srgbClr val="B90019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AI+</a:t>
            </a:r>
            <a:endParaRPr lang="en-US" altLang="zh-CN" sz="4400" b="1">
              <a:solidFill>
                <a:srgbClr val="B90019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28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052445" y="78740"/>
            <a:ext cx="65328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US" altLang="zh-CN" sz="4400">
                <a:ln w="19050">
                  <a:solidFill>
                    <a:srgbClr val="BA2125">
                      <a:alpha val="55000"/>
                    </a:srgbClr>
                  </a:solidFill>
                </a:ln>
                <a:gradFill>
                  <a:gsLst>
                    <a:gs pos="0">
                      <a:srgbClr val="FEF988"/>
                    </a:gs>
                    <a:gs pos="100000">
                      <a:srgbClr val="F0F7FC"/>
                    </a:gs>
                  </a:gsLst>
                  <a:lin ang="11280000" scaled="1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“</a:t>
            </a:r>
            <a:r>
              <a:rPr lang="zh-CN" altLang="en-US" sz="4400">
                <a:ln w="19050">
                  <a:solidFill>
                    <a:srgbClr val="BA2125">
                      <a:alpha val="55000"/>
                    </a:srgbClr>
                  </a:solidFill>
                </a:ln>
                <a:gradFill>
                  <a:gsLst>
                    <a:gs pos="0">
                      <a:srgbClr val="FEF988"/>
                    </a:gs>
                    <a:gs pos="100000">
                      <a:srgbClr val="F0F7FC"/>
                    </a:gs>
                  </a:gsLst>
                  <a:lin ang="11280000" scaled="1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人工智能</a:t>
            </a:r>
            <a:r>
              <a:rPr lang="en-US" altLang="zh-CN" sz="4400">
                <a:ln w="19050">
                  <a:solidFill>
                    <a:srgbClr val="BA2125">
                      <a:alpha val="55000"/>
                    </a:srgbClr>
                  </a:solidFill>
                </a:ln>
                <a:gradFill>
                  <a:gsLst>
                    <a:gs pos="0">
                      <a:srgbClr val="FEF988"/>
                    </a:gs>
                    <a:gs pos="100000">
                      <a:srgbClr val="F0F7FC"/>
                    </a:gs>
                  </a:gsLst>
                  <a:lin ang="11280000" scaled="1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+”</a:t>
            </a:r>
            <a:r>
              <a:rPr lang="zh-CN" altLang="en-US" sz="4400">
                <a:ln w="19050">
                  <a:solidFill>
                    <a:srgbClr val="BA2125">
                      <a:alpha val="55000"/>
                    </a:srgbClr>
                  </a:solidFill>
                </a:ln>
                <a:gradFill>
                  <a:gsLst>
                    <a:gs pos="0">
                      <a:srgbClr val="FEF988"/>
                    </a:gs>
                    <a:gs pos="100000">
                      <a:srgbClr val="F0F7FC"/>
                    </a:gs>
                  </a:gsLst>
                  <a:lin ang="11280000" scaled="1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行动</a:t>
            </a:r>
            <a:endParaRPr lang="zh-CN" altLang="en-US" sz="4400">
              <a:ln w="19050">
                <a:solidFill>
                  <a:srgbClr val="BA2125">
                    <a:alpha val="55000"/>
                  </a:srgbClr>
                </a:solidFill>
              </a:ln>
              <a:gradFill>
                <a:gsLst>
                  <a:gs pos="0">
                    <a:srgbClr val="FEF988"/>
                  </a:gs>
                  <a:gs pos="100000">
                    <a:srgbClr val="F0F7FC"/>
                  </a:gs>
                </a:gsLst>
                <a:lin ang="11280000" scaled="1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9400" y="913130"/>
            <a:ext cx="8404225" cy="63442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lvl="0" indent="0" algn="l" fontAlgn="ctr">
              <a:lnSpc>
                <a:spcPct val="110000"/>
              </a:lnSpc>
              <a:spcBef>
                <a:spcPts val="2265"/>
              </a:spcBef>
              <a:spcAft>
                <a:spcPts val="0"/>
              </a:spcAft>
              <a:buSzPct val="100000"/>
              <a:buNone/>
            </a:pPr>
            <a:r>
              <a:rPr lang="zh-CN" altLang="en-US" b="1" spc="30" dirty="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国务院于2025年8月26日发布《关于深入实施“人工智能+”行动的意见》，这是我国首部AI领域的纲领性文件。</a:t>
            </a:r>
            <a:endParaRPr lang="zh-CN" altLang="en-US" b="1" spc="30" dirty="0">
              <a:ln w="3175">
                <a:noFill/>
                <a:prstDash val="dash"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lvl="0" indent="-285750" algn="l" fontAlgn="ctr">
              <a:lnSpc>
                <a:spcPct val="110000"/>
              </a:lnSpc>
              <a:spcBef>
                <a:spcPts val="2265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600" spc="30" dirty="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“人工智能+”产业发展。鼓励有条件的企业将人工智能融入战略规划、组织架构、业务流程等，推动产业全要素智能化发展，助力传统产业改造升级，开辟战略性新兴产业和未来产业发展新赛道。</a:t>
            </a:r>
            <a:endParaRPr lang="zh-CN" altLang="en-US" sz="1600" spc="30" dirty="0">
              <a:ln w="3175">
                <a:noFill/>
                <a:prstDash val="dash"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lvl="0" indent="-285750" algn="l" fontAlgn="ctr">
              <a:lnSpc>
                <a:spcPct val="110000"/>
              </a:lnSpc>
              <a:spcBef>
                <a:spcPts val="2265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600" spc="30" dirty="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人工智能+”消费提质。培育产品消费新业态。推动智能终端“万物智联”，培育智能产品生态，大力发展智能网联汽车、人工智能手机和电脑、智能机器人、智能家居、智能穿戴等新一代智能终端，打造一体化全场景覆盖的智能交互环境。加快人工智能与元宇宙、低空飞行、增材制造、脑机接口等技术融合和产品创新，探索智能产品新形态。</a:t>
            </a:r>
            <a:endParaRPr lang="zh-CN" altLang="en-US" sz="1600" spc="30" dirty="0">
              <a:ln w="3175">
                <a:noFill/>
                <a:prstDash val="dash"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lvl="0" indent="-285750" algn="l" fontAlgn="ctr">
              <a:lnSpc>
                <a:spcPct val="110000"/>
              </a:lnSpc>
              <a:spcBef>
                <a:spcPts val="2265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en-US" altLang="zh-CN" sz="1600" spc="30" dirty="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600" spc="30" dirty="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人工智能</a:t>
            </a:r>
            <a:r>
              <a:rPr lang="en-US" altLang="zh-CN" sz="1600" spc="30" dirty="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+”</a:t>
            </a:r>
            <a:r>
              <a:rPr lang="zh-CN" altLang="en-US" sz="1600" spc="30" dirty="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民生福祉。大力支持开展人工智能技能培训，鼓励和支持全民积极学习人工智能新知识、新技术。提出探索推广人人可享的高水平居民健康助手，有序推动人工智能在辅助诊疗、健康管理、医保服务等场景的应用，大幅提高基层医疗健康服务能力和效率。要求充分发挥人工智能对织密人际关系、精神慰藉陪伴、养老托育助残、推进全民健身等方面的重要作用。</a:t>
            </a:r>
            <a:endParaRPr lang="zh-CN" altLang="en-US" sz="1600" spc="30" dirty="0">
              <a:ln w="3175">
                <a:noFill/>
                <a:prstDash val="dash"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lvl="0" indent="-285750" algn="l" fontAlgn="ctr">
              <a:lnSpc>
                <a:spcPct val="110000"/>
              </a:lnSpc>
              <a:spcBef>
                <a:spcPts val="2265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人工智能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+”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全球合作。深化人工智能领域高水平开放，推动人工智能技术开源可及。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8683625" y="1014730"/>
            <a:ext cx="2910840" cy="48291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052445" y="78740"/>
            <a:ext cx="65328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400">
                <a:ln w="19050">
                  <a:solidFill>
                    <a:srgbClr val="BA2125">
                      <a:alpha val="55000"/>
                    </a:srgbClr>
                  </a:solidFill>
                </a:ln>
                <a:gradFill>
                  <a:gsLst>
                    <a:gs pos="0">
                      <a:srgbClr val="FEF988"/>
                    </a:gs>
                    <a:gs pos="100000">
                      <a:srgbClr val="F0F7FC"/>
                    </a:gs>
                  </a:gsLst>
                  <a:lin ang="11280000" scaled="1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全球</a:t>
            </a:r>
            <a:r>
              <a:rPr lang="en-US" altLang="zh-CN" sz="4400">
                <a:ln w="19050">
                  <a:solidFill>
                    <a:srgbClr val="BA2125">
                      <a:alpha val="55000"/>
                    </a:srgbClr>
                  </a:solidFill>
                </a:ln>
                <a:gradFill>
                  <a:gsLst>
                    <a:gs pos="0">
                      <a:srgbClr val="FEF988"/>
                    </a:gs>
                    <a:gs pos="100000">
                      <a:srgbClr val="F0F7FC"/>
                    </a:gs>
                  </a:gsLst>
                  <a:lin ang="11280000" scaled="1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AI</a:t>
            </a:r>
            <a:r>
              <a:rPr lang="zh-CN" altLang="en-US" sz="4400">
                <a:ln w="19050">
                  <a:solidFill>
                    <a:srgbClr val="BA2125">
                      <a:alpha val="55000"/>
                    </a:srgbClr>
                  </a:solidFill>
                </a:ln>
                <a:gradFill>
                  <a:gsLst>
                    <a:gs pos="0">
                      <a:srgbClr val="FEF988"/>
                    </a:gs>
                    <a:gs pos="100000">
                      <a:srgbClr val="F0F7FC"/>
                    </a:gs>
                  </a:gsLst>
                  <a:lin ang="11280000" scaled="1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投资竞赛</a:t>
            </a:r>
            <a:endParaRPr lang="zh-CN" altLang="en-US" sz="4400">
              <a:ln w="19050">
                <a:solidFill>
                  <a:srgbClr val="BA2125">
                    <a:alpha val="55000"/>
                  </a:srgbClr>
                </a:solidFill>
              </a:ln>
              <a:gradFill>
                <a:gsLst>
                  <a:gs pos="0">
                    <a:srgbClr val="FEF988"/>
                  </a:gs>
                  <a:gs pos="100000">
                    <a:srgbClr val="F0F7FC"/>
                  </a:gs>
                </a:gsLst>
                <a:lin ang="11280000" scaled="1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18185" y="980440"/>
            <a:ext cx="10538460" cy="12198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b="1"/>
              <a:t>摩根士丹利、花旗等机构最新预测：</a:t>
            </a:r>
            <a:br>
              <a:rPr lang="zh-CN" altLang="en-US"/>
            </a:br>
            <a:r>
              <a:rPr lang="en-US" altLang="zh-CN"/>
              <a:t>  </a:t>
            </a:r>
            <a:r>
              <a:rPr lang="zh-CN" altLang="en-US" sz="1600"/>
              <a:t>微软、谷歌、亚马逊、</a:t>
            </a:r>
            <a:r>
              <a:rPr lang="en-US" altLang="zh-CN" sz="1600"/>
              <a:t>Meta</a:t>
            </a:r>
            <a:r>
              <a:rPr lang="zh-CN" altLang="en-US" sz="1600"/>
              <a:t>、甲骨文等科技巨头，未来三年将在</a:t>
            </a:r>
            <a:r>
              <a:rPr lang="en-US" altLang="zh-CN" sz="1600"/>
              <a:t>AI</a:t>
            </a:r>
            <a:r>
              <a:rPr lang="zh-CN" altLang="en-US" sz="1600"/>
              <a:t>基础设施上投入超过</a:t>
            </a:r>
            <a:r>
              <a:rPr lang="en-US" altLang="zh-CN" sz="1600"/>
              <a:t>2</a:t>
            </a:r>
            <a:r>
              <a:rPr lang="zh-CN" altLang="en-US" sz="1600"/>
              <a:t>万亿美元。</a:t>
            </a:r>
            <a:r>
              <a:rPr lang="zh-CN" altLang="en-US" sz="1600">
                <a:sym typeface="+mn-ea"/>
              </a:rPr>
              <a:t>随着</a:t>
            </a:r>
            <a:r>
              <a:rPr lang="en-US" altLang="zh-CN" sz="1600">
                <a:sym typeface="+mn-ea"/>
              </a:rPr>
              <a:t>GPU</a:t>
            </a:r>
            <a:r>
              <a:rPr lang="zh-CN" altLang="en-US" sz="1600">
                <a:sym typeface="+mn-ea"/>
              </a:rPr>
              <a:t>、大模型技术快速迭代，大规模部署，成本快速下降，</a:t>
            </a:r>
            <a:r>
              <a:rPr lang="en-US" altLang="zh-CN" sz="1600">
                <a:sym typeface="+mn-ea"/>
              </a:rPr>
              <a:t>AI</a:t>
            </a:r>
            <a:r>
              <a:rPr lang="zh-CN" altLang="en-US" sz="1600">
                <a:sym typeface="+mn-ea"/>
              </a:rPr>
              <a:t>大规模商业化落地的超级应用时代到来，</a:t>
            </a:r>
            <a:r>
              <a:rPr lang="en-US" altLang="zh-CN" sz="1600">
                <a:sym typeface="+mn-ea"/>
              </a:rPr>
              <a:t>Agent</a:t>
            </a:r>
            <a:r>
              <a:rPr lang="zh-CN" altLang="en-US" sz="1600">
                <a:sym typeface="+mn-ea"/>
              </a:rPr>
              <a:t>、自动驾驶、</a:t>
            </a:r>
            <a:r>
              <a:rPr lang="en-US" altLang="zh-CN" sz="1600">
                <a:sym typeface="+mn-ea"/>
              </a:rPr>
              <a:t>AI</a:t>
            </a:r>
            <a:r>
              <a:rPr lang="zh-CN" altLang="en-US" sz="1600">
                <a:sym typeface="+mn-ea"/>
              </a:rPr>
              <a:t>医疗、人形机器人将改变世界。</a:t>
            </a:r>
            <a:endParaRPr lang="zh-CN" altLang="en-US" sz="1600">
              <a:sym typeface="+mn-ea"/>
            </a:endParaRPr>
          </a:p>
          <a:p>
            <a:r>
              <a:rPr lang="en-US" altLang="zh-CN">
                <a:solidFill>
                  <a:srgbClr val="FF0000"/>
                </a:solidFill>
              </a:rPr>
              <a:t>  </a:t>
            </a:r>
            <a:r>
              <a:rPr lang="zh-CN" altLang="en-US">
                <a:solidFill>
                  <a:srgbClr val="FF0000"/>
                </a:solidFill>
              </a:rPr>
              <a:t>算力成为新石油</a:t>
            </a:r>
            <a:r>
              <a:rPr lang="en-US" altLang="zh-CN">
                <a:solidFill>
                  <a:srgbClr val="FF0000"/>
                </a:solidFill>
              </a:rPr>
              <a:t> 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——</a:t>
            </a:r>
            <a:r>
              <a:rPr lang="zh-CN" altLang="en-US">
                <a:solidFill>
                  <a:srgbClr val="FF0000"/>
                </a:solidFill>
              </a:rPr>
              <a:t>全球</a:t>
            </a:r>
            <a:r>
              <a:rPr lang="en-US" altLang="zh-CN">
                <a:solidFill>
                  <a:srgbClr val="FF0000"/>
                </a:solidFill>
              </a:rPr>
              <a:t>AI</a:t>
            </a:r>
            <a:r>
              <a:rPr lang="zh-CN" altLang="en-US">
                <a:solidFill>
                  <a:srgbClr val="FF0000"/>
                </a:solidFill>
              </a:rPr>
              <a:t>算力需求呈指数级爆发，芯片、光模块、液冷、储能全线爆发。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718820" y="2479040"/>
            <a:ext cx="5784215" cy="4077335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3"/>
          <a:stretch>
            <a:fillRect/>
          </a:stretch>
        </p:blipFill>
        <p:spPr>
          <a:xfrm>
            <a:off x="6557645" y="2479040"/>
            <a:ext cx="4310380" cy="40036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052445" y="78740"/>
            <a:ext cx="65328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US" altLang="zh-CN" sz="4400">
                <a:ln w="19050">
                  <a:solidFill>
                    <a:srgbClr val="BA2125">
                      <a:alpha val="55000"/>
                    </a:srgbClr>
                  </a:solidFill>
                </a:ln>
                <a:gradFill>
                  <a:gsLst>
                    <a:gs pos="0">
                      <a:srgbClr val="FEF988"/>
                    </a:gs>
                    <a:gs pos="100000">
                      <a:srgbClr val="F0F7FC"/>
                    </a:gs>
                  </a:gsLst>
                  <a:lin ang="11280000" scaled="1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AI</a:t>
            </a:r>
            <a:r>
              <a:rPr lang="zh-CN" altLang="en-US" sz="4400">
                <a:ln w="19050">
                  <a:solidFill>
                    <a:srgbClr val="BA2125">
                      <a:alpha val="55000"/>
                    </a:srgbClr>
                  </a:solidFill>
                </a:ln>
                <a:gradFill>
                  <a:gsLst>
                    <a:gs pos="0">
                      <a:srgbClr val="FEF988"/>
                    </a:gs>
                    <a:gs pos="100000">
                      <a:srgbClr val="F0F7FC"/>
                    </a:gs>
                  </a:gsLst>
                  <a:lin ang="11280000" scaled="1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大资本掀起涨价链条</a:t>
            </a:r>
            <a:endParaRPr lang="zh-CN" altLang="en-US" sz="4400">
              <a:ln w="19050">
                <a:solidFill>
                  <a:srgbClr val="BA2125">
                    <a:alpha val="55000"/>
                  </a:srgbClr>
                </a:solidFill>
              </a:ln>
              <a:gradFill>
                <a:gsLst>
                  <a:gs pos="0">
                    <a:srgbClr val="FEF988"/>
                  </a:gs>
                  <a:gs pos="100000">
                    <a:srgbClr val="F0F7FC"/>
                  </a:gs>
                </a:gsLst>
                <a:lin ang="11280000" scaled="1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grpSp>
        <p:nvGrpSpPr>
          <p:cNvPr id="3" name="组合 2"/>
          <p:cNvGrpSpPr/>
          <p:nvPr>
            <p:custDataLst>
              <p:tags r:id="rId2"/>
            </p:custDataLst>
          </p:nvPr>
        </p:nvGrpSpPr>
        <p:grpSpPr>
          <a:xfrm>
            <a:off x="655955" y="1909103"/>
            <a:ext cx="5488940" cy="789354"/>
            <a:chOff x="1029694" y="2562704"/>
            <a:chExt cx="4805514" cy="683649"/>
          </a:xfrm>
          <a:gradFill>
            <a:gsLst>
              <a:gs pos="0">
                <a:srgbClr val="F9C574"/>
              </a:gs>
              <a:gs pos="68000">
                <a:srgbClr val="FEE6BD"/>
              </a:gs>
            </a:gsLst>
            <a:path path="circle">
              <a:fillToRect l="100000" t="100000"/>
            </a:path>
            <a:tileRect r="-100000" b="-100000"/>
          </a:gradFill>
        </p:grpSpPr>
        <p:grpSp>
          <p:nvGrpSpPr>
            <p:cNvPr id="6" name="组合 5"/>
            <p:cNvGrpSpPr/>
            <p:nvPr/>
          </p:nvGrpSpPr>
          <p:grpSpPr>
            <a:xfrm>
              <a:off x="1029694" y="2562704"/>
              <a:ext cx="4805514" cy="683649"/>
              <a:chOff x="1462296" y="2554916"/>
              <a:chExt cx="4381905" cy="623385"/>
            </a:xfrm>
            <a:grpFill/>
          </p:grpSpPr>
          <p:sp>
            <p:nvSpPr>
              <p:cNvPr id="7" name="任意多边形 26"/>
              <p:cNvSpPr/>
              <p:nvPr>
                <p:custDataLst>
                  <p:tags r:id="rId3"/>
                </p:custDataLst>
              </p:nvPr>
            </p:nvSpPr>
            <p:spPr>
              <a:xfrm>
                <a:off x="5439001" y="2554916"/>
                <a:ext cx="405200" cy="621109"/>
              </a:xfrm>
              <a:custGeom>
                <a:avLst/>
                <a:gdLst>
                  <a:gd name="connsiteX0" fmla="*/ 1408561 w 1626275"/>
                  <a:gd name="connsiteY0" fmla="*/ 0 h 2492829"/>
                  <a:gd name="connsiteX1" fmla="*/ 1626275 w 1626275"/>
                  <a:gd name="connsiteY1" fmla="*/ 0 h 2492829"/>
                  <a:gd name="connsiteX2" fmla="*/ 217714 w 1626275"/>
                  <a:gd name="connsiteY2" fmla="*/ 2492829 h 2492829"/>
                  <a:gd name="connsiteX3" fmla="*/ 0 w 1626275"/>
                  <a:gd name="connsiteY3" fmla="*/ 2492829 h 249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275" h="2492829">
                    <a:moveTo>
                      <a:pt x="1408561" y="0"/>
                    </a:moveTo>
                    <a:lnTo>
                      <a:pt x="1626275" y="0"/>
                    </a:lnTo>
                    <a:lnTo>
                      <a:pt x="217714" y="2492829"/>
                    </a:lnTo>
                    <a:lnTo>
                      <a:pt x="0" y="249282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75" b="1" dirty="0">
                  <a:latin typeface="思源黑体 CN Normal" panose="020B0400000000000000" charset="-122"/>
                  <a:ea typeface="思源黑体 CN Normal" panose="020B0400000000000000" charset="-122"/>
                  <a:sym typeface="Source Han Sans SC" panose="020B0500000000000000" pitchFamily="34" charset="-122"/>
                </a:endParaRPr>
              </a:p>
            </p:txBody>
          </p:sp>
          <p:sp>
            <p:nvSpPr>
              <p:cNvPr id="10" name="任意多边形 38"/>
              <p:cNvSpPr/>
              <p:nvPr>
                <p:custDataLst>
                  <p:tags r:id="rId4"/>
                </p:custDataLst>
              </p:nvPr>
            </p:nvSpPr>
            <p:spPr>
              <a:xfrm>
                <a:off x="1527527" y="2557192"/>
                <a:ext cx="4251443" cy="621109"/>
              </a:xfrm>
              <a:custGeom>
                <a:avLst/>
                <a:gdLst>
                  <a:gd name="connsiteX0" fmla="*/ 350955 w 4251443"/>
                  <a:gd name="connsiteY0" fmla="*/ 0 h 621109"/>
                  <a:gd name="connsiteX1" fmla="*/ 1468563 w 4251443"/>
                  <a:gd name="connsiteY1" fmla="*/ 0 h 621109"/>
                  <a:gd name="connsiteX2" fmla="*/ 2101327 w 4251443"/>
                  <a:gd name="connsiteY2" fmla="*/ 0 h 621109"/>
                  <a:gd name="connsiteX3" fmla="*/ 2475797 w 4251443"/>
                  <a:gd name="connsiteY3" fmla="*/ 0 h 621109"/>
                  <a:gd name="connsiteX4" fmla="*/ 3695821 w 4251443"/>
                  <a:gd name="connsiteY4" fmla="*/ 0 h 621109"/>
                  <a:gd name="connsiteX5" fmla="*/ 4251443 w 4251443"/>
                  <a:gd name="connsiteY5" fmla="*/ 0 h 621109"/>
                  <a:gd name="connsiteX6" fmla="*/ 3900488 w 4251443"/>
                  <a:gd name="connsiteY6" fmla="*/ 621109 h 621109"/>
                  <a:gd name="connsiteX7" fmla="*/ 3255606 w 4251443"/>
                  <a:gd name="connsiteY7" fmla="*/ 621109 h 621109"/>
                  <a:gd name="connsiteX8" fmla="*/ 2475797 w 4251443"/>
                  <a:gd name="connsiteY8" fmla="*/ 621109 h 621109"/>
                  <a:gd name="connsiteX9" fmla="*/ 1661112 w 4251443"/>
                  <a:gd name="connsiteY9" fmla="*/ 621109 h 621109"/>
                  <a:gd name="connsiteX10" fmla="*/ 1468563 w 4251443"/>
                  <a:gd name="connsiteY10" fmla="*/ 621109 h 621109"/>
                  <a:gd name="connsiteX11" fmla="*/ 0 w 4251443"/>
                  <a:gd name="connsiteY11" fmla="*/ 621109 h 621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1443" h="621109">
                    <a:moveTo>
                      <a:pt x="350955" y="0"/>
                    </a:moveTo>
                    <a:lnTo>
                      <a:pt x="1468563" y="0"/>
                    </a:lnTo>
                    <a:lnTo>
                      <a:pt x="2101327" y="0"/>
                    </a:lnTo>
                    <a:lnTo>
                      <a:pt x="2475797" y="0"/>
                    </a:lnTo>
                    <a:lnTo>
                      <a:pt x="3695821" y="0"/>
                    </a:lnTo>
                    <a:lnTo>
                      <a:pt x="4251443" y="0"/>
                    </a:lnTo>
                    <a:lnTo>
                      <a:pt x="3900488" y="621109"/>
                    </a:lnTo>
                    <a:lnTo>
                      <a:pt x="3255606" y="621109"/>
                    </a:lnTo>
                    <a:lnTo>
                      <a:pt x="2475797" y="621109"/>
                    </a:lnTo>
                    <a:lnTo>
                      <a:pt x="1661112" y="621109"/>
                    </a:lnTo>
                    <a:lnTo>
                      <a:pt x="1468563" y="621109"/>
                    </a:lnTo>
                    <a:lnTo>
                      <a:pt x="0" y="62110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75" b="1" dirty="0">
                  <a:latin typeface="思源黑体 CN Normal" panose="020B0400000000000000" charset="-122"/>
                  <a:ea typeface="思源黑体 CN Normal" panose="020B0400000000000000" charset="-122"/>
                  <a:sym typeface="Source Han Sans SC" panose="020B0500000000000000" pitchFamily="34" charset="-122"/>
                </a:endParaRPr>
              </a:p>
            </p:txBody>
          </p:sp>
          <p:sp>
            <p:nvSpPr>
              <p:cNvPr id="11" name="任意多边形 39"/>
              <p:cNvSpPr/>
              <p:nvPr>
                <p:custDataLst>
                  <p:tags r:id="rId5"/>
                </p:custDataLst>
              </p:nvPr>
            </p:nvSpPr>
            <p:spPr>
              <a:xfrm>
                <a:off x="1462296" y="2554916"/>
                <a:ext cx="405200" cy="621109"/>
              </a:xfrm>
              <a:custGeom>
                <a:avLst/>
                <a:gdLst>
                  <a:gd name="connsiteX0" fmla="*/ 1408561 w 1626275"/>
                  <a:gd name="connsiteY0" fmla="*/ 0 h 2492829"/>
                  <a:gd name="connsiteX1" fmla="*/ 1626275 w 1626275"/>
                  <a:gd name="connsiteY1" fmla="*/ 0 h 2492829"/>
                  <a:gd name="connsiteX2" fmla="*/ 217714 w 1626275"/>
                  <a:gd name="connsiteY2" fmla="*/ 2492829 h 2492829"/>
                  <a:gd name="connsiteX3" fmla="*/ 0 w 1626275"/>
                  <a:gd name="connsiteY3" fmla="*/ 2492829 h 249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275" h="2492829">
                    <a:moveTo>
                      <a:pt x="1408561" y="0"/>
                    </a:moveTo>
                    <a:lnTo>
                      <a:pt x="1626275" y="0"/>
                    </a:lnTo>
                    <a:lnTo>
                      <a:pt x="217714" y="2492829"/>
                    </a:lnTo>
                    <a:lnTo>
                      <a:pt x="0" y="249282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75" b="1">
                  <a:latin typeface="思源黑体 CN Normal" panose="020B0400000000000000" charset="-122"/>
                  <a:ea typeface="思源黑体 CN Normal" panose="020B0400000000000000" charset="-122"/>
                  <a:sym typeface="Source Han Sans SC" panose="020B0500000000000000" pitchFamily="34" charset="-122"/>
                </a:endParaRPr>
              </a:p>
            </p:txBody>
          </p:sp>
        </p:grpSp>
        <p:sp>
          <p:nvSpPr>
            <p:cNvPr id="12" name="文本框 11"/>
            <p:cNvSpPr txBox="1"/>
            <p:nvPr>
              <p:custDataLst>
                <p:tags r:id="rId6"/>
              </p:custDataLst>
            </p:nvPr>
          </p:nvSpPr>
          <p:spPr>
            <a:xfrm>
              <a:off x="2130448" y="2736239"/>
              <a:ext cx="3225543" cy="431172"/>
            </a:xfrm>
            <a:prstGeom prst="rect">
              <a:avLst/>
            </a:prstGeom>
            <a:grpFill/>
          </p:spPr>
          <p:txBody>
            <a:bodyPr wrap="square" rtlCol="0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rgbClr val="C00000"/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Source Han Sans SC" panose="020B0500000000000000" pitchFamily="34" charset="-122"/>
                </a:rPr>
                <a:t>芯片、高带宽内存</a:t>
              </a:r>
              <a:r>
                <a:rPr lang="en-US" altLang="zh-CN" b="1" dirty="0">
                  <a:solidFill>
                    <a:srgbClr val="C00000"/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Source Han Sans SC" panose="020B0500000000000000" pitchFamily="34" charset="-122"/>
                </a:rPr>
                <a:t>(HBM)</a:t>
              </a:r>
              <a:endParaRPr lang="en-US" altLang="zh-CN" b="1" dirty="0">
                <a:solidFill>
                  <a:srgbClr val="C00000"/>
                </a:solidFill>
                <a:latin typeface="思源黑体 CN Normal" panose="020B0400000000000000" charset="-122"/>
                <a:ea typeface="思源黑体 CN Normal" panose="020B0400000000000000" charset="-122"/>
                <a:sym typeface="Source Han Sans SC" panose="020B0500000000000000" pitchFamily="3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7"/>
              </p:custDataLst>
            </p:nvPr>
          </p:nvSpPr>
          <p:spPr>
            <a:xfrm>
              <a:off x="1597305" y="2758238"/>
              <a:ext cx="439746" cy="292581"/>
            </a:xfrm>
            <a:prstGeom prst="rect">
              <a:avLst/>
            </a:prstGeom>
            <a:grpFill/>
          </p:spPr>
          <p:txBody>
            <a:bodyPr wrap="square" rtlCol="0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1575" b="1" dirty="0">
                  <a:solidFill>
                    <a:srgbClr val="C00000"/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Source Han Sans SC" panose="020B0500000000000000" pitchFamily="34" charset="-122"/>
                </a:rPr>
                <a:t>01</a:t>
              </a:r>
              <a:endParaRPr lang="en-US" altLang="zh-CN" sz="1575" b="1" dirty="0">
                <a:solidFill>
                  <a:srgbClr val="C00000"/>
                </a:solidFill>
                <a:latin typeface="思源黑体 CN Normal" panose="020B0400000000000000" charset="-122"/>
                <a:ea typeface="思源黑体 CN Normal" panose="020B0400000000000000" charset="-122"/>
                <a:sym typeface="Source Han Sans SC" panose="020B0500000000000000" pitchFamily="34" charset="-122"/>
              </a:endParaRPr>
            </a:p>
          </p:txBody>
        </p:sp>
        <p:cxnSp>
          <p:nvCxnSpPr>
            <p:cNvPr id="14" name="直接连接符 10"/>
            <p:cNvCxnSpPr/>
            <p:nvPr>
              <p:custDataLst>
                <p:tags r:id="rId8"/>
              </p:custDataLst>
            </p:nvPr>
          </p:nvCxnSpPr>
          <p:spPr>
            <a:xfrm>
              <a:off x="2011665" y="2698840"/>
              <a:ext cx="0" cy="401118"/>
            </a:xfrm>
            <a:prstGeom prst="line">
              <a:avLst/>
            </a:prstGeom>
            <a:grpFill/>
            <a:ln w="12700">
              <a:solidFill>
                <a:srgbClr val="B127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PA-文本框 42"/>
          <p:cNvSpPr txBox="1"/>
          <p:nvPr>
            <p:custDataLst>
              <p:tags r:id="rId9"/>
            </p:custDataLst>
          </p:nvPr>
        </p:nvSpPr>
        <p:spPr>
          <a:xfrm>
            <a:off x="6091555" y="2802890"/>
            <a:ext cx="5445760" cy="1119505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4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8"/>
                <a:ea typeface="思源黑体 CN Normal" panose="020B0400000000000000" pitchFamily="34" charset="-128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altLang="zh-CN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AI</a:t>
            </a:r>
            <a:r>
              <a:rPr lang="zh-CN" altLang="en-US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应用向复杂的智能代理（</a:t>
            </a:r>
            <a:r>
              <a:rPr lang="en-US" altLang="zh-CN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Agent</a:t>
            </a:r>
            <a:r>
              <a:rPr lang="zh-CN" altLang="en-US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）演进，单次任务消耗的算力（</a:t>
            </a:r>
            <a:r>
              <a:rPr lang="en-US" altLang="zh-CN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Token</a:t>
            </a:r>
            <a:r>
              <a:rPr lang="zh-CN" altLang="en-US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）呈指数级增长，</a:t>
            </a:r>
            <a:r>
              <a:rPr lang="en-US" altLang="zh-CN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‌</a:t>
            </a:r>
            <a:r>
              <a:rPr lang="zh-CN" altLang="en-US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亚马逊云科技（</a:t>
            </a:r>
            <a:r>
              <a:rPr lang="en-US" altLang="zh-CN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AWS</a:t>
            </a:r>
            <a:r>
              <a:rPr lang="zh-CN" altLang="en-US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）对其</a:t>
            </a:r>
            <a:r>
              <a:rPr lang="en-US" altLang="zh-CN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EC2</a:t>
            </a:r>
            <a:r>
              <a:rPr lang="zh-CN" altLang="en-US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机器学习容量块价格上调约</a:t>
            </a:r>
            <a:r>
              <a:rPr lang="en-US" altLang="zh-CN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15%‌</a:t>
            </a:r>
            <a:r>
              <a:rPr lang="zh-CN" altLang="en-US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。</a:t>
            </a:r>
            <a:r>
              <a:rPr lang="en-US" altLang="zh-CN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‌</a:t>
            </a:r>
            <a:r>
              <a:rPr lang="zh-CN" altLang="en-US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谷歌云自</a:t>
            </a:r>
            <a:r>
              <a:rPr lang="en-US" altLang="zh-CN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2026</a:t>
            </a:r>
            <a:r>
              <a:rPr lang="zh-CN" altLang="en-US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年</a:t>
            </a:r>
            <a:r>
              <a:rPr lang="en-US" altLang="zh-CN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5</a:t>
            </a:r>
            <a:r>
              <a:rPr lang="zh-CN" altLang="en-US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月</a:t>
            </a:r>
            <a:r>
              <a:rPr lang="en-US" altLang="zh-CN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1</a:t>
            </a:r>
            <a:r>
              <a:rPr lang="zh-CN" altLang="en-US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日起上调云网络传输服务价格，北美地区翻倍</a:t>
            </a:r>
            <a:r>
              <a:rPr lang="en-US" altLang="zh-CN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‌</a:t>
            </a:r>
            <a:r>
              <a:rPr lang="zh-CN" altLang="en-US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。</a:t>
            </a:r>
            <a:endParaRPr lang="zh-CN" altLang="en-US" sz="1600" b="1" dirty="0">
              <a:solidFill>
                <a:schemeClr val="tx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Source Han Sans SC" panose="020B0500000000000000" pitchFamily="34" charset="-122"/>
            </a:endParaRPr>
          </a:p>
        </p:txBody>
      </p:sp>
      <p:sp>
        <p:nvSpPr>
          <p:cNvPr id="40" name="PA-文本框 42"/>
          <p:cNvSpPr txBox="1"/>
          <p:nvPr>
            <p:custDataLst>
              <p:tags r:id="rId10"/>
            </p:custDataLst>
          </p:nvPr>
        </p:nvSpPr>
        <p:spPr>
          <a:xfrm>
            <a:off x="501650" y="5013960"/>
            <a:ext cx="5361305" cy="1410335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4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8"/>
                <a:ea typeface="思源黑体 CN Normal" panose="020B0400000000000000" pitchFamily="34" charset="-128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altLang="zh-CN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AI</a:t>
            </a:r>
            <a:r>
              <a:rPr lang="zh-CN" altLang="en-US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基础设施建设高度依赖铜、银、铝等金属材料</a:t>
            </a:r>
            <a:endParaRPr lang="zh-CN" altLang="en-US" sz="1600" b="1" dirty="0">
              <a:solidFill>
                <a:schemeClr val="tx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Source Han Sans SC" panose="020B0500000000000000" pitchFamily="34" charset="-122"/>
            </a:endParaRPr>
          </a:p>
          <a:p>
            <a:pPr algn="l">
              <a:lnSpc>
                <a:spcPct val="110000"/>
              </a:lnSpc>
            </a:pPr>
            <a:r>
              <a:rPr lang="zh-CN" altLang="en-US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电子布：</a:t>
            </a:r>
            <a:r>
              <a:rPr lang="en-US" altLang="zh-CN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AI</a:t>
            </a:r>
            <a:r>
              <a:rPr lang="zh-CN" altLang="en-US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服务器对高端电子布需求是传统设备的</a:t>
            </a:r>
            <a:r>
              <a:rPr lang="en-US" altLang="zh-CN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5</a:t>
            </a:r>
            <a:r>
              <a:rPr lang="zh-CN" altLang="en-US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倍</a:t>
            </a:r>
            <a:endParaRPr lang="zh-CN" altLang="en-US" sz="1600" b="1" dirty="0">
              <a:solidFill>
                <a:schemeClr val="tx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Source Han Sans SC" panose="020B0500000000000000" pitchFamily="34" charset="-122"/>
            </a:endParaRPr>
          </a:p>
          <a:p>
            <a:pPr algn="l">
              <a:lnSpc>
                <a:spcPct val="110000"/>
              </a:lnSpc>
            </a:pPr>
            <a:r>
              <a:rPr lang="zh-CN" altLang="en-US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光纤光缆、光模块、铜箔、覆铜板（</a:t>
            </a:r>
            <a:r>
              <a:rPr lang="en-US" altLang="zh-CN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CCL</a:t>
            </a:r>
            <a:r>
              <a:rPr lang="zh-CN" altLang="en-US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）、</a:t>
            </a:r>
            <a:r>
              <a:rPr lang="en-US" altLang="zh-CN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MLCC</a:t>
            </a:r>
            <a:r>
              <a:rPr lang="zh-CN" altLang="en-US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（片式多层陶瓷电容）、树脂、</a:t>
            </a:r>
            <a:r>
              <a:rPr lang="en-US" altLang="zh-CN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pcb</a:t>
            </a:r>
            <a:r>
              <a:rPr lang="zh-CN" altLang="en-US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、电源变压器</a:t>
            </a:r>
            <a:endParaRPr lang="zh-CN" altLang="en-US" sz="1600" b="1" dirty="0">
              <a:solidFill>
                <a:schemeClr val="tx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Source Han Sans SC" panose="020B0500000000000000" pitchFamily="34" charset="-122"/>
            </a:endParaRPr>
          </a:p>
          <a:p>
            <a:pPr algn="l"/>
            <a:endParaRPr lang="zh-CN" altLang="en-US" sz="1600" b="1" dirty="0">
              <a:solidFill>
                <a:schemeClr val="tx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Source Han Sans SC" panose="020B0500000000000000" pitchFamily="34" charset="-122"/>
            </a:endParaRPr>
          </a:p>
        </p:txBody>
      </p:sp>
      <p:sp>
        <p:nvSpPr>
          <p:cNvPr id="41" name="PA-文本框 42"/>
          <p:cNvSpPr txBox="1"/>
          <p:nvPr>
            <p:custDataLst>
              <p:tags r:id="rId11"/>
            </p:custDataLst>
          </p:nvPr>
        </p:nvSpPr>
        <p:spPr>
          <a:xfrm>
            <a:off x="5984240" y="4919345"/>
            <a:ext cx="5153025" cy="1455420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4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8"/>
                <a:ea typeface="思源黑体 CN Normal" panose="020B0400000000000000" pitchFamily="34" charset="-128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zh-CN" altLang="en-US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下游</a:t>
            </a:r>
            <a:r>
              <a:rPr lang="en-US" altLang="zh-CN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AI</a:t>
            </a:r>
            <a:r>
              <a:rPr lang="zh-CN" altLang="en-US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应用需求井喷</a:t>
            </a:r>
            <a:r>
              <a:rPr lang="zh-CN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，</a:t>
            </a:r>
            <a:r>
              <a:rPr lang="zh-CN" altLang="en-US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拉动了对上游算力资源的渴求。</a:t>
            </a:r>
            <a:endParaRPr lang="zh-CN" altLang="en-US" sz="1600" b="1" dirty="0">
              <a:solidFill>
                <a:schemeClr val="tx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Source Han Sans SC" panose="020B0500000000000000" pitchFamily="34" charset="-122"/>
            </a:endParaRPr>
          </a:p>
          <a:p>
            <a:pPr algn="l">
              <a:lnSpc>
                <a:spcPct val="110000"/>
              </a:lnSpc>
            </a:pPr>
            <a:r>
              <a:rPr lang="zh-CN" altLang="en-US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传导链条：需求爆发</a:t>
            </a:r>
            <a:r>
              <a:rPr lang="en-US" altLang="en-US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→</a:t>
            </a:r>
            <a:r>
              <a:rPr lang="zh-CN" altLang="en-US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算力紧缺</a:t>
            </a:r>
            <a:r>
              <a:rPr lang="en-US" altLang="en-US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→</a:t>
            </a:r>
            <a:r>
              <a:rPr lang="zh-CN" altLang="en-US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成本上涨</a:t>
            </a:r>
            <a:r>
              <a:rPr lang="en-US" altLang="en-US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→</a:t>
            </a:r>
            <a:r>
              <a:rPr lang="zh-CN" altLang="en-US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服务提价</a:t>
            </a:r>
            <a:r>
              <a:rPr lang="en-US" altLang="zh-CN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‌</a:t>
            </a:r>
            <a:r>
              <a:rPr lang="zh-CN" altLang="en-US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。</a:t>
            </a:r>
            <a:endParaRPr lang="zh-CN" altLang="en-US" sz="1600" b="1" dirty="0">
              <a:solidFill>
                <a:schemeClr val="tx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Source Han Sans SC" panose="020B0500000000000000" pitchFamily="34" charset="-122"/>
            </a:endParaRPr>
          </a:p>
          <a:p>
            <a:pPr algn="l">
              <a:lnSpc>
                <a:spcPct val="110000"/>
              </a:lnSpc>
            </a:pPr>
            <a:r>
              <a:rPr lang="en-US" altLang="zh-CN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2026</a:t>
            </a:r>
            <a:r>
              <a:rPr lang="zh-CN" altLang="en-US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年</a:t>
            </a:r>
            <a:r>
              <a:rPr lang="en-US" altLang="zh-CN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2</a:t>
            </a:r>
            <a:r>
              <a:rPr lang="zh-CN" altLang="en-US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月</a:t>
            </a:r>
            <a:r>
              <a:rPr lang="en-US" altLang="zh-CN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12</a:t>
            </a:r>
            <a:r>
              <a:rPr lang="zh-CN" altLang="en-US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日，</a:t>
            </a:r>
            <a:r>
              <a:rPr lang="en-US" altLang="zh-CN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‌</a:t>
            </a:r>
            <a:r>
              <a:rPr lang="zh-CN" altLang="en-US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智谱</a:t>
            </a:r>
            <a:r>
              <a:rPr lang="en-US" altLang="zh-CN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AI</a:t>
            </a:r>
            <a:r>
              <a:rPr lang="zh-CN" altLang="en-US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发布《</a:t>
            </a:r>
            <a:r>
              <a:rPr lang="en-US" altLang="zh-CN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GLM Coding Plan</a:t>
            </a:r>
            <a:r>
              <a:rPr lang="zh-CN" altLang="en-US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价格调整函》，涨价</a:t>
            </a:r>
            <a:r>
              <a:rPr lang="en-US" altLang="zh-CN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30%</a:t>
            </a:r>
            <a:r>
              <a:rPr lang="zh-CN" altLang="en-US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，并取消首购优惠，仅保留季度、年度订阅优惠。</a:t>
            </a:r>
            <a:r>
              <a:rPr lang="en-US" altLang="zh-CN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‌‌</a:t>
            </a:r>
            <a:endParaRPr lang="en-US" altLang="zh-CN" sz="1600" b="1" dirty="0">
              <a:solidFill>
                <a:schemeClr val="tx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Source Han Sans SC" panose="020B0500000000000000" pitchFamily="34" charset="-122"/>
            </a:endParaRPr>
          </a:p>
          <a:p>
            <a:pPr algn="l"/>
            <a:endParaRPr lang="en-US" altLang="zh-CN" sz="1600" b="1" dirty="0">
              <a:solidFill>
                <a:schemeClr val="tx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Source Han Sans SC" panose="020B0500000000000000" pitchFamily="34" charset="-122"/>
            </a:endParaRPr>
          </a:p>
        </p:txBody>
      </p:sp>
      <p:sp>
        <p:nvSpPr>
          <p:cNvPr id="42" name="PA-文本框 42"/>
          <p:cNvSpPr txBox="1"/>
          <p:nvPr>
            <p:custDataLst>
              <p:tags r:id="rId12"/>
            </p:custDataLst>
          </p:nvPr>
        </p:nvSpPr>
        <p:spPr>
          <a:xfrm>
            <a:off x="502285" y="2867660"/>
            <a:ext cx="5420995" cy="1002030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4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8"/>
                <a:ea typeface="思源黑体 CN Normal" panose="020B0400000000000000" pitchFamily="34" charset="-128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AI</a:t>
            </a:r>
            <a:r>
              <a:rPr lang="zh-CN" altLang="en-US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服务器抢占芯片和存储产能，一台</a:t>
            </a:r>
            <a:r>
              <a:rPr lang="en-US" altLang="zh-CN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AI</a:t>
            </a:r>
            <a:r>
              <a:rPr lang="zh-CN" altLang="en-US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服务器的内存用量是普通服务器的</a:t>
            </a:r>
            <a:r>
              <a:rPr lang="en-US" altLang="zh-CN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8</a:t>
            </a:r>
            <a:r>
              <a:rPr lang="zh-CN" altLang="en-US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到</a:t>
            </a:r>
            <a:r>
              <a:rPr lang="en-US" altLang="zh-CN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10</a:t>
            </a:r>
            <a:r>
              <a:rPr lang="zh-CN" altLang="en-US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倍，</a:t>
            </a:r>
            <a:r>
              <a:rPr lang="en-US" altLang="zh-CN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‌</a:t>
            </a:r>
            <a:r>
              <a:rPr lang="zh-CN" altLang="en-US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动态随机存取存储器（</a:t>
            </a:r>
            <a:r>
              <a:rPr lang="en-US" altLang="zh-CN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DRAM</a:t>
            </a:r>
            <a:r>
              <a:rPr lang="zh-CN" altLang="en-US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）与闪存（</a:t>
            </a:r>
            <a:r>
              <a:rPr lang="en-US" altLang="zh-CN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NAND</a:t>
            </a:r>
            <a:r>
              <a:rPr lang="zh-CN" altLang="en-US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）的现货价格累计涨幅超过</a:t>
            </a:r>
            <a:r>
              <a:rPr lang="en-US" altLang="zh-CN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300%‌</a:t>
            </a:r>
            <a:endParaRPr lang="en-US" altLang="zh-CN" sz="1600" b="1" dirty="0">
              <a:solidFill>
                <a:schemeClr val="tx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Source Han Sans SC" panose="020B0500000000000000" pitchFamily="34" charset="-122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台积电、三星电子、</a:t>
            </a:r>
            <a:r>
              <a:rPr lang="en-US" altLang="zh-CN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SK</a:t>
            </a:r>
            <a:r>
              <a:rPr lang="zh-CN" altLang="en-US" sz="1600" b="1" dirty="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Source Han Sans SC" panose="020B0500000000000000" pitchFamily="34" charset="-122"/>
              </a:rPr>
              <a:t>海力士</a:t>
            </a:r>
            <a:endParaRPr lang="zh-CN" altLang="en-US" sz="1600" b="1" dirty="0">
              <a:solidFill>
                <a:schemeClr val="tx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Source Han Sans SC" panose="020B0500000000000000" pitchFamily="34" charset="-122"/>
            </a:endParaRPr>
          </a:p>
        </p:txBody>
      </p:sp>
      <p:grpSp>
        <p:nvGrpSpPr>
          <p:cNvPr id="4" name="组合 3"/>
          <p:cNvGrpSpPr/>
          <p:nvPr>
            <p:custDataLst>
              <p:tags r:id="rId13"/>
            </p:custDataLst>
          </p:nvPr>
        </p:nvGrpSpPr>
        <p:grpSpPr>
          <a:xfrm>
            <a:off x="6253480" y="1921168"/>
            <a:ext cx="5488940" cy="789354"/>
            <a:chOff x="1029694" y="2562704"/>
            <a:chExt cx="4805514" cy="683649"/>
          </a:xfrm>
          <a:gradFill>
            <a:gsLst>
              <a:gs pos="0">
                <a:srgbClr val="F9C574"/>
              </a:gs>
              <a:gs pos="68000">
                <a:srgbClr val="FEE6BD"/>
              </a:gs>
            </a:gsLst>
            <a:path path="circle">
              <a:fillToRect l="100000" t="100000"/>
            </a:path>
            <a:tileRect r="-100000" b="-100000"/>
          </a:gradFill>
        </p:grpSpPr>
        <p:grpSp>
          <p:nvGrpSpPr>
            <p:cNvPr id="8" name="组合 7"/>
            <p:cNvGrpSpPr/>
            <p:nvPr/>
          </p:nvGrpSpPr>
          <p:grpSpPr>
            <a:xfrm>
              <a:off x="1029694" y="2562704"/>
              <a:ext cx="4805514" cy="683649"/>
              <a:chOff x="1462296" y="2554916"/>
              <a:chExt cx="4381905" cy="623385"/>
            </a:xfrm>
            <a:grpFill/>
          </p:grpSpPr>
          <p:sp>
            <p:nvSpPr>
              <p:cNvPr id="43" name="任意多边形 26"/>
              <p:cNvSpPr/>
              <p:nvPr>
                <p:custDataLst>
                  <p:tags r:id="rId14"/>
                </p:custDataLst>
              </p:nvPr>
            </p:nvSpPr>
            <p:spPr>
              <a:xfrm>
                <a:off x="5439001" y="2554916"/>
                <a:ext cx="405200" cy="621109"/>
              </a:xfrm>
              <a:custGeom>
                <a:avLst/>
                <a:gdLst>
                  <a:gd name="connsiteX0" fmla="*/ 1408561 w 1626275"/>
                  <a:gd name="connsiteY0" fmla="*/ 0 h 2492829"/>
                  <a:gd name="connsiteX1" fmla="*/ 1626275 w 1626275"/>
                  <a:gd name="connsiteY1" fmla="*/ 0 h 2492829"/>
                  <a:gd name="connsiteX2" fmla="*/ 217714 w 1626275"/>
                  <a:gd name="connsiteY2" fmla="*/ 2492829 h 2492829"/>
                  <a:gd name="connsiteX3" fmla="*/ 0 w 1626275"/>
                  <a:gd name="connsiteY3" fmla="*/ 2492829 h 249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275" h="2492829">
                    <a:moveTo>
                      <a:pt x="1408561" y="0"/>
                    </a:moveTo>
                    <a:lnTo>
                      <a:pt x="1626275" y="0"/>
                    </a:lnTo>
                    <a:lnTo>
                      <a:pt x="217714" y="2492829"/>
                    </a:lnTo>
                    <a:lnTo>
                      <a:pt x="0" y="249282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575" b="1" dirty="0">
                  <a:latin typeface="思源黑体 CN Normal" panose="020B0400000000000000" charset="-122"/>
                  <a:ea typeface="思源黑体 CN Normal" panose="020B0400000000000000" charset="-122"/>
                  <a:sym typeface="Source Han Sans SC" panose="020B0500000000000000" pitchFamily="34" charset="-122"/>
                </a:endParaRPr>
              </a:p>
            </p:txBody>
          </p:sp>
          <p:sp>
            <p:nvSpPr>
              <p:cNvPr id="44" name="任意多边形 38"/>
              <p:cNvSpPr/>
              <p:nvPr>
                <p:custDataLst>
                  <p:tags r:id="rId15"/>
                </p:custDataLst>
              </p:nvPr>
            </p:nvSpPr>
            <p:spPr>
              <a:xfrm>
                <a:off x="1527527" y="2557192"/>
                <a:ext cx="4251443" cy="621109"/>
              </a:xfrm>
              <a:custGeom>
                <a:avLst/>
                <a:gdLst>
                  <a:gd name="connsiteX0" fmla="*/ 350955 w 4251443"/>
                  <a:gd name="connsiteY0" fmla="*/ 0 h 621109"/>
                  <a:gd name="connsiteX1" fmla="*/ 1468563 w 4251443"/>
                  <a:gd name="connsiteY1" fmla="*/ 0 h 621109"/>
                  <a:gd name="connsiteX2" fmla="*/ 2101327 w 4251443"/>
                  <a:gd name="connsiteY2" fmla="*/ 0 h 621109"/>
                  <a:gd name="connsiteX3" fmla="*/ 2475797 w 4251443"/>
                  <a:gd name="connsiteY3" fmla="*/ 0 h 621109"/>
                  <a:gd name="connsiteX4" fmla="*/ 3695821 w 4251443"/>
                  <a:gd name="connsiteY4" fmla="*/ 0 h 621109"/>
                  <a:gd name="connsiteX5" fmla="*/ 4251443 w 4251443"/>
                  <a:gd name="connsiteY5" fmla="*/ 0 h 621109"/>
                  <a:gd name="connsiteX6" fmla="*/ 3900488 w 4251443"/>
                  <a:gd name="connsiteY6" fmla="*/ 621109 h 621109"/>
                  <a:gd name="connsiteX7" fmla="*/ 3255606 w 4251443"/>
                  <a:gd name="connsiteY7" fmla="*/ 621109 h 621109"/>
                  <a:gd name="connsiteX8" fmla="*/ 2475797 w 4251443"/>
                  <a:gd name="connsiteY8" fmla="*/ 621109 h 621109"/>
                  <a:gd name="connsiteX9" fmla="*/ 1661112 w 4251443"/>
                  <a:gd name="connsiteY9" fmla="*/ 621109 h 621109"/>
                  <a:gd name="connsiteX10" fmla="*/ 1468563 w 4251443"/>
                  <a:gd name="connsiteY10" fmla="*/ 621109 h 621109"/>
                  <a:gd name="connsiteX11" fmla="*/ 0 w 4251443"/>
                  <a:gd name="connsiteY11" fmla="*/ 621109 h 621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1443" h="621109">
                    <a:moveTo>
                      <a:pt x="350955" y="0"/>
                    </a:moveTo>
                    <a:lnTo>
                      <a:pt x="1468563" y="0"/>
                    </a:lnTo>
                    <a:lnTo>
                      <a:pt x="2101327" y="0"/>
                    </a:lnTo>
                    <a:lnTo>
                      <a:pt x="2475797" y="0"/>
                    </a:lnTo>
                    <a:lnTo>
                      <a:pt x="3695821" y="0"/>
                    </a:lnTo>
                    <a:lnTo>
                      <a:pt x="4251443" y="0"/>
                    </a:lnTo>
                    <a:lnTo>
                      <a:pt x="3900488" y="621109"/>
                    </a:lnTo>
                    <a:lnTo>
                      <a:pt x="3255606" y="621109"/>
                    </a:lnTo>
                    <a:lnTo>
                      <a:pt x="2475797" y="621109"/>
                    </a:lnTo>
                    <a:lnTo>
                      <a:pt x="1661112" y="621109"/>
                    </a:lnTo>
                    <a:lnTo>
                      <a:pt x="1468563" y="621109"/>
                    </a:lnTo>
                    <a:lnTo>
                      <a:pt x="0" y="62110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575" b="1" dirty="0">
                  <a:latin typeface="思源黑体 CN Normal" panose="020B0400000000000000" charset="-122"/>
                  <a:ea typeface="思源黑体 CN Normal" panose="020B0400000000000000" charset="-122"/>
                  <a:sym typeface="Source Han Sans SC" panose="020B0500000000000000" pitchFamily="34" charset="-122"/>
                </a:endParaRPr>
              </a:p>
            </p:txBody>
          </p:sp>
          <p:sp>
            <p:nvSpPr>
              <p:cNvPr id="45" name="任意多边形 39"/>
              <p:cNvSpPr/>
              <p:nvPr>
                <p:custDataLst>
                  <p:tags r:id="rId16"/>
                </p:custDataLst>
              </p:nvPr>
            </p:nvSpPr>
            <p:spPr>
              <a:xfrm>
                <a:off x="1462296" y="2554916"/>
                <a:ext cx="405200" cy="621109"/>
              </a:xfrm>
              <a:custGeom>
                <a:avLst/>
                <a:gdLst>
                  <a:gd name="connsiteX0" fmla="*/ 1408561 w 1626275"/>
                  <a:gd name="connsiteY0" fmla="*/ 0 h 2492829"/>
                  <a:gd name="connsiteX1" fmla="*/ 1626275 w 1626275"/>
                  <a:gd name="connsiteY1" fmla="*/ 0 h 2492829"/>
                  <a:gd name="connsiteX2" fmla="*/ 217714 w 1626275"/>
                  <a:gd name="connsiteY2" fmla="*/ 2492829 h 2492829"/>
                  <a:gd name="connsiteX3" fmla="*/ 0 w 1626275"/>
                  <a:gd name="connsiteY3" fmla="*/ 2492829 h 249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275" h="2492829">
                    <a:moveTo>
                      <a:pt x="1408561" y="0"/>
                    </a:moveTo>
                    <a:lnTo>
                      <a:pt x="1626275" y="0"/>
                    </a:lnTo>
                    <a:lnTo>
                      <a:pt x="217714" y="2492829"/>
                    </a:lnTo>
                    <a:lnTo>
                      <a:pt x="0" y="249282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575" b="1">
                  <a:latin typeface="思源黑体 CN Normal" panose="020B0400000000000000" charset="-122"/>
                  <a:ea typeface="思源黑体 CN Normal" panose="020B0400000000000000" charset="-122"/>
                  <a:sym typeface="Source Han Sans SC" panose="020B0500000000000000" pitchFamily="34" charset="-122"/>
                </a:endParaRPr>
              </a:p>
            </p:txBody>
          </p:sp>
        </p:grpSp>
        <p:sp>
          <p:nvSpPr>
            <p:cNvPr id="46" name="文本框 45"/>
            <p:cNvSpPr txBox="1"/>
            <p:nvPr>
              <p:custDataLst>
                <p:tags r:id="rId17"/>
              </p:custDataLst>
            </p:nvPr>
          </p:nvSpPr>
          <p:spPr>
            <a:xfrm>
              <a:off x="2130448" y="2736239"/>
              <a:ext cx="3225543" cy="431172"/>
            </a:xfrm>
            <a:prstGeom prst="rect">
              <a:avLst/>
            </a:prstGeom>
            <a:grpFill/>
          </p:spPr>
          <p:txBody>
            <a:bodyPr wrap="square" rtlCol="0">
              <a:noAutofit/>
              <a:scene3d>
                <a:camera prst="orthographicFront"/>
                <a:lightRig rig="threePt" dir="t"/>
              </a:scene3d>
              <a:sp3d contourW="12700"/>
            </a:bodyPr>
            <a:p>
              <a:pPr lvl="0" algn="l">
                <a:buClrTx/>
                <a:buSzTx/>
                <a:buFontTx/>
              </a:pPr>
              <a:r>
                <a:rPr lang="zh-CN" altLang="en-US" b="1" dirty="0">
                  <a:solidFill>
                    <a:srgbClr val="C00000"/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Source Han Sans SC" panose="020B0500000000000000" pitchFamily="34" charset="-122"/>
                </a:rPr>
                <a:t>云计算服务</a:t>
              </a:r>
              <a:endParaRPr lang="zh-CN" altLang="en-US" b="1" dirty="0">
                <a:solidFill>
                  <a:srgbClr val="C00000"/>
                </a:solidFill>
                <a:latin typeface="思源黑体 CN Normal" panose="020B0400000000000000" charset="-122"/>
                <a:ea typeface="思源黑体 CN Normal" panose="020B0400000000000000" charset="-122"/>
                <a:sym typeface="Source Han Sans SC" panose="020B0500000000000000" pitchFamily="34" charset="-122"/>
              </a:endParaRPr>
            </a:p>
          </p:txBody>
        </p:sp>
        <p:sp>
          <p:nvSpPr>
            <p:cNvPr id="47" name="文本框 46"/>
            <p:cNvSpPr txBox="1"/>
            <p:nvPr>
              <p:custDataLst>
                <p:tags r:id="rId18"/>
              </p:custDataLst>
            </p:nvPr>
          </p:nvSpPr>
          <p:spPr>
            <a:xfrm>
              <a:off x="1597305" y="2758238"/>
              <a:ext cx="439746" cy="292581"/>
            </a:xfrm>
            <a:prstGeom prst="rect">
              <a:avLst/>
            </a:prstGeom>
            <a:grpFill/>
          </p:spPr>
          <p:txBody>
            <a:bodyPr wrap="square" rtlCol="0">
              <a:noAutofit/>
              <a:scene3d>
                <a:camera prst="orthographicFront"/>
                <a:lightRig rig="threePt" dir="t"/>
              </a:scene3d>
              <a:sp3d contourW="12700"/>
            </a:bodyPr>
            <a:p>
              <a:r>
                <a:rPr lang="en-US" altLang="zh-CN" sz="1575" b="1" dirty="0">
                  <a:solidFill>
                    <a:srgbClr val="C00000"/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Source Han Sans SC" panose="020B0500000000000000" pitchFamily="34" charset="-122"/>
                </a:rPr>
                <a:t>02</a:t>
              </a:r>
              <a:endParaRPr lang="en-US" altLang="zh-CN" sz="1575" b="1" dirty="0">
                <a:solidFill>
                  <a:srgbClr val="C00000"/>
                </a:solidFill>
                <a:latin typeface="思源黑体 CN Normal" panose="020B0400000000000000" charset="-122"/>
                <a:ea typeface="思源黑体 CN Normal" panose="020B0400000000000000" charset="-122"/>
                <a:sym typeface="Source Han Sans SC" panose="020B0500000000000000" pitchFamily="34" charset="-122"/>
              </a:endParaRPr>
            </a:p>
          </p:txBody>
        </p:sp>
        <p:cxnSp>
          <p:nvCxnSpPr>
            <p:cNvPr id="48" name="直接连接符 10"/>
            <p:cNvCxnSpPr/>
            <p:nvPr>
              <p:custDataLst>
                <p:tags r:id="rId19"/>
              </p:custDataLst>
            </p:nvPr>
          </p:nvCxnSpPr>
          <p:spPr>
            <a:xfrm>
              <a:off x="2011665" y="2698840"/>
              <a:ext cx="0" cy="401118"/>
            </a:xfrm>
            <a:prstGeom prst="line">
              <a:avLst/>
            </a:prstGeom>
            <a:grpFill/>
            <a:ln w="12700">
              <a:solidFill>
                <a:srgbClr val="B127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组合 48"/>
          <p:cNvGrpSpPr/>
          <p:nvPr>
            <p:custDataLst>
              <p:tags r:id="rId20"/>
            </p:custDataLst>
          </p:nvPr>
        </p:nvGrpSpPr>
        <p:grpSpPr>
          <a:xfrm>
            <a:off x="655955" y="4066833"/>
            <a:ext cx="5488940" cy="789354"/>
            <a:chOff x="1029694" y="2562704"/>
            <a:chExt cx="4805514" cy="683649"/>
          </a:xfrm>
          <a:gradFill>
            <a:gsLst>
              <a:gs pos="0">
                <a:srgbClr val="F9C574"/>
              </a:gs>
              <a:gs pos="68000">
                <a:srgbClr val="FEE6BD"/>
              </a:gs>
            </a:gsLst>
            <a:path path="circle">
              <a:fillToRect l="100000" t="100000"/>
            </a:path>
            <a:tileRect r="-100000" b="-100000"/>
          </a:gradFill>
        </p:grpSpPr>
        <p:grpSp>
          <p:nvGrpSpPr>
            <p:cNvPr id="50" name="组合 49"/>
            <p:cNvGrpSpPr/>
            <p:nvPr/>
          </p:nvGrpSpPr>
          <p:grpSpPr>
            <a:xfrm>
              <a:off x="1029694" y="2562704"/>
              <a:ext cx="4805514" cy="683649"/>
              <a:chOff x="1462296" y="2554916"/>
              <a:chExt cx="4381905" cy="623385"/>
            </a:xfrm>
            <a:grpFill/>
          </p:grpSpPr>
          <p:sp>
            <p:nvSpPr>
              <p:cNvPr id="51" name="任意多边形 26"/>
              <p:cNvSpPr/>
              <p:nvPr>
                <p:custDataLst>
                  <p:tags r:id="rId21"/>
                </p:custDataLst>
              </p:nvPr>
            </p:nvSpPr>
            <p:spPr>
              <a:xfrm>
                <a:off x="5439001" y="2554916"/>
                <a:ext cx="405200" cy="621109"/>
              </a:xfrm>
              <a:custGeom>
                <a:avLst/>
                <a:gdLst>
                  <a:gd name="connsiteX0" fmla="*/ 1408561 w 1626275"/>
                  <a:gd name="connsiteY0" fmla="*/ 0 h 2492829"/>
                  <a:gd name="connsiteX1" fmla="*/ 1626275 w 1626275"/>
                  <a:gd name="connsiteY1" fmla="*/ 0 h 2492829"/>
                  <a:gd name="connsiteX2" fmla="*/ 217714 w 1626275"/>
                  <a:gd name="connsiteY2" fmla="*/ 2492829 h 2492829"/>
                  <a:gd name="connsiteX3" fmla="*/ 0 w 1626275"/>
                  <a:gd name="connsiteY3" fmla="*/ 2492829 h 249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275" h="2492829">
                    <a:moveTo>
                      <a:pt x="1408561" y="0"/>
                    </a:moveTo>
                    <a:lnTo>
                      <a:pt x="1626275" y="0"/>
                    </a:lnTo>
                    <a:lnTo>
                      <a:pt x="217714" y="2492829"/>
                    </a:lnTo>
                    <a:lnTo>
                      <a:pt x="0" y="249282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575" b="1" dirty="0">
                  <a:latin typeface="思源黑体 CN Normal" panose="020B0400000000000000" charset="-122"/>
                  <a:ea typeface="思源黑体 CN Normal" panose="020B0400000000000000" charset="-122"/>
                  <a:sym typeface="Source Han Sans SC" panose="020B0500000000000000" pitchFamily="34" charset="-122"/>
                </a:endParaRPr>
              </a:p>
            </p:txBody>
          </p:sp>
          <p:sp>
            <p:nvSpPr>
              <p:cNvPr id="52" name="任意多边形 38"/>
              <p:cNvSpPr/>
              <p:nvPr>
                <p:custDataLst>
                  <p:tags r:id="rId22"/>
                </p:custDataLst>
              </p:nvPr>
            </p:nvSpPr>
            <p:spPr>
              <a:xfrm>
                <a:off x="1527527" y="2557192"/>
                <a:ext cx="4251443" cy="621109"/>
              </a:xfrm>
              <a:custGeom>
                <a:avLst/>
                <a:gdLst>
                  <a:gd name="connsiteX0" fmla="*/ 350955 w 4251443"/>
                  <a:gd name="connsiteY0" fmla="*/ 0 h 621109"/>
                  <a:gd name="connsiteX1" fmla="*/ 1468563 w 4251443"/>
                  <a:gd name="connsiteY1" fmla="*/ 0 h 621109"/>
                  <a:gd name="connsiteX2" fmla="*/ 2101327 w 4251443"/>
                  <a:gd name="connsiteY2" fmla="*/ 0 h 621109"/>
                  <a:gd name="connsiteX3" fmla="*/ 2475797 w 4251443"/>
                  <a:gd name="connsiteY3" fmla="*/ 0 h 621109"/>
                  <a:gd name="connsiteX4" fmla="*/ 3695821 w 4251443"/>
                  <a:gd name="connsiteY4" fmla="*/ 0 h 621109"/>
                  <a:gd name="connsiteX5" fmla="*/ 4251443 w 4251443"/>
                  <a:gd name="connsiteY5" fmla="*/ 0 h 621109"/>
                  <a:gd name="connsiteX6" fmla="*/ 3900488 w 4251443"/>
                  <a:gd name="connsiteY6" fmla="*/ 621109 h 621109"/>
                  <a:gd name="connsiteX7" fmla="*/ 3255606 w 4251443"/>
                  <a:gd name="connsiteY7" fmla="*/ 621109 h 621109"/>
                  <a:gd name="connsiteX8" fmla="*/ 2475797 w 4251443"/>
                  <a:gd name="connsiteY8" fmla="*/ 621109 h 621109"/>
                  <a:gd name="connsiteX9" fmla="*/ 1661112 w 4251443"/>
                  <a:gd name="connsiteY9" fmla="*/ 621109 h 621109"/>
                  <a:gd name="connsiteX10" fmla="*/ 1468563 w 4251443"/>
                  <a:gd name="connsiteY10" fmla="*/ 621109 h 621109"/>
                  <a:gd name="connsiteX11" fmla="*/ 0 w 4251443"/>
                  <a:gd name="connsiteY11" fmla="*/ 621109 h 621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1443" h="621109">
                    <a:moveTo>
                      <a:pt x="350955" y="0"/>
                    </a:moveTo>
                    <a:lnTo>
                      <a:pt x="1468563" y="0"/>
                    </a:lnTo>
                    <a:lnTo>
                      <a:pt x="2101327" y="0"/>
                    </a:lnTo>
                    <a:lnTo>
                      <a:pt x="2475797" y="0"/>
                    </a:lnTo>
                    <a:lnTo>
                      <a:pt x="3695821" y="0"/>
                    </a:lnTo>
                    <a:lnTo>
                      <a:pt x="4251443" y="0"/>
                    </a:lnTo>
                    <a:lnTo>
                      <a:pt x="3900488" y="621109"/>
                    </a:lnTo>
                    <a:lnTo>
                      <a:pt x="3255606" y="621109"/>
                    </a:lnTo>
                    <a:lnTo>
                      <a:pt x="2475797" y="621109"/>
                    </a:lnTo>
                    <a:lnTo>
                      <a:pt x="1661112" y="621109"/>
                    </a:lnTo>
                    <a:lnTo>
                      <a:pt x="1468563" y="621109"/>
                    </a:lnTo>
                    <a:lnTo>
                      <a:pt x="0" y="62110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575" b="1" dirty="0">
                  <a:latin typeface="思源黑体 CN Normal" panose="020B0400000000000000" charset="-122"/>
                  <a:ea typeface="思源黑体 CN Normal" panose="020B0400000000000000" charset="-122"/>
                  <a:sym typeface="Source Han Sans SC" panose="020B0500000000000000" pitchFamily="34" charset="-122"/>
                </a:endParaRPr>
              </a:p>
            </p:txBody>
          </p:sp>
          <p:sp>
            <p:nvSpPr>
              <p:cNvPr id="53" name="任意多边形 39"/>
              <p:cNvSpPr/>
              <p:nvPr>
                <p:custDataLst>
                  <p:tags r:id="rId23"/>
                </p:custDataLst>
              </p:nvPr>
            </p:nvSpPr>
            <p:spPr>
              <a:xfrm>
                <a:off x="1462296" y="2554916"/>
                <a:ext cx="405200" cy="621109"/>
              </a:xfrm>
              <a:custGeom>
                <a:avLst/>
                <a:gdLst>
                  <a:gd name="connsiteX0" fmla="*/ 1408561 w 1626275"/>
                  <a:gd name="connsiteY0" fmla="*/ 0 h 2492829"/>
                  <a:gd name="connsiteX1" fmla="*/ 1626275 w 1626275"/>
                  <a:gd name="connsiteY1" fmla="*/ 0 h 2492829"/>
                  <a:gd name="connsiteX2" fmla="*/ 217714 w 1626275"/>
                  <a:gd name="connsiteY2" fmla="*/ 2492829 h 2492829"/>
                  <a:gd name="connsiteX3" fmla="*/ 0 w 1626275"/>
                  <a:gd name="connsiteY3" fmla="*/ 2492829 h 249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275" h="2492829">
                    <a:moveTo>
                      <a:pt x="1408561" y="0"/>
                    </a:moveTo>
                    <a:lnTo>
                      <a:pt x="1626275" y="0"/>
                    </a:lnTo>
                    <a:lnTo>
                      <a:pt x="217714" y="2492829"/>
                    </a:lnTo>
                    <a:lnTo>
                      <a:pt x="0" y="249282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575" b="1">
                  <a:latin typeface="思源黑体 CN Normal" panose="020B0400000000000000" charset="-122"/>
                  <a:ea typeface="思源黑体 CN Normal" panose="020B0400000000000000" charset="-122"/>
                  <a:sym typeface="Source Han Sans SC" panose="020B0500000000000000" pitchFamily="34" charset="-122"/>
                </a:endParaRPr>
              </a:p>
            </p:txBody>
          </p:sp>
        </p:grpSp>
        <p:sp>
          <p:nvSpPr>
            <p:cNvPr id="54" name="文本框 53"/>
            <p:cNvSpPr txBox="1"/>
            <p:nvPr>
              <p:custDataLst>
                <p:tags r:id="rId24"/>
              </p:custDataLst>
            </p:nvPr>
          </p:nvSpPr>
          <p:spPr>
            <a:xfrm>
              <a:off x="2130448" y="2736239"/>
              <a:ext cx="3225543" cy="431172"/>
            </a:xfrm>
            <a:prstGeom prst="rect">
              <a:avLst/>
            </a:prstGeom>
            <a:grpFill/>
          </p:spPr>
          <p:txBody>
            <a:bodyPr wrap="square" rtlCol="0">
              <a:noAutofit/>
              <a:scene3d>
                <a:camera prst="orthographicFront"/>
                <a:lightRig rig="threePt" dir="t"/>
              </a:scene3d>
              <a:sp3d contourW="12700"/>
            </a:bodyPr>
            <a:p>
              <a:r>
                <a:rPr lang="zh-CN" altLang="en-US" b="1" dirty="0">
                  <a:solidFill>
                    <a:srgbClr val="C00000"/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Source Han Sans SC" panose="020B0500000000000000" pitchFamily="34" charset="-122"/>
                </a:rPr>
                <a:t>上游材料</a:t>
              </a:r>
              <a:endParaRPr lang="zh-CN" altLang="en-US" b="1" dirty="0">
                <a:solidFill>
                  <a:srgbClr val="C00000"/>
                </a:solidFill>
                <a:latin typeface="思源黑体 CN Normal" panose="020B0400000000000000" charset="-122"/>
                <a:ea typeface="思源黑体 CN Normal" panose="020B0400000000000000" charset="-122"/>
                <a:sym typeface="Source Han Sans SC" panose="020B0500000000000000" pitchFamily="34" charset="-122"/>
              </a:endParaRPr>
            </a:p>
          </p:txBody>
        </p:sp>
        <p:sp>
          <p:nvSpPr>
            <p:cNvPr id="55" name="文本框 54"/>
            <p:cNvSpPr txBox="1"/>
            <p:nvPr>
              <p:custDataLst>
                <p:tags r:id="rId25"/>
              </p:custDataLst>
            </p:nvPr>
          </p:nvSpPr>
          <p:spPr>
            <a:xfrm>
              <a:off x="1597305" y="2758238"/>
              <a:ext cx="439746" cy="292581"/>
            </a:xfrm>
            <a:prstGeom prst="rect">
              <a:avLst/>
            </a:prstGeom>
            <a:grpFill/>
          </p:spPr>
          <p:txBody>
            <a:bodyPr wrap="square" rtlCol="0">
              <a:noAutofit/>
              <a:scene3d>
                <a:camera prst="orthographicFront"/>
                <a:lightRig rig="threePt" dir="t"/>
              </a:scene3d>
              <a:sp3d contourW="12700"/>
            </a:bodyPr>
            <a:p>
              <a:r>
                <a:rPr lang="en-US" altLang="zh-CN" sz="1575" b="1" dirty="0">
                  <a:solidFill>
                    <a:srgbClr val="C00000"/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Source Han Sans SC" panose="020B0500000000000000" pitchFamily="34" charset="-122"/>
                </a:rPr>
                <a:t>03</a:t>
              </a:r>
              <a:endParaRPr lang="en-US" altLang="zh-CN" sz="1575" b="1" dirty="0">
                <a:solidFill>
                  <a:srgbClr val="C00000"/>
                </a:solidFill>
                <a:latin typeface="思源黑体 CN Normal" panose="020B0400000000000000" charset="-122"/>
                <a:ea typeface="思源黑体 CN Normal" panose="020B0400000000000000" charset="-122"/>
                <a:sym typeface="Source Han Sans SC" panose="020B0500000000000000" pitchFamily="34" charset="-122"/>
              </a:endParaRPr>
            </a:p>
          </p:txBody>
        </p:sp>
        <p:cxnSp>
          <p:nvCxnSpPr>
            <p:cNvPr id="56" name="直接连接符 10"/>
            <p:cNvCxnSpPr/>
            <p:nvPr>
              <p:custDataLst>
                <p:tags r:id="rId26"/>
              </p:custDataLst>
            </p:nvPr>
          </p:nvCxnSpPr>
          <p:spPr>
            <a:xfrm>
              <a:off x="2011665" y="2698840"/>
              <a:ext cx="0" cy="401118"/>
            </a:xfrm>
            <a:prstGeom prst="line">
              <a:avLst/>
            </a:prstGeom>
            <a:grpFill/>
            <a:ln w="12700">
              <a:solidFill>
                <a:srgbClr val="B127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组合 56"/>
          <p:cNvGrpSpPr/>
          <p:nvPr>
            <p:custDataLst>
              <p:tags r:id="rId27"/>
            </p:custDataLst>
          </p:nvPr>
        </p:nvGrpSpPr>
        <p:grpSpPr>
          <a:xfrm>
            <a:off x="6253480" y="4066833"/>
            <a:ext cx="5488940" cy="789354"/>
            <a:chOff x="1029694" y="2562704"/>
            <a:chExt cx="4805514" cy="683649"/>
          </a:xfrm>
          <a:gradFill>
            <a:gsLst>
              <a:gs pos="0">
                <a:srgbClr val="F9C574"/>
              </a:gs>
              <a:gs pos="68000">
                <a:srgbClr val="FEE6BD"/>
              </a:gs>
            </a:gsLst>
            <a:path path="circle">
              <a:fillToRect l="100000" t="100000"/>
            </a:path>
            <a:tileRect r="-100000" b="-100000"/>
          </a:gradFill>
        </p:grpSpPr>
        <p:grpSp>
          <p:nvGrpSpPr>
            <p:cNvPr id="58" name="组合 57"/>
            <p:cNvGrpSpPr/>
            <p:nvPr/>
          </p:nvGrpSpPr>
          <p:grpSpPr>
            <a:xfrm>
              <a:off x="1029694" y="2562704"/>
              <a:ext cx="4805514" cy="683649"/>
              <a:chOff x="1462296" y="2554916"/>
              <a:chExt cx="4381905" cy="623385"/>
            </a:xfrm>
            <a:grpFill/>
          </p:grpSpPr>
          <p:sp>
            <p:nvSpPr>
              <p:cNvPr id="59" name="任意多边形 26"/>
              <p:cNvSpPr/>
              <p:nvPr>
                <p:custDataLst>
                  <p:tags r:id="rId28"/>
                </p:custDataLst>
              </p:nvPr>
            </p:nvSpPr>
            <p:spPr>
              <a:xfrm>
                <a:off x="5439001" y="2554916"/>
                <a:ext cx="405200" cy="621109"/>
              </a:xfrm>
              <a:custGeom>
                <a:avLst/>
                <a:gdLst>
                  <a:gd name="connsiteX0" fmla="*/ 1408561 w 1626275"/>
                  <a:gd name="connsiteY0" fmla="*/ 0 h 2492829"/>
                  <a:gd name="connsiteX1" fmla="*/ 1626275 w 1626275"/>
                  <a:gd name="connsiteY1" fmla="*/ 0 h 2492829"/>
                  <a:gd name="connsiteX2" fmla="*/ 217714 w 1626275"/>
                  <a:gd name="connsiteY2" fmla="*/ 2492829 h 2492829"/>
                  <a:gd name="connsiteX3" fmla="*/ 0 w 1626275"/>
                  <a:gd name="connsiteY3" fmla="*/ 2492829 h 249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275" h="2492829">
                    <a:moveTo>
                      <a:pt x="1408561" y="0"/>
                    </a:moveTo>
                    <a:lnTo>
                      <a:pt x="1626275" y="0"/>
                    </a:lnTo>
                    <a:lnTo>
                      <a:pt x="217714" y="2492829"/>
                    </a:lnTo>
                    <a:lnTo>
                      <a:pt x="0" y="249282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575" b="1" dirty="0">
                  <a:latin typeface="思源黑体 CN Normal" panose="020B0400000000000000" charset="-122"/>
                  <a:ea typeface="思源黑体 CN Normal" panose="020B0400000000000000" charset="-122"/>
                  <a:sym typeface="Source Han Sans SC" panose="020B0500000000000000" pitchFamily="34" charset="-122"/>
                </a:endParaRPr>
              </a:p>
            </p:txBody>
          </p:sp>
          <p:sp>
            <p:nvSpPr>
              <p:cNvPr id="60" name="任意多边形 38"/>
              <p:cNvSpPr/>
              <p:nvPr>
                <p:custDataLst>
                  <p:tags r:id="rId29"/>
                </p:custDataLst>
              </p:nvPr>
            </p:nvSpPr>
            <p:spPr>
              <a:xfrm>
                <a:off x="1527527" y="2557192"/>
                <a:ext cx="4251443" cy="621109"/>
              </a:xfrm>
              <a:custGeom>
                <a:avLst/>
                <a:gdLst>
                  <a:gd name="connsiteX0" fmla="*/ 350955 w 4251443"/>
                  <a:gd name="connsiteY0" fmla="*/ 0 h 621109"/>
                  <a:gd name="connsiteX1" fmla="*/ 1468563 w 4251443"/>
                  <a:gd name="connsiteY1" fmla="*/ 0 h 621109"/>
                  <a:gd name="connsiteX2" fmla="*/ 2101327 w 4251443"/>
                  <a:gd name="connsiteY2" fmla="*/ 0 h 621109"/>
                  <a:gd name="connsiteX3" fmla="*/ 2475797 w 4251443"/>
                  <a:gd name="connsiteY3" fmla="*/ 0 h 621109"/>
                  <a:gd name="connsiteX4" fmla="*/ 3695821 w 4251443"/>
                  <a:gd name="connsiteY4" fmla="*/ 0 h 621109"/>
                  <a:gd name="connsiteX5" fmla="*/ 4251443 w 4251443"/>
                  <a:gd name="connsiteY5" fmla="*/ 0 h 621109"/>
                  <a:gd name="connsiteX6" fmla="*/ 3900488 w 4251443"/>
                  <a:gd name="connsiteY6" fmla="*/ 621109 h 621109"/>
                  <a:gd name="connsiteX7" fmla="*/ 3255606 w 4251443"/>
                  <a:gd name="connsiteY7" fmla="*/ 621109 h 621109"/>
                  <a:gd name="connsiteX8" fmla="*/ 2475797 w 4251443"/>
                  <a:gd name="connsiteY8" fmla="*/ 621109 h 621109"/>
                  <a:gd name="connsiteX9" fmla="*/ 1661112 w 4251443"/>
                  <a:gd name="connsiteY9" fmla="*/ 621109 h 621109"/>
                  <a:gd name="connsiteX10" fmla="*/ 1468563 w 4251443"/>
                  <a:gd name="connsiteY10" fmla="*/ 621109 h 621109"/>
                  <a:gd name="connsiteX11" fmla="*/ 0 w 4251443"/>
                  <a:gd name="connsiteY11" fmla="*/ 621109 h 621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1443" h="621109">
                    <a:moveTo>
                      <a:pt x="350955" y="0"/>
                    </a:moveTo>
                    <a:lnTo>
                      <a:pt x="1468563" y="0"/>
                    </a:lnTo>
                    <a:lnTo>
                      <a:pt x="2101327" y="0"/>
                    </a:lnTo>
                    <a:lnTo>
                      <a:pt x="2475797" y="0"/>
                    </a:lnTo>
                    <a:lnTo>
                      <a:pt x="3695821" y="0"/>
                    </a:lnTo>
                    <a:lnTo>
                      <a:pt x="4251443" y="0"/>
                    </a:lnTo>
                    <a:lnTo>
                      <a:pt x="3900488" y="621109"/>
                    </a:lnTo>
                    <a:lnTo>
                      <a:pt x="3255606" y="621109"/>
                    </a:lnTo>
                    <a:lnTo>
                      <a:pt x="2475797" y="621109"/>
                    </a:lnTo>
                    <a:lnTo>
                      <a:pt x="1661112" y="621109"/>
                    </a:lnTo>
                    <a:lnTo>
                      <a:pt x="1468563" y="621109"/>
                    </a:lnTo>
                    <a:lnTo>
                      <a:pt x="0" y="62110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575" b="1" dirty="0">
                  <a:latin typeface="思源黑体 CN Normal" panose="020B0400000000000000" charset="-122"/>
                  <a:ea typeface="思源黑体 CN Normal" panose="020B0400000000000000" charset="-122"/>
                  <a:sym typeface="Source Han Sans SC" panose="020B0500000000000000" pitchFamily="34" charset="-122"/>
                </a:endParaRPr>
              </a:p>
            </p:txBody>
          </p:sp>
          <p:sp>
            <p:nvSpPr>
              <p:cNvPr id="61" name="任意多边形 39"/>
              <p:cNvSpPr/>
              <p:nvPr>
                <p:custDataLst>
                  <p:tags r:id="rId30"/>
                </p:custDataLst>
              </p:nvPr>
            </p:nvSpPr>
            <p:spPr>
              <a:xfrm>
                <a:off x="1462296" y="2554916"/>
                <a:ext cx="405200" cy="621109"/>
              </a:xfrm>
              <a:custGeom>
                <a:avLst/>
                <a:gdLst>
                  <a:gd name="connsiteX0" fmla="*/ 1408561 w 1626275"/>
                  <a:gd name="connsiteY0" fmla="*/ 0 h 2492829"/>
                  <a:gd name="connsiteX1" fmla="*/ 1626275 w 1626275"/>
                  <a:gd name="connsiteY1" fmla="*/ 0 h 2492829"/>
                  <a:gd name="connsiteX2" fmla="*/ 217714 w 1626275"/>
                  <a:gd name="connsiteY2" fmla="*/ 2492829 h 2492829"/>
                  <a:gd name="connsiteX3" fmla="*/ 0 w 1626275"/>
                  <a:gd name="connsiteY3" fmla="*/ 2492829 h 249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275" h="2492829">
                    <a:moveTo>
                      <a:pt x="1408561" y="0"/>
                    </a:moveTo>
                    <a:lnTo>
                      <a:pt x="1626275" y="0"/>
                    </a:lnTo>
                    <a:lnTo>
                      <a:pt x="217714" y="2492829"/>
                    </a:lnTo>
                    <a:lnTo>
                      <a:pt x="0" y="249282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575" b="1">
                  <a:latin typeface="思源黑体 CN Normal" panose="020B0400000000000000" charset="-122"/>
                  <a:ea typeface="思源黑体 CN Normal" panose="020B0400000000000000" charset="-122"/>
                  <a:sym typeface="Source Han Sans SC" panose="020B0500000000000000" pitchFamily="34" charset="-122"/>
                </a:endParaRPr>
              </a:p>
            </p:txBody>
          </p:sp>
        </p:grpSp>
        <p:sp>
          <p:nvSpPr>
            <p:cNvPr id="62" name="文本框 61"/>
            <p:cNvSpPr txBox="1"/>
            <p:nvPr>
              <p:custDataLst>
                <p:tags r:id="rId31"/>
              </p:custDataLst>
            </p:nvPr>
          </p:nvSpPr>
          <p:spPr>
            <a:xfrm>
              <a:off x="2130448" y="2736239"/>
              <a:ext cx="3225543" cy="431172"/>
            </a:xfrm>
            <a:prstGeom prst="rect">
              <a:avLst/>
            </a:prstGeom>
            <a:grpFill/>
          </p:spPr>
          <p:txBody>
            <a:bodyPr wrap="square" rtlCol="0">
              <a:noAutofit/>
              <a:scene3d>
                <a:camera prst="orthographicFront"/>
                <a:lightRig rig="threePt" dir="t"/>
              </a:scene3d>
              <a:sp3d contourW="12700"/>
            </a:bodyPr>
            <a:p>
              <a:r>
                <a:rPr lang="en-US" altLang="zh-CN" b="1" dirty="0">
                  <a:solidFill>
                    <a:srgbClr val="C00000"/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Source Han Sans SC" panose="020B0500000000000000" pitchFamily="34" charset="-122"/>
                </a:rPr>
                <a:t>AI</a:t>
              </a:r>
              <a:r>
                <a:rPr lang="zh-CN" altLang="en-US" b="1" dirty="0">
                  <a:solidFill>
                    <a:srgbClr val="C00000"/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Source Han Sans SC" panose="020B0500000000000000" pitchFamily="34" charset="-122"/>
                </a:rPr>
                <a:t>大模型服务</a:t>
              </a:r>
              <a:endParaRPr lang="zh-CN" altLang="en-US" b="1" dirty="0">
                <a:solidFill>
                  <a:srgbClr val="C00000"/>
                </a:solidFill>
                <a:latin typeface="思源黑体 CN Normal" panose="020B0400000000000000" charset="-122"/>
                <a:ea typeface="思源黑体 CN Normal" panose="020B0400000000000000" charset="-122"/>
                <a:sym typeface="Source Han Sans SC" panose="020B0500000000000000" pitchFamily="34" charset="-122"/>
              </a:endParaRPr>
            </a:p>
          </p:txBody>
        </p:sp>
        <p:sp>
          <p:nvSpPr>
            <p:cNvPr id="63" name="文本框 62"/>
            <p:cNvSpPr txBox="1"/>
            <p:nvPr>
              <p:custDataLst>
                <p:tags r:id="rId32"/>
              </p:custDataLst>
            </p:nvPr>
          </p:nvSpPr>
          <p:spPr>
            <a:xfrm>
              <a:off x="1597305" y="2758238"/>
              <a:ext cx="439746" cy="292581"/>
            </a:xfrm>
            <a:prstGeom prst="rect">
              <a:avLst/>
            </a:prstGeom>
            <a:grpFill/>
          </p:spPr>
          <p:txBody>
            <a:bodyPr wrap="square" rtlCol="0">
              <a:noAutofit/>
              <a:scene3d>
                <a:camera prst="orthographicFront"/>
                <a:lightRig rig="threePt" dir="t"/>
              </a:scene3d>
              <a:sp3d contourW="12700"/>
            </a:bodyPr>
            <a:p>
              <a:r>
                <a:rPr lang="en-US" altLang="zh-CN" sz="1575" b="1" dirty="0">
                  <a:solidFill>
                    <a:srgbClr val="C00000"/>
                  </a:solidFill>
                  <a:latin typeface="思源黑体 CN Normal" panose="020B0400000000000000" charset="-122"/>
                  <a:ea typeface="思源黑体 CN Normal" panose="020B0400000000000000" charset="-122"/>
                  <a:sym typeface="Source Han Sans SC" panose="020B0500000000000000" pitchFamily="34" charset="-122"/>
                </a:rPr>
                <a:t>04</a:t>
              </a:r>
              <a:endParaRPr lang="en-US" altLang="zh-CN" sz="1575" b="1" dirty="0">
                <a:solidFill>
                  <a:srgbClr val="C00000"/>
                </a:solidFill>
                <a:latin typeface="思源黑体 CN Normal" panose="020B0400000000000000" charset="-122"/>
                <a:ea typeface="思源黑体 CN Normal" panose="020B0400000000000000" charset="-122"/>
                <a:sym typeface="Source Han Sans SC" panose="020B0500000000000000" pitchFamily="34" charset="-122"/>
              </a:endParaRPr>
            </a:p>
          </p:txBody>
        </p:sp>
        <p:cxnSp>
          <p:nvCxnSpPr>
            <p:cNvPr id="64" name="直接连接符 10"/>
            <p:cNvCxnSpPr/>
            <p:nvPr>
              <p:custDataLst>
                <p:tags r:id="rId33"/>
              </p:custDataLst>
            </p:nvPr>
          </p:nvCxnSpPr>
          <p:spPr>
            <a:xfrm>
              <a:off x="2011665" y="2698840"/>
              <a:ext cx="0" cy="401118"/>
            </a:xfrm>
            <a:prstGeom prst="line">
              <a:avLst/>
            </a:prstGeom>
            <a:grpFill/>
            <a:ln w="12700">
              <a:solidFill>
                <a:srgbClr val="B127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文本框 4"/>
          <p:cNvSpPr txBox="1"/>
          <p:nvPr/>
        </p:nvSpPr>
        <p:spPr>
          <a:xfrm>
            <a:off x="737235" y="963295"/>
            <a:ext cx="10922635" cy="848360"/>
          </a:xfrm>
          <a:prstGeom prst="rect">
            <a:avLst/>
          </a:prstGeom>
        </p:spPr>
        <p:txBody>
          <a:bodyPr>
            <a:noAutofit/>
          </a:bodyPr>
          <a:p>
            <a:r>
              <a:rPr lang="en-US" altLang="zh-CN" b="1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</a:t>
            </a:r>
            <a:r>
              <a:rPr lang="zh-CN" altLang="en-US" b="1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服务器在</a:t>
            </a:r>
            <a:r>
              <a:rPr lang="en-US" altLang="zh-CN" b="1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GPU(</a:t>
            </a:r>
            <a:r>
              <a:rPr lang="zh-CN" altLang="en-US" b="1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图形处理器</a:t>
            </a:r>
            <a:r>
              <a:rPr lang="en-US" altLang="zh-CN" b="1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)</a:t>
            </a:r>
            <a:r>
              <a:rPr lang="zh-CN" altLang="en-US" b="1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数量、内存容量和带宽配置上均呈数量级提升，单台设备对高端芯片和存储资源的消耗远超以往。</a:t>
            </a:r>
            <a:r>
              <a:rPr lang="en-US" altLang="zh-CN" b="1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</a:t>
            </a:r>
            <a:r>
              <a:rPr lang="zh-CN" altLang="en-US" b="1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驱动的成本外溢，通过芯片、存储等核心零部件价格上涨，逐步传导至下游各类制造环节，影响正在向汽车制造、装备生产等多个制造业领域扩散。</a:t>
            </a:r>
            <a:endParaRPr lang="zh-CN" altLang="en-US" b="1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3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2255520" y="2472055"/>
            <a:ext cx="764984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000">
                <a:ln w="15875">
                  <a:noFill/>
                </a:ln>
                <a:gradFill>
                  <a:gsLst>
                    <a:gs pos="0">
                      <a:srgbClr val="D7250C"/>
                    </a:gs>
                    <a:gs pos="100000">
                      <a:srgbClr val="F86015"/>
                    </a:gs>
                  </a:gsLst>
                  <a:lin ang="11280000" scaled="1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新质生产力：</a:t>
            </a:r>
            <a:endParaRPr lang="zh-CN" altLang="en-US" sz="6000">
              <a:ln w="15875">
                <a:noFill/>
              </a:ln>
              <a:gradFill>
                <a:gsLst>
                  <a:gs pos="0">
                    <a:srgbClr val="D7250C"/>
                  </a:gs>
                  <a:gs pos="100000">
                    <a:srgbClr val="F86015"/>
                  </a:gs>
                </a:gsLst>
                <a:lin ang="11280000" scaled="1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 fontAlgn="auto"/>
            <a:r>
              <a:rPr lang="zh-CN" altLang="en-US" sz="6000">
                <a:ln w="15875">
                  <a:noFill/>
                </a:ln>
                <a:gradFill>
                  <a:gsLst>
                    <a:gs pos="0">
                      <a:srgbClr val="D7250C"/>
                    </a:gs>
                    <a:gs pos="100000">
                      <a:srgbClr val="F86015"/>
                    </a:gs>
                  </a:gsLst>
                  <a:lin ang="11280000" scaled="1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打造未来支柱产业</a:t>
            </a:r>
            <a:endParaRPr lang="zh-CN" altLang="en-US" sz="6000">
              <a:ln w="15875">
                <a:noFill/>
              </a:ln>
              <a:gradFill>
                <a:gsLst>
                  <a:gs pos="0">
                    <a:srgbClr val="D7250C"/>
                  </a:gs>
                  <a:gs pos="100000">
                    <a:srgbClr val="F86015"/>
                  </a:gs>
                </a:gsLst>
                <a:lin ang="11280000" scaled="1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2255520" y="1697355"/>
            <a:ext cx="764984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US" altLang="zh-CN" sz="6000">
                <a:gradFill>
                  <a:gsLst>
                    <a:gs pos="0">
                      <a:srgbClr val="F96115"/>
                    </a:gs>
                    <a:gs pos="100000">
                      <a:srgbClr val="D31E0B"/>
                    </a:gs>
                  </a:gsLst>
                  <a:lin ang="0" scaled="1"/>
                </a:gradFill>
                <a:latin typeface="思源黑體 Bold" panose="020B0800000000000000" charset="-120"/>
                <a:ea typeface="思源黑體 Bold" panose="020B0800000000000000" charset="-120"/>
                <a:sym typeface="+mn-ea"/>
              </a:rPr>
              <a:t>PART  03</a:t>
            </a:r>
            <a:endParaRPr lang="en-US" altLang="zh-CN" sz="6000">
              <a:gradFill>
                <a:gsLst>
                  <a:gs pos="0">
                    <a:srgbClr val="F96115"/>
                  </a:gs>
                  <a:gs pos="100000">
                    <a:srgbClr val="D31E0B"/>
                  </a:gs>
                </a:gsLst>
                <a:lin ang="0" scaled="1"/>
              </a:gradFill>
              <a:latin typeface="思源黑體 Bold" panose="020B0800000000000000" charset="-120"/>
              <a:ea typeface="思源黑體 Bold" panose="020B0800000000000000" charset="-120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-635" y="78740"/>
            <a:ext cx="121926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US" altLang="zh-CN" sz="4400">
                <a:ln w="19050">
                  <a:solidFill>
                    <a:srgbClr val="BA2125">
                      <a:alpha val="55000"/>
                    </a:srgbClr>
                  </a:solidFill>
                </a:ln>
                <a:gradFill>
                  <a:gsLst>
                    <a:gs pos="0">
                      <a:srgbClr val="FEF988"/>
                    </a:gs>
                    <a:gs pos="100000">
                      <a:srgbClr val="F0F7FC"/>
                    </a:gs>
                  </a:gsLst>
                  <a:lin ang="11280000" scaled="1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</a:t>
            </a:r>
            <a:r>
              <a:rPr lang="zh-CN" altLang="en-US" sz="4400">
                <a:ln w="19050">
                  <a:solidFill>
                    <a:srgbClr val="BA2125">
                      <a:alpha val="55000"/>
                    </a:srgbClr>
                  </a:solidFill>
                </a:ln>
                <a:gradFill>
                  <a:gsLst>
                    <a:gs pos="0">
                      <a:srgbClr val="FEF988"/>
                    </a:gs>
                    <a:gs pos="100000">
                      <a:srgbClr val="F0F7FC"/>
                    </a:gs>
                  </a:gsLst>
                  <a:lin ang="11280000" scaled="1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培育壮大新兴产业和未来产业</a:t>
            </a:r>
            <a:endParaRPr lang="zh-CN" altLang="en-US" sz="4400">
              <a:ln w="19050">
                <a:solidFill>
                  <a:srgbClr val="BA2125">
                    <a:alpha val="55000"/>
                  </a:srgbClr>
                </a:solidFill>
              </a:ln>
              <a:gradFill>
                <a:gsLst>
                  <a:gs pos="0">
                    <a:srgbClr val="FEF988"/>
                  </a:gs>
                  <a:gs pos="100000">
                    <a:srgbClr val="F0F7FC"/>
                  </a:gs>
                </a:gsLst>
                <a:lin ang="11280000" scaled="1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0540" y="942340"/>
            <a:ext cx="11270615" cy="12407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10000"/>
              </a:lnSpc>
            </a:pPr>
            <a:r>
              <a:rPr lang="zh-CN" altLang="en-US"/>
              <a:t>政府工作报告：建立未来产业投入增长和风险分担机制，培育发展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量子科技、生物制造、脑机接口、氢能与核聚变、具身智能和第六代移动通信</a:t>
            </a:r>
            <a:r>
              <a:rPr lang="zh-CN" altLang="en-US"/>
              <a:t>等未来产业。</a:t>
            </a:r>
            <a:r>
              <a:rPr lang="zh-CN" altLang="en-US">
                <a:solidFill>
                  <a:schemeClr val="tx1"/>
                </a:solidFill>
                <a:sym typeface="+mn-ea"/>
              </a:rPr>
              <a:t>未来产业</a:t>
            </a:r>
            <a:r>
              <a:rPr lang="zh-CN" altLang="en-US">
                <a:sym typeface="+mn-ea"/>
              </a:rPr>
              <a:t>目前规模较小但具有前沿性，未来将加快商业化步伐</a:t>
            </a:r>
            <a:endParaRPr lang="zh-CN" altLang="en-US"/>
          </a:p>
          <a:p>
            <a:pPr>
              <a:lnSpc>
                <a:spcPct val="110000"/>
              </a:lnSpc>
            </a:pPr>
            <a:r>
              <a:rPr lang="zh-CN" altLang="en-US"/>
              <a:t>十五五规划提出的</a:t>
            </a:r>
            <a:r>
              <a:rPr lang="en-US" altLang="zh-CN">
                <a:solidFill>
                  <a:srgbClr val="FF0000"/>
                </a:solidFill>
              </a:rPr>
              <a:t>4</a:t>
            </a:r>
            <a:r>
              <a:rPr lang="zh-CN" altLang="en-US">
                <a:solidFill>
                  <a:srgbClr val="FF0000"/>
                </a:solidFill>
              </a:rPr>
              <a:t>个新兴产业（新能源、新材料、低空经济与航空航天），</a:t>
            </a:r>
            <a:r>
              <a:rPr lang="zh-CN" altLang="en-US"/>
              <a:t>未来将发展成为国民经济中的支柱产业，通过集群发展形成规模效应，进一步提升在国民经济中的结构比重与带动作用</a:t>
            </a:r>
            <a:endParaRPr lang="zh-CN" altLang="en-US"/>
          </a:p>
        </p:txBody>
      </p:sp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1347470" y="2442845"/>
            <a:ext cx="4293235" cy="411988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5782310" y="2442845"/>
            <a:ext cx="4658360" cy="411924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052445" y="78740"/>
            <a:ext cx="65328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400">
                <a:ln w="19050">
                  <a:solidFill>
                    <a:srgbClr val="BA2125">
                      <a:alpha val="55000"/>
                    </a:srgbClr>
                  </a:solidFill>
                </a:ln>
                <a:gradFill>
                  <a:gsLst>
                    <a:gs pos="0">
                      <a:srgbClr val="FEF988"/>
                    </a:gs>
                    <a:gs pos="100000">
                      <a:srgbClr val="F0F7FC"/>
                    </a:gs>
                  </a:gsLst>
                  <a:lin ang="11280000" scaled="1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新质生产力三大特征</a:t>
            </a:r>
            <a:endParaRPr lang="en-US" altLang="zh-CN" sz="4400">
              <a:ln w="19050">
                <a:solidFill>
                  <a:srgbClr val="BA2125">
                    <a:alpha val="55000"/>
                  </a:srgbClr>
                </a:solidFill>
              </a:ln>
              <a:gradFill>
                <a:gsLst>
                  <a:gs pos="0">
                    <a:srgbClr val="FEF988"/>
                  </a:gs>
                  <a:gs pos="100000">
                    <a:srgbClr val="F0F7FC"/>
                  </a:gs>
                </a:gsLst>
                <a:lin ang="11280000" scaled="1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sp>
        <p:nvSpPr>
          <p:cNvPr id="9219" name="圆角矩形 9218"/>
          <p:cNvSpPr/>
          <p:nvPr>
            <p:custDataLst>
              <p:tags r:id="rId2"/>
            </p:custDataLst>
          </p:nvPr>
        </p:nvSpPr>
        <p:spPr>
          <a:xfrm>
            <a:off x="7790815" y="1760220"/>
            <a:ext cx="3237230" cy="50546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DDDDD"/>
              </a:gs>
              <a:gs pos="100000">
                <a:schemeClr val="bg2"/>
              </a:gs>
            </a:gsLst>
            <a:lin ang="2700000" scaled="1"/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pPr algn="ctr">
              <a:buClrTx/>
              <a:buSzTx/>
              <a:buFontTx/>
            </a:pPr>
            <a:r>
              <a:rPr lang="zh-CN" altLang="en-US" sz="2800" b="1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表现形式：数字化</a:t>
            </a:r>
            <a:endParaRPr lang="zh-CN" altLang="en-US" sz="2800" b="1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sp>
        <p:nvSpPr>
          <p:cNvPr id="9220" name="圆角矩形 9219"/>
          <p:cNvSpPr/>
          <p:nvPr>
            <p:custDataLst>
              <p:tags r:id="rId3"/>
            </p:custDataLst>
          </p:nvPr>
        </p:nvSpPr>
        <p:spPr>
          <a:xfrm>
            <a:off x="4360545" y="1759585"/>
            <a:ext cx="3326130" cy="5257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DDDDD"/>
              </a:gs>
              <a:gs pos="100000">
                <a:schemeClr val="bg2"/>
              </a:gs>
            </a:gsLst>
            <a:lin ang="2700000" scaled="1"/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pPr algn="ctr">
              <a:buClrTx/>
              <a:buSzTx/>
              <a:buFontTx/>
            </a:pPr>
            <a:r>
              <a:rPr lang="zh-CN" altLang="en-US" sz="2800" b="1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运行方式</a:t>
            </a:r>
            <a:r>
              <a:rPr lang="en-US" altLang="zh-CN" sz="2800" b="1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:</a:t>
            </a:r>
            <a:r>
              <a:rPr lang="zh-CN" altLang="en-US" sz="2800" b="1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网络化</a:t>
            </a:r>
            <a:endParaRPr lang="zh-CN" altLang="en-US" sz="2800" b="1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9221" name="圆角矩形 9220"/>
          <p:cNvSpPr/>
          <p:nvPr>
            <p:custDataLst>
              <p:tags r:id="rId4"/>
            </p:custDataLst>
          </p:nvPr>
        </p:nvSpPr>
        <p:spPr>
          <a:xfrm>
            <a:off x="4377690" y="2431415"/>
            <a:ext cx="3308985" cy="3761740"/>
          </a:xfrm>
          <a:prstGeom prst="roundRect">
            <a:avLst>
              <a:gd name="adj" fmla="val 8745"/>
            </a:avLst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anchor="ctr" anchorCtr="0"/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>
                <a:sym typeface="+mn-ea"/>
              </a:rPr>
              <a:t>网络新质生产力汇聚于技术密集型产业，载体在</a:t>
            </a:r>
            <a:r>
              <a:rPr lang="en-US" altLang="zh-CN">
                <a:sym typeface="+mn-ea"/>
              </a:rPr>
              <a:t>“</a:t>
            </a:r>
            <a:r>
              <a:rPr lang="zh-CN" altLang="en-US">
                <a:sym typeface="+mn-ea"/>
              </a:rPr>
              <a:t>网络</a:t>
            </a:r>
            <a:r>
              <a:rPr lang="en-US" altLang="zh-CN">
                <a:sym typeface="+mn-ea"/>
              </a:rPr>
              <a:t>”</a:t>
            </a:r>
            <a:r>
              <a:rPr lang="zh-CN" altLang="en-US">
                <a:sym typeface="+mn-ea"/>
              </a:rPr>
              <a:t>，关键在</a:t>
            </a:r>
            <a:r>
              <a:rPr lang="en-US" altLang="zh-CN">
                <a:sym typeface="+mn-ea"/>
              </a:rPr>
              <a:t>“</a:t>
            </a:r>
            <a:r>
              <a:rPr lang="zh-CN" altLang="en-US">
                <a:sym typeface="+mn-ea"/>
              </a:rPr>
              <a:t>新质</a:t>
            </a:r>
            <a:r>
              <a:rPr lang="en-US" altLang="zh-CN">
                <a:sym typeface="+mn-ea"/>
              </a:rPr>
              <a:t>”</a:t>
            </a:r>
            <a:r>
              <a:rPr lang="zh-CN" altLang="en-US">
                <a:sym typeface="+mn-ea"/>
              </a:rPr>
              <a:t>，落脚点在</a:t>
            </a:r>
            <a:r>
              <a:rPr lang="en-US" altLang="zh-CN">
                <a:sym typeface="+mn-ea"/>
              </a:rPr>
              <a:t>“</a:t>
            </a:r>
            <a:r>
              <a:rPr lang="zh-CN" altLang="en-US">
                <a:sym typeface="+mn-ea"/>
              </a:rPr>
              <a:t>生产力</a:t>
            </a:r>
            <a:r>
              <a:rPr lang="en-US" altLang="zh-CN">
                <a:sym typeface="+mn-ea"/>
              </a:rPr>
              <a:t>”</a:t>
            </a:r>
            <a:r>
              <a:rPr lang="zh-CN" altLang="en-US">
                <a:sym typeface="+mn-ea"/>
              </a:rPr>
              <a:t>。</a:t>
            </a:r>
            <a:endParaRPr lang="zh-CN" altLang="en-US">
              <a:sym typeface="+mn-ea"/>
            </a:endParaRPr>
          </a:p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>
                <a:sym typeface="+mn-ea"/>
              </a:rPr>
              <a:t>【信息通讯业】网络是链接全产业和新兴产业加速形成和布局的重要抓手，优化网络技术供给、整合网络信息阻点、补齐网络传播短板。</a:t>
            </a:r>
            <a:endParaRPr lang="zh-CN" altLang="en-US">
              <a:sym typeface="+mn-ea"/>
            </a:endParaRPr>
          </a:p>
          <a:p>
            <a:pPr algn="l">
              <a:lnSpc>
                <a:spcPct val="100000"/>
              </a:lnSpc>
              <a:buClrTx/>
              <a:buSzTx/>
              <a:buFontTx/>
            </a:pPr>
            <a:endParaRPr lang="zh-CN" altLang="en-US">
              <a:solidFill>
                <a:schemeClr val="tx1">
                  <a:lumMod val="95000"/>
                  <a:lumOff val="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9222" name="圆角矩形 9221"/>
          <p:cNvSpPr/>
          <p:nvPr>
            <p:custDataLst>
              <p:tags r:id="rId5"/>
            </p:custDataLst>
          </p:nvPr>
        </p:nvSpPr>
        <p:spPr>
          <a:xfrm>
            <a:off x="7791450" y="2430780"/>
            <a:ext cx="3236595" cy="3762375"/>
          </a:xfrm>
          <a:prstGeom prst="roundRect">
            <a:avLst>
              <a:gd name="adj" fmla="val 8745"/>
            </a:avLst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anchor="ctr" anchorCtr="0"/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中国政府明确将数字经济发展定位为国家发展的新引擎（</a:t>
            </a:r>
            <a:r>
              <a:rPr lang="en-US" altLang="zh-CN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十四五</a:t>
            </a:r>
            <a:r>
              <a:rPr lang="en-US" altLang="zh-CN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规划、</a:t>
            </a:r>
            <a:r>
              <a:rPr lang="en-US" altLang="zh-CN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2035</a:t>
            </a:r>
            <a:r>
              <a: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年远景目标、中国制造</a:t>
            </a:r>
            <a:r>
              <a:rPr lang="en-US" altLang="zh-CN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2025</a:t>
            </a:r>
            <a:r>
              <a: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en-US" altLang="zh-CN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互联网</a:t>
            </a:r>
            <a:r>
              <a:rPr lang="en-US" altLang="zh-CN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+”</a:t>
            </a:r>
            <a:r>
              <a: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行动计划</a:t>
            </a:r>
            <a:r>
              <a: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）。</a:t>
            </a:r>
            <a:endParaRPr lang="zh-CN" altLang="en-US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还通过财政补贴、税收优惠、资金支持等措施，鼓励企业进行数字化投资。在在法律法规、标准制定等方面为数字化转型提供规范的环境。</a:t>
            </a:r>
            <a:endParaRPr lang="zh-CN" altLang="en-US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224" name="圆角矩形 9223"/>
          <p:cNvSpPr/>
          <p:nvPr>
            <p:custDataLst>
              <p:tags r:id="rId6"/>
            </p:custDataLst>
          </p:nvPr>
        </p:nvSpPr>
        <p:spPr>
          <a:xfrm>
            <a:off x="1028700" y="1743710"/>
            <a:ext cx="3267710" cy="54991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DDDDD"/>
              </a:gs>
              <a:gs pos="100000">
                <a:schemeClr val="bg2"/>
              </a:gs>
            </a:gsLst>
            <a:lin ang="2700000" scaled="1"/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pPr algn="ctr"/>
            <a:endParaRPr lang="zh-CN" altLang="en-US" sz="2000">
              <a:ln w="9525" cap="flat" cmpd="sng">
                <a:solidFill>
                  <a:srgbClr val="4D4D4D"/>
                </a:solidFill>
                <a:prstDash val="solid"/>
                <a:headEnd type="none" w="med" len="med"/>
                <a:tailEnd type="none" w="med" len="med"/>
              </a:ln>
              <a:solidFill>
                <a:srgbClr val="4D4D4D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9225" name="组合 9224"/>
          <p:cNvGrpSpPr/>
          <p:nvPr>
            <p:custDataLst>
              <p:tags r:id="rId7"/>
            </p:custDataLst>
          </p:nvPr>
        </p:nvGrpSpPr>
        <p:grpSpPr>
          <a:xfrm>
            <a:off x="2275205" y="983615"/>
            <a:ext cx="609600" cy="603885"/>
            <a:chOff x="0" y="0"/>
            <a:chExt cx="1042" cy="1019"/>
          </a:xfrm>
        </p:grpSpPr>
        <p:grpSp>
          <p:nvGrpSpPr>
            <p:cNvPr id="9226" name="组合 9225"/>
            <p:cNvGrpSpPr/>
            <p:nvPr/>
          </p:nvGrpSpPr>
          <p:grpSpPr>
            <a:xfrm>
              <a:off x="0" y="0"/>
              <a:ext cx="1042" cy="1019"/>
              <a:chOff x="0" y="0"/>
              <a:chExt cx="1042" cy="1019"/>
            </a:xfrm>
          </p:grpSpPr>
          <p:pic>
            <p:nvPicPr>
              <p:cNvPr id="9227" name="图片 9226" descr="circuler_1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9"/>
              <a:stretch>
                <a:fillRect/>
              </a:stretch>
            </p:blipFill>
            <p:spPr>
              <a:xfrm>
                <a:off x="0" y="0"/>
                <a:ext cx="1042" cy="101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9228" name="椭圆 9227"/>
              <p:cNvSpPr/>
              <p:nvPr>
                <p:custDataLst>
                  <p:tags r:id="rId10"/>
                </p:custDataLst>
              </p:nvPr>
            </p:nvSpPr>
            <p:spPr>
              <a:xfrm>
                <a:off x="0" y="0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rgbClr val="990000"/>
                  </a:gs>
                </a:gsLst>
                <a:lin ang="5400000" scaled="1"/>
                <a:tileRect/>
              </a:gradFill>
              <a:ln w="19050" cap="flat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</p:grpSp>
        <p:pic>
          <p:nvPicPr>
            <p:cNvPr id="9229" name="图片 9228" descr="Picture2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104" y="10"/>
              <a:ext cx="823" cy="36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9230" name="矩形 9229"/>
          <p:cNvSpPr/>
          <p:nvPr>
            <p:custDataLst>
              <p:tags r:id="rId13"/>
            </p:custDataLst>
          </p:nvPr>
        </p:nvSpPr>
        <p:spPr>
          <a:xfrm>
            <a:off x="2483485" y="1149350"/>
            <a:ext cx="137795" cy="24257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2400">
                <a:ln w="9525" cap="flat" cmpd="sng">
                  <a:solidFill>
                    <a:schemeClr val="bg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1</a:t>
            </a:r>
            <a:endParaRPr lang="zh-CN" altLang="en-US" sz="2400">
              <a:ln w="9525" cap="flat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231" name="椭圆 9230"/>
          <p:cNvSpPr/>
          <p:nvPr>
            <p:custDataLst>
              <p:tags r:id="rId14"/>
            </p:custDataLst>
          </p:nvPr>
        </p:nvSpPr>
        <p:spPr>
          <a:xfrm>
            <a:off x="2228850" y="3786188"/>
            <a:ext cx="747713" cy="203200"/>
          </a:xfrm>
          <a:prstGeom prst="ellipse">
            <a:avLst/>
          </a:prstGeom>
          <a:gradFill rotWithShape="1">
            <a:gsLst>
              <a:gs pos="0">
                <a:srgbClr val="990000">
                  <a:alpha val="2000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9232" name="圆角矩形 9231"/>
          <p:cNvSpPr/>
          <p:nvPr>
            <p:custDataLst>
              <p:tags r:id="rId15"/>
            </p:custDataLst>
          </p:nvPr>
        </p:nvSpPr>
        <p:spPr>
          <a:xfrm>
            <a:off x="1028065" y="2450465"/>
            <a:ext cx="3268345" cy="3734435"/>
          </a:xfrm>
          <a:prstGeom prst="roundRect">
            <a:avLst>
              <a:gd name="adj" fmla="val 8745"/>
            </a:avLst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  <a:tileRect/>
          </a:gradFill>
          <a:ln w="9525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  <p:txBody>
          <a:bodyPr anchor="ctr" anchorCtr="0"/>
          <a:p>
            <a:pPr algn="l">
              <a:lnSpc>
                <a:spcPct val="100000"/>
              </a:lnSpc>
              <a:buClrTx/>
              <a:buSzTx/>
              <a:buNone/>
            </a:pPr>
            <a:r>
              <a:rPr lang="zh-CN" altLang="en-US"/>
              <a:t>以大数据、云计算、人工智能、虚拟现实、区块链等前沿数字技术为支撑，将信息收集能力、数据处理能力、信息交互能力等作为新的生产要素合并到生产力范畴中，推动科技创新和生产方式深刻变革，</a:t>
            </a:r>
            <a:r>
              <a:rPr lang="zh-CN" altLang="en-US">
                <a:sym typeface="+mn-ea"/>
              </a:rPr>
              <a:t>促进产业高端化、智能化、绿色化。</a:t>
            </a:r>
            <a:endParaRPr lang="zh-CN" altLang="en-US"/>
          </a:p>
          <a:p>
            <a:pPr algn="l">
              <a:lnSpc>
                <a:spcPct val="100000"/>
              </a:lnSpc>
              <a:buClrTx/>
              <a:buSzTx/>
              <a:buNone/>
            </a:pPr>
            <a:endParaRPr lang="zh-CN" altLang="en-US">
              <a:solidFill>
                <a:schemeClr val="tx1">
                  <a:lumMod val="95000"/>
                  <a:lumOff val="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9233" name="矩形 9232"/>
          <p:cNvSpPr/>
          <p:nvPr>
            <p:custDataLst>
              <p:tags r:id="rId16"/>
            </p:custDataLst>
          </p:nvPr>
        </p:nvSpPr>
        <p:spPr>
          <a:xfrm>
            <a:off x="1460500" y="1837690"/>
            <a:ext cx="2594610" cy="409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251"/>
              </a:avLst>
            </a:prstTxWarp>
            <a:noAutofit/>
          </a:bodyPr>
          <a:p>
            <a:pPr algn="ctr"/>
            <a:endParaRPr lang="zh-CN" altLang="en-US" sz="1900">
              <a:ln w="9525" cap="flat" cmpd="sng">
                <a:solidFill>
                  <a:srgbClr val="4D4D4D"/>
                </a:solidFill>
                <a:prstDash val="solid"/>
                <a:headEnd type="none" w="med" len="med"/>
                <a:tailEnd type="none" w="med" len="med"/>
              </a:ln>
              <a:solidFill>
                <a:srgbClr val="4D4D4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234" name="矩形 9233"/>
          <p:cNvSpPr/>
          <p:nvPr>
            <p:custDataLst>
              <p:tags r:id="rId17"/>
            </p:custDataLst>
          </p:nvPr>
        </p:nvSpPr>
        <p:spPr>
          <a:xfrm>
            <a:off x="4650740" y="1873885"/>
            <a:ext cx="2472690" cy="4038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5000"/>
          </a:bodyPr>
          <a:p>
            <a:pPr algn="ctr"/>
            <a:endParaRPr lang="zh-CN" altLang="en-US" sz="2400">
              <a:ln w="9525" cap="flat" cmpd="sng">
                <a:solidFill>
                  <a:srgbClr val="4D4D4D"/>
                </a:solidFill>
                <a:prstDash val="solid"/>
                <a:headEnd type="none" w="med" len="med"/>
                <a:tailEnd type="none" w="med" len="med"/>
              </a:ln>
              <a:solidFill>
                <a:srgbClr val="4D4D4D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235" name="矩形 9234"/>
          <p:cNvSpPr/>
          <p:nvPr>
            <p:custDataLst>
              <p:tags r:id="rId18"/>
            </p:custDataLst>
          </p:nvPr>
        </p:nvSpPr>
        <p:spPr>
          <a:xfrm>
            <a:off x="8303260" y="1808480"/>
            <a:ext cx="1873250" cy="4292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472"/>
              </a:avLst>
            </a:prstTxWarp>
            <a:normAutofit/>
          </a:bodyPr>
          <a:p>
            <a:pPr algn="ctr"/>
            <a:endParaRPr lang="zh-CN" altLang="en-US" sz="2000">
              <a:ln w="9525" cap="flat" cmpd="sng">
                <a:solidFill>
                  <a:srgbClr val="4D4D4D"/>
                </a:solidFill>
                <a:prstDash val="solid"/>
                <a:headEnd type="none" w="med" len="med"/>
                <a:tailEnd type="none" w="med" len="med"/>
              </a:ln>
              <a:solidFill>
                <a:srgbClr val="4D4D4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9238" name="组合 9237"/>
          <p:cNvGrpSpPr/>
          <p:nvPr>
            <p:custDataLst>
              <p:tags r:id="rId19"/>
            </p:custDataLst>
          </p:nvPr>
        </p:nvGrpSpPr>
        <p:grpSpPr>
          <a:xfrm>
            <a:off x="5421630" y="977900"/>
            <a:ext cx="609600" cy="595313"/>
            <a:chOff x="0" y="0"/>
            <a:chExt cx="1042" cy="1019"/>
          </a:xfrm>
        </p:grpSpPr>
        <p:grpSp>
          <p:nvGrpSpPr>
            <p:cNvPr id="9239" name="组合 9238"/>
            <p:cNvGrpSpPr/>
            <p:nvPr/>
          </p:nvGrpSpPr>
          <p:grpSpPr>
            <a:xfrm>
              <a:off x="0" y="0"/>
              <a:ext cx="1042" cy="1019"/>
              <a:chOff x="0" y="0"/>
              <a:chExt cx="1042" cy="1019"/>
            </a:xfrm>
          </p:grpSpPr>
          <p:pic>
            <p:nvPicPr>
              <p:cNvPr id="9240" name="图片 9239" descr="circuler_1"/>
              <p:cNvPicPr>
                <a:picLocks noChangeAspect="1"/>
              </p:cNvPicPr>
              <p:nvPr>
                <p:custDataLst>
                  <p:tags r:id="rId20"/>
                </p:custDataLst>
              </p:nvPr>
            </p:nvPicPr>
            <p:blipFill>
              <a:blip r:embed="rId9"/>
              <a:stretch>
                <a:fillRect/>
              </a:stretch>
            </p:blipFill>
            <p:spPr>
              <a:xfrm>
                <a:off x="0" y="0"/>
                <a:ext cx="1042" cy="101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9241" name="椭圆 9240"/>
              <p:cNvSpPr/>
              <p:nvPr>
                <p:custDataLst>
                  <p:tags r:id="rId21"/>
                </p:custDataLst>
              </p:nvPr>
            </p:nvSpPr>
            <p:spPr>
              <a:xfrm>
                <a:off x="0" y="0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rgbClr val="990000"/>
                  </a:gs>
                </a:gsLst>
                <a:lin ang="5400000" scaled="1"/>
                <a:tileRect/>
              </a:gradFill>
              <a:ln w="19050" cap="flat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</p:grpSp>
        <p:pic>
          <p:nvPicPr>
            <p:cNvPr id="9242" name="图片 9241" descr="Picture2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104" y="10"/>
              <a:ext cx="823" cy="36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9243" name="矩形 9242"/>
          <p:cNvSpPr/>
          <p:nvPr>
            <p:custDataLst>
              <p:tags r:id="rId23"/>
            </p:custDataLst>
          </p:nvPr>
        </p:nvSpPr>
        <p:spPr>
          <a:xfrm>
            <a:off x="5626418" y="1138238"/>
            <a:ext cx="212725" cy="2397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30000"/>
          </a:bodyPr>
          <a:p>
            <a:pPr algn="ctr"/>
            <a:r>
              <a:rPr lang="zh-CN" altLang="en-US" sz="2400">
                <a:ln w="9525" cap="flat" cmpd="sng">
                  <a:solidFill>
                    <a:schemeClr val="bg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2</a:t>
            </a:r>
            <a:endParaRPr lang="zh-CN" altLang="en-US" sz="2400">
              <a:ln w="9525" cap="flat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9244" name="组合 9243"/>
          <p:cNvGrpSpPr/>
          <p:nvPr>
            <p:custDataLst>
              <p:tags r:id="rId24"/>
            </p:custDataLst>
          </p:nvPr>
        </p:nvGrpSpPr>
        <p:grpSpPr>
          <a:xfrm>
            <a:off x="8798560" y="901065"/>
            <a:ext cx="609600" cy="595313"/>
            <a:chOff x="0" y="0"/>
            <a:chExt cx="1042" cy="1019"/>
          </a:xfrm>
        </p:grpSpPr>
        <p:grpSp>
          <p:nvGrpSpPr>
            <p:cNvPr id="9245" name="组合 9244"/>
            <p:cNvGrpSpPr/>
            <p:nvPr/>
          </p:nvGrpSpPr>
          <p:grpSpPr>
            <a:xfrm>
              <a:off x="0" y="0"/>
              <a:ext cx="1042" cy="1019"/>
              <a:chOff x="0" y="0"/>
              <a:chExt cx="1042" cy="1019"/>
            </a:xfrm>
          </p:grpSpPr>
          <p:pic>
            <p:nvPicPr>
              <p:cNvPr id="9246" name="图片 9245" descr="circuler_1"/>
              <p:cNvPicPr>
                <a:picLocks noChangeAspect="1"/>
              </p:cNvPicPr>
              <p:nvPr>
                <p:custDataLst>
                  <p:tags r:id="rId25"/>
                </p:custDataLst>
              </p:nvPr>
            </p:nvPicPr>
            <p:blipFill>
              <a:blip r:embed="rId9"/>
              <a:stretch>
                <a:fillRect/>
              </a:stretch>
            </p:blipFill>
            <p:spPr>
              <a:xfrm>
                <a:off x="0" y="0"/>
                <a:ext cx="1042" cy="101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9247" name="椭圆 9246"/>
              <p:cNvSpPr/>
              <p:nvPr>
                <p:custDataLst>
                  <p:tags r:id="rId26"/>
                </p:custDataLst>
              </p:nvPr>
            </p:nvSpPr>
            <p:spPr>
              <a:xfrm>
                <a:off x="0" y="0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rgbClr val="FF9900"/>
                  </a:gs>
                  <a:gs pos="100000">
                    <a:srgbClr val="990000"/>
                  </a:gs>
                </a:gsLst>
                <a:lin ang="5400000" scaled="1"/>
                <a:tileRect/>
              </a:gradFill>
              <a:ln w="19050" cap="flat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</p:grpSp>
        <p:pic>
          <p:nvPicPr>
            <p:cNvPr id="9248" name="图片 9247" descr="Picture2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104" y="10"/>
              <a:ext cx="823" cy="36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9249" name="矩形 9248"/>
          <p:cNvSpPr/>
          <p:nvPr>
            <p:custDataLst>
              <p:tags r:id="rId28"/>
            </p:custDataLst>
          </p:nvPr>
        </p:nvSpPr>
        <p:spPr>
          <a:xfrm>
            <a:off x="8990648" y="1061403"/>
            <a:ext cx="225425" cy="2397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30000"/>
          </a:bodyPr>
          <a:p>
            <a:pPr algn="ctr"/>
            <a:r>
              <a:rPr lang="zh-CN" altLang="en-US" sz="2400">
                <a:ln w="9525" cap="flat" cmpd="sng">
                  <a:solidFill>
                    <a:schemeClr val="bg1"/>
                  </a:solidFill>
                  <a:prstDash val="solid"/>
                  <a:headEnd type="none" w="med" len="med"/>
                  <a:tailEnd type="none" w="med" len="med"/>
                </a:ln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3</a:t>
            </a:r>
            <a:endParaRPr lang="zh-CN" altLang="en-US" sz="2400">
              <a:ln w="9525" cap="flat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252" name="矩形 9251"/>
          <p:cNvSpPr/>
          <p:nvPr/>
        </p:nvSpPr>
        <p:spPr>
          <a:xfrm>
            <a:off x="1097915" y="1809115"/>
            <a:ext cx="3197860" cy="5708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endParaRPr lang="zh-CN" altLang="en-US" sz="2400">
              <a:ln w="9525" cap="flat" cmpd="sng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9"/>
            </p:custDataLst>
          </p:nvPr>
        </p:nvSpPr>
        <p:spPr>
          <a:xfrm>
            <a:off x="1097915" y="1744345"/>
            <a:ext cx="3208020" cy="5410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buClrTx/>
              <a:buSzTx/>
              <a:buFontTx/>
            </a:pPr>
            <a:r>
              <a:rPr lang="zh-CN" altLang="en-US" sz="2800" b="1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发展方向：智能化</a:t>
            </a:r>
            <a:endParaRPr lang="zh-CN" altLang="en-US" sz="2800" b="1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</p:spTree>
    <p:custDataLst>
      <p:tags r:id="rId30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052445" y="78740"/>
            <a:ext cx="65328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400">
                <a:ln w="19050">
                  <a:solidFill>
                    <a:srgbClr val="BA2125">
                      <a:alpha val="55000"/>
                    </a:srgbClr>
                  </a:solidFill>
                </a:ln>
                <a:gradFill>
                  <a:gsLst>
                    <a:gs pos="0">
                      <a:srgbClr val="FEF988"/>
                    </a:gs>
                    <a:gs pos="100000">
                      <a:srgbClr val="F0F7FC"/>
                    </a:gs>
                  </a:gsLst>
                  <a:lin ang="11280000" scaled="1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六大赛道</a:t>
            </a:r>
            <a:endParaRPr lang="zh-CN" altLang="en-US" sz="4400">
              <a:ln w="19050">
                <a:solidFill>
                  <a:srgbClr val="BA2125">
                    <a:alpha val="55000"/>
                  </a:srgbClr>
                </a:solidFill>
              </a:ln>
              <a:gradFill>
                <a:gsLst>
                  <a:gs pos="0">
                    <a:srgbClr val="FEF988"/>
                  </a:gs>
                  <a:gs pos="100000">
                    <a:srgbClr val="F0F7FC"/>
                  </a:gs>
                </a:gsLst>
                <a:lin ang="11280000" scaled="1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8735" y="1118235"/>
            <a:ext cx="4044315" cy="45154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285750" indent="-285750" algn="l">
              <a:lnSpc>
                <a:spcPct val="10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altLang="en-US" b="1">
                <a:solidFill>
                  <a:schemeClr val="tx1"/>
                </a:solidFill>
                <a:sym typeface="+mn-ea"/>
              </a:rPr>
              <a:t>新质生产力</a:t>
            </a:r>
            <a:r>
              <a:rPr lang="zh-CN" altLang="en-US">
                <a:solidFill>
                  <a:schemeClr val="tx1"/>
                </a:solidFill>
                <a:sym typeface="+mn-ea"/>
              </a:rPr>
              <a:t>是指在新技术、新产业、新业态、新模式等方面形成的具有创新性、先进性和颠覆性的生产力。</a:t>
            </a:r>
            <a:br>
              <a:rPr lang="zh-CN" altLang="en-US">
                <a:solidFill>
                  <a:schemeClr val="tx1"/>
                </a:solidFill>
                <a:sym typeface="+mn-ea"/>
              </a:rPr>
            </a:br>
            <a:r>
              <a:rPr lang="en-US" altLang="zh-CN" b="1">
                <a:solidFill>
                  <a:schemeClr val="tx1"/>
                </a:solidFill>
                <a:sym typeface="+mn-ea"/>
              </a:rPr>
              <a:t>“</a:t>
            </a:r>
            <a:r>
              <a:rPr lang="zh-CN" altLang="en-US" b="1">
                <a:solidFill>
                  <a:schemeClr val="tx1"/>
                </a:solidFill>
                <a:sym typeface="+mn-ea"/>
              </a:rPr>
              <a:t>特点是创新，关键在质优，本质是先进生产力</a:t>
            </a:r>
            <a:r>
              <a:rPr lang="en-US" altLang="zh-CN" b="1">
                <a:solidFill>
                  <a:schemeClr val="tx1"/>
                </a:solidFill>
                <a:sym typeface="+mn-ea"/>
              </a:rPr>
              <a:t>”</a:t>
            </a:r>
            <a:r>
              <a:rPr lang="zh-CN" altLang="en-US" b="1">
                <a:solidFill>
                  <a:schemeClr val="tx1"/>
                </a:solidFill>
                <a:sym typeface="+mn-ea"/>
              </a:rPr>
              <a:t>。</a:t>
            </a:r>
            <a:br>
              <a:rPr lang="zh-CN" altLang="en-US">
                <a:solidFill>
                  <a:schemeClr val="tx1"/>
                </a:solidFill>
                <a:sym typeface="+mn-ea"/>
              </a:rPr>
            </a:br>
            <a:endParaRPr lang="zh-CN" altLang="en-US">
              <a:solidFill>
                <a:schemeClr val="tx1"/>
              </a:solidFill>
              <a:sym typeface="+mn-ea"/>
            </a:endParaRPr>
          </a:p>
          <a:p>
            <a:pPr marL="285750" indent="-285750" algn="l">
              <a:lnSpc>
                <a:spcPct val="10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altLang="en-US">
                <a:solidFill>
                  <a:srgbClr val="FF0000"/>
                </a:solidFill>
                <a:sym typeface="+mn-ea"/>
              </a:rPr>
              <a:t>能够引领产业变革、代表未来发展方向的，聚焦未来制造、未来信息、未来材料、未来能源、未来空间、未来健康等关键领域，</a:t>
            </a:r>
            <a:br>
              <a:rPr lang="zh-CN" altLang="en-US">
                <a:solidFill>
                  <a:schemeClr val="tx1"/>
                </a:solidFill>
                <a:sym typeface="+mn-ea"/>
              </a:rPr>
            </a:br>
            <a:r>
              <a:rPr lang="zh-CN" altLang="en-US">
                <a:solidFill>
                  <a:schemeClr val="tx1"/>
                </a:solidFill>
                <a:sym typeface="+mn-ea"/>
              </a:rPr>
              <a:t>比如人形机器人、半导体、低空经济、人工智能、高端算力、工业互联网、工业母机、脑机接口、</a:t>
            </a:r>
            <a:r>
              <a:rPr lang="en-US" altLang="zh-CN">
                <a:solidFill>
                  <a:schemeClr val="tx1"/>
                </a:solidFill>
                <a:sym typeface="+mn-ea"/>
              </a:rPr>
              <a:t>6G</a:t>
            </a:r>
            <a:r>
              <a:rPr lang="zh-CN" altLang="en-US">
                <a:solidFill>
                  <a:schemeClr val="tx1"/>
                </a:solidFill>
                <a:sym typeface="+mn-ea"/>
              </a:rPr>
              <a:t>、高端装备、航天航空、生物技术、材料科学等领域。</a:t>
            </a:r>
            <a:br>
              <a:rPr lang="zh-CN" altLang="en-US">
                <a:solidFill>
                  <a:schemeClr val="tx1"/>
                </a:solidFill>
                <a:sym typeface="+mn-ea"/>
              </a:rPr>
            </a:br>
            <a:br>
              <a:rPr lang="zh-CN" altLang="en-US">
                <a:solidFill>
                  <a:schemeClr val="tx1"/>
                </a:solidFill>
                <a:sym typeface="+mn-ea"/>
              </a:rPr>
            </a:br>
            <a:r>
              <a:rPr lang="zh-CN" altLang="en-US">
                <a:solidFill>
                  <a:schemeClr val="tx1"/>
                </a:solidFill>
                <a:sym typeface="+mn-ea"/>
              </a:rPr>
              <a:t>国家可能通过</a:t>
            </a:r>
            <a:r>
              <a:rPr lang="zh-CN" altLang="en-US" b="1">
                <a:solidFill>
                  <a:schemeClr val="tx1"/>
                </a:solidFill>
                <a:sym typeface="+mn-ea"/>
              </a:rPr>
              <a:t>专项研发补贴</a:t>
            </a:r>
            <a:r>
              <a:rPr lang="zh-CN" altLang="en-US">
                <a:solidFill>
                  <a:schemeClr val="tx1"/>
                </a:solidFill>
                <a:sym typeface="+mn-ea"/>
              </a:rPr>
              <a:t>、</a:t>
            </a:r>
            <a:r>
              <a:rPr lang="zh-CN" altLang="en-US" b="1">
                <a:solidFill>
                  <a:schemeClr val="tx1"/>
                </a:solidFill>
                <a:sym typeface="+mn-ea"/>
              </a:rPr>
              <a:t>税收优惠等方式</a:t>
            </a:r>
            <a:r>
              <a:rPr lang="zh-CN" altLang="en-US">
                <a:solidFill>
                  <a:schemeClr val="tx1"/>
                </a:solidFill>
                <a:sym typeface="+mn-ea"/>
              </a:rPr>
              <a:t>推动核心技术突破。</a:t>
            </a:r>
            <a:endParaRPr lang="zh-CN" altLang="en-US">
              <a:solidFill>
                <a:schemeClr val="tx1"/>
              </a:solidFill>
              <a:sym typeface="+mn-ea"/>
            </a:endParaRPr>
          </a:p>
          <a:p>
            <a:pPr algn="l">
              <a:lnSpc>
                <a:spcPct val="100000"/>
              </a:lnSpc>
              <a:buClrTx/>
              <a:buSzTx/>
              <a:buNone/>
            </a:pPr>
            <a:endParaRPr lang="zh-CN" altLang="en-US">
              <a:solidFill>
                <a:schemeClr val="tx1"/>
              </a:solidFill>
              <a:sym typeface="+mn-ea"/>
            </a:endParaRPr>
          </a:p>
          <a:p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050" y="941070"/>
            <a:ext cx="3898900" cy="51746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0680" y="941070"/>
            <a:ext cx="3738880" cy="51752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2255520" y="2453005"/>
            <a:ext cx="764984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000">
                <a:ln w="15875">
                  <a:noFill/>
                </a:ln>
                <a:gradFill>
                  <a:gsLst>
                    <a:gs pos="0">
                      <a:srgbClr val="D7250C"/>
                    </a:gs>
                    <a:gs pos="100000">
                      <a:srgbClr val="F86015"/>
                    </a:gs>
                  </a:gsLst>
                  <a:lin ang="11280000" scaled="1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绿色低碳：</a:t>
            </a:r>
            <a:endParaRPr lang="zh-CN" altLang="en-US" sz="6000">
              <a:ln w="15875">
                <a:noFill/>
              </a:ln>
              <a:gradFill>
                <a:gsLst>
                  <a:gs pos="0">
                    <a:srgbClr val="D7250C"/>
                  </a:gs>
                  <a:gs pos="100000">
                    <a:srgbClr val="F86015"/>
                  </a:gs>
                </a:gsLst>
                <a:lin ang="11280000" scaled="1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 fontAlgn="auto"/>
            <a:r>
              <a:rPr lang="zh-CN" altLang="en-US" sz="6000">
                <a:ln w="15875">
                  <a:noFill/>
                </a:ln>
                <a:gradFill>
                  <a:gsLst>
                    <a:gs pos="0">
                      <a:srgbClr val="D7250C"/>
                    </a:gs>
                    <a:gs pos="100000">
                      <a:srgbClr val="F86015"/>
                    </a:gs>
                  </a:gsLst>
                  <a:lin ang="11280000" scaled="1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构建新型能源体系</a:t>
            </a:r>
            <a:r>
              <a:rPr lang="en-US" altLang="zh-CN" sz="7200">
                <a:ln w="15875">
                  <a:noFill/>
                </a:ln>
                <a:gradFill>
                  <a:gsLst>
                    <a:gs pos="0">
                      <a:srgbClr val="D7250C"/>
                    </a:gs>
                    <a:gs pos="100000">
                      <a:srgbClr val="F86015"/>
                    </a:gs>
                  </a:gsLst>
                  <a:lin ang="11280000" scaled="1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‌</a:t>
            </a:r>
            <a:endParaRPr lang="en-US" altLang="zh-CN" sz="7200">
              <a:ln w="15875">
                <a:noFill/>
              </a:ln>
              <a:gradFill>
                <a:gsLst>
                  <a:gs pos="0">
                    <a:srgbClr val="D7250C"/>
                  </a:gs>
                  <a:gs pos="100000">
                    <a:srgbClr val="F86015"/>
                  </a:gs>
                </a:gsLst>
                <a:lin ang="11280000" scaled="1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2255520" y="1687830"/>
            <a:ext cx="764984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US" altLang="zh-CN" sz="6000">
                <a:gradFill>
                  <a:gsLst>
                    <a:gs pos="0">
                      <a:srgbClr val="F96115"/>
                    </a:gs>
                    <a:gs pos="100000">
                      <a:srgbClr val="D31E0B"/>
                    </a:gs>
                  </a:gsLst>
                  <a:lin ang="0" scaled="1"/>
                </a:gradFill>
                <a:latin typeface="思源黑體 Bold" panose="020B0800000000000000" charset="-120"/>
                <a:ea typeface="思源黑體 Bold" panose="020B0800000000000000" charset="-120"/>
                <a:sym typeface="+mn-ea"/>
              </a:rPr>
              <a:t>PART  04</a:t>
            </a:r>
            <a:endParaRPr lang="en-US" altLang="zh-CN" sz="6000">
              <a:gradFill>
                <a:gsLst>
                  <a:gs pos="0">
                    <a:srgbClr val="F96115"/>
                  </a:gs>
                  <a:gs pos="100000">
                    <a:srgbClr val="D31E0B"/>
                  </a:gs>
                </a:gsLst>
                <a:lin ang="0" scaled="1"/>
              </a:gradFill>
              <a:latin typeface="思源黑體 Bold" panose="020B0800000000000000" charset="-120"/>
              <a:ea typeface="思源黑體 Bold" panose="020B0800000000000000" charset="-120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052445" y="78740"/>
            <a:ext cx="65328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400">
                <a:ln w="19050">
                  <a:solidFill>
                    <a:srgbClr val="BA2125">
                      <a:alpha val="55000"/>
                    </a:srgbClr>
                  </a:solidFill>
                </a:ln>
                <a:gradFill>
                  <a:gsLst>
                    <a:gs pos="0">
                      <a:srgbClr val="FEF988"/>
                    </a:gs>
                    <a:gs pos="100000">
                      <a:srgbClr val="F0F7FC"/>
                    </a:gs>
                  </a:gsLst>
                  <a:lin ang="11280000" scaled="1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保障能源安全稳定供应</a:t>
            </a:r>
            <a:endParaRPr lang="zh-CN" altLang="en-US" sz="4400">
              <a:ln w="19050">
                <a:solidFill>
                  <a:srgbClr val="BA2125">
                    <a:alpha val="55000"/>
                  </a:srgbClr>
                </a:solidFill>
              </a:ln>
              <a:gradFill>
                <a:gsLst>
                  <a:gs pos="0">
                    <a:srgbClr val="FEF988"/>
                  </a:gs>
                  <a:gs pos="100000">
                    <a:srgbClr val="F0F7FC"/>
                  </a:gs>
                </a:gsLst>
                <a:lin ang="11280000" scaled="1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sp>
        <p:nvSpPr>
          <p:cNvPr id="61" name="任意多边形: 形状 40"/>
          <p:cNvSpPr/>
          <p:nvPr>
            <p:custDataLst>
              <p:tags r:id="rId2"/>
            </p:custDataLst>
          </p:nvPr>
        </p:nvSpPr>
        <p:spPr>
          <a:xfrm rot="1500000">
            <a:off x="6279515" y="3565525"/>
            <a:ext cx="698500" cy="1229995"/>
          </a:xfrm>
          <a:custGeom>
            <a:avLst/>
            <a:gdLst>
              <a:gd name="connsiteX0" fmla="*/ 1394523 w 1509968"/>
              <a:gd name="connsiteY0" fmla="*/ 0 h 2657725"/>
              <a:gd name="connsiteX1" fmla="*/ 1414961 w 1509968"/>
              <a:gd name="connsiteY1" fmla="*/ 56307 h 2657725"/>
              <a:gd name="connsiteX2" fmla="*/ 1509968 w 1509968"/>
              <a:gd name="connsiteY2" fmla="*/ 689944 h 2657725"/>
              <a:gd name="connsiteX3" fmla="*/ 578265 w 1509968"/>
              <a:gd name="connsiteY3" fmla="*/ 2456845 h 2657725"/>
              <a:gd name="connsiteX4" fmla="*/ 563631 w 1509968"/>
              <a:gd name="connsiteY4" fmla="*/ 2465810 h 2657725"/>
              <a:gd name="connsiteX5" fmla="*/ 667600 w 1509968"/>
              <a:gd name="connsiteY5" fmla="*/ 2657725 h 2657725"/>
              <a:gd name="connsiteX6" fmla="*/ 459187 w 1509968"/>
              <a:gd name="connsiteY6" fmla="*/ 2529790 h 2657725"/>
              <a:gd name="connsiteX7" fmla="*/ 454763 w 1509968"/>
              <a:gd name="connsiteY7" fmla="*/ 2532499 h 2657725"/>
              <a:gd name="connsiteX8" fmla="*/ 250021 w 1509968"/>
              <a:gd name="connsiteY8" fmla="*/ 2401392 h 2657725"/>
              <a:gd name="connsiteX9" fmla="*/ 54592 w 1509968"/>
              <a:gd name="connsiteY9" fmla="*/ 2281428 h 2657725"/>
              <a:gd name="connsiteX10" fmla="*/ 54248 w 1509968"/>
              <a:gd name="connsiteY10" fmla="*/ 2276029 h 2657725"/>
              <a:gd name="connsiteX11" fmla="*/ 21352 w 1509968"/>
              <a:gd name="connsiteY11" fmla="*/ 2254964 h 2657725"/>
              <a:gd name="connsiteX12" fmla="*/ 21352 w 1509968"/>
              <a:gd name="connsiteY12" fmla="*/ 1760210 h 2657725"/>
              <a:gd name="connsiteX13" fmla="*/ 0 w 1509968"/>
              <a:gd name="connsiteY13" fmla="*/ 1425410 h 2657725"/>
              <a:gd name="connsiteX14" fmla="*/ 57691 w 1509968"/>
              <a:gd name="connsiteY14" fmla="*/ 1531900 h 2657725"/>
              <a:gd name="connsiteX15" fmla="*/ 87423 w 1509968"/>
              <a:gd name="connsiteY15" fmla="*/ 1509121 h 2657725"/>
              <a:gd name="connsiteX16" fmla="*/ 474352 w 1509968"/>
              <a:gd name="connsiteY16" fmla="*/ 668545 h 2657725"/>
              <a:gd name="connsiteX17" fmla="*/ 426550 w 1509968"/>
              <a:gd name="connsiteY17" fmla="*/ 344613 h 2657725"/>
              <a:gd name="connsiteX18" fmla="*/ 421160 w 1509968"/>
              <a:gd name="connsiteY18" fmla="*/ 329525 h 2657725"/>
              <a:gd name="connsiteX19" fmla="*/ 1008853 w 1509968"/>
              <a:gd name="connsiteY19" fmla="*/ 421784 h 2657725"/>
              <a:gd name="connsiteX20" fmla="*/ 1015449 w 1509968"/>
              <a:gd name="connsiteY20" fmla="*/ 427631 h 265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509968" h="2657725">
                <a:moveTo>
                  <a:pt x="1394523" y="0"/>
                </a:moveTo>
                <a:lnTo>
                  <a:pt x="1414961" y="56307"/>
                </a:lnTo>
                <a:cubicBezTo>
                  <a:pt x="1476706" y="256473"/>
                  <a:pt x="1509968" y="469292"/>
                  <a:pt x="1509968" y="689944"/>
                </a:cubicBezTo>
                <a:cubicBezTo>
                  <a:pt x="1509968" y="1425453"/>
                  <a:pt x="1140388" y="2073923"/>
                  <a:pt x="578265" y="2456845"/>
                </a:cubicBezTo>
                <a:lnTo>
                  <a:pt x="563631" y="2465810"/>
                </a:lnTo>
                <a:lnTo>
                  <a:pt x="667600" y="2657725"/>
                </a:lnTo>
                <a:lnTo>
                  <a:pt x="459187" y="2529790"/>
                </a:lnTo>
                <a:lnTo>
                  <a:pt x="454763" y="2532499"/>
                </a:lnTo>
                <a:lnTo>
                  <a:pt x="250021" y="2401392"/>
                </a:lnTo>
                <a:lnTo>
                  <a:pt x="54592" y="2281428"/>
                </a:lnTo>
                <a:lnTo>
                  <a:pt x="54248" y="2276029"/>
                </a:lnTo>
                <a:lnTo>
                  <a:pt x="21352" y="2254964"/>
                </a:lnTo>
                <a:lnTo>
                  <a:pt x="21352" y="1760210"/>
                </a:lnTo>
                <a:lnTo>
                  <a:pt x="0" y="1425410"/>
                </a:lnTo>
                <a:lnTo>
                  <a:pt x="57691" y="1531900"/>
                </a:lnTo>
                <a:lnTo>
                  <a:pt x="87423" y="1509121"/>
                </a:lnTo>
                <a:cubicBezTo>
                  <a:pt x="323730" y="1309323"/>
                  <a:pt x="474352" y="1006955"/>
                  <a:pt x="474352" y="668545"/>
                </a:cubicBezTo>
                <a:cubicBezTo>
                  <a:pt x="474352" y="555742"/>
                  <a:pt x="457616" y="446943"/>
                  <a:pt x="426550" y="344613"/>
                </a:cubicBezTo>
                <a:lnTo>
                  <a:pt x="421160" y="329525"/>
                </a:lnTo>
                <a:lnTo>
                  <a:pt x="1008853" y="421784"/>
                </a:lnTo>
                <a:lnTo>
                  <a:pt x="1015449" y="427631"/>
                </a:lnTo>
                <a:close/>
              </a:path>
            </a:pathLst>
          </a:custGeom>
          <a:solidFill>
            <a:srgbClr val="1AA3AA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2" name="任意多边形: 形状 44"/>
          <p:cNvSpPr/>
          <p:nvPr>
            <p:custDataLst>
              <p:tags r:id="rId3"/>
            </p:custDataLst>
          </p:nvPr>
        </p:nvSpPr>
        <p:spPr>
          <a:xfrm rot="4673995">
            <a:off x="4736465" y="2537460"/>
            <a:ext cx="1137920" cy="1102995"/>
          </a:xfrm>
          <a:custGeom>
            <a:avLst/>
            <a:gdLst>
              <a:gd name="connsiteX0" fmla="*/ 0 w 1937956"/>
              <a:gd name="connsiteY0" fmla="*/ 291842 h 1878313"/>
              <a:gd name="connsiteX1" fmla="*/ 483891 w 1937956"/>
              <a:gd name="connsiteY1" fmla="*/ 50468 h 1878313"/>
              <a:gd name="connsiteX2" fmla="*/ 571603 w 1937956"/>
              <a:gd name="connsiteY2" fmla="*/ 3307 h 1878313"/>
              <a:gd name="connsiteX3" fmla="*/ 574833 w 1937956"/>
              <a:gd name="connsiteY3" fmla="*/ 5104 h 1878313"/>
              <a:gd name="connsiteX4" fmla="*/ 585066 w 1937956"/>
              <a:gd name="connsiteY4" fmla="*/ 0 h 1878313"/>
              <a:gd name="connsiteX5" fmla="*/ 1105059 w 1937956"/>
              <a:gd name="connsiteY5" fmla="*/ 288962 h 1878313"/>
              <a:gd name="connsiteX6" fmla="*/ 977564 w 1937956"/>
              <a:gd name="connsiteY6" fmla="*/ 289295 h 1878313"/>
              <a:gd name="connsiteX7" fmla="*/ 987882 w 1937956"/>
              <a:gd name="connsiteY7" fmla="*/ 354107 h 1878313"/>
              <a:gd name="connsiteX8" fmla="*/ 1414458 w 1937956"/>
              <a:gd name="connsiteY8" fmla="*/ 923102 h 1878313"/>
              <a:gd name="connsiteX9" fmla="*/ 1903691 w 1937956"/>
              <a:gd name="connsiteY9" fmla="*/ 1031546 h 1878313"/>
              <a:gd name="connsiteX10" fmla="*/ 1914118 w 1937956"/>
              <a:gd name="connsiteY10" fmla="*/ 1030261 h 1878313"/>
              <a:gd name="connsiteX11" fmla="*/ 1700110 w 1937956"/>
              <a:gd name="connsiteY11" fmla="*/ 1476802 h 1878313"/>
              <a:gd name="connsiteX12" fmla="*/ 1694200 w 1937956"/>
              <a:gd name="connsiteY12" fmla="*/ 1480460 h 1878313"/>
              <a:gd name="connsiteX13" fmla="*/ 1937956 w 1937956"/>
              <a:gd name="connsiteY13" fmla="*/ 1874210 h 1878313"/>
              <a:gd name="connsiteX14" fmla="*/ 1818618 w 1937956"/>
              <a:gd name="connsiteY14" fmla="*/ 1878313 h 1878313"/>
              <a:gd name="connsiteX15" fmla="*/ 1021076 w 1937956"/>
              <a:gd name="connsiteY15" fmla="*/ 1664560 h 1878313"/>
              <a:gd name="connsiteX16" fmla="*/ 161057 w 1937956"/>
              <a:gd name="connsiteY16" fmla="*/ 345134 h 1878313"/>
              <a:gd name="connsiteX17" fmla="*/ 158815 w 1937956"/>
              <a:gd name="connsiteY17" fmla="*/ 291428 h 1878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937956" h="1878313">
                <a:moveTo>
                  <a:pt x="0" y="291842"/>
                </a:moveTo>
                <a:lnTo>
                  <a:pt x="483891" y="50468"/>
                </a:lnTo>
                <a:lnTo>
                  <a:pt x="571603" y="3307"/>
                </a:lnTo>
                <a:lnTo>
                  <a:pt x="574833" y="5104"/>
                </a:lnTo>
                <a:lnTo>
                  <a:pt x="585066" y="0"/>
                </a:lnTo>
                <a:lnTo>
                  <a:pt x="1105059" y="288962"/>
                </a:lnTo>
                <a:lnTo>
                  <a:pt x="977564" y="289295"/>
                </a:lnTo>
                <a:lnTo>
                  <a:pt x="987882" y="354107"/>
                </a:lnTo>
                <a:cubicBezTo>
                  <a:pt x="1039185" y="585756"/>
                  <a:pt x="1187790" y="796940"/>
                  <a:pt x="1414458" y="923102"/>
                </a:cubicBezTo>
                <a:cubicBezTo>
                  <a:pt x="1569888" y="1009614"/>
                  <a:pt x="1739952" y="1043863"/>
                  <a:pt x="1903691" y="1031546"/>
                </a:cubicBezTo>
                <a:lnTo>
                  <a:pt x="1914118" y="1030261"/>
                </a:lnTo>
                <a:lnTo>
                  <a:pt x="1700110" y="1476802"/>
                </a:lnTo>
                <a:lnTo>
                  <a:pt x="1694200" y="1480460"/>
                </a:lnTo>
                <a:lnTo>
                  <a:pt x="1937956" y="1874210"/>
                </a:lnTo>
                <a:lnTo>
                  <a:pt x="1818618" y="1878313"/>
                </a:lnTo>
                <a:cubicBezTo>
                  <a:pt x="1548237" y="1874601"/>
                  <a:pt x="1274438" y="1805580"/>
                  <a:pt x="1021076" y="1664560"/>
                </a:cubicBezTo>
                <a:cubicBezTo>
                  <a:pt x="514354" y="1382522"/>
                  <a:pt x="209316" y="879240"/>
                  <a:pt x="161057" y="345134"/>
                </a:cubicBezTo>
                <a:lnTo>
                  <a:pt x="158815" y="291428"/>
                </a:lnTo>
                <a:close/>
              </a:path>
            </a:pathLst>
          </a:custGeom>
          <a:solidFill>
            <a:srgbClr val="1F74AD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4" name="任意多边形: 形状 42"/>
          <p:cNvSpPr/>
          <p:nvPr>
            <p:custDataLst>
              <p:tags r:id="rId4"/>
            </p:custDataLst>
          </p:nvPr>
        </p:nvSpPr>
        <p:spPr>
          <a:xfrm rot="10515269">
            <a:off x="5953125" y="2464435"/>
            <a:ext cx="1181100" cy="1082675"/>
          </a:xfrm>
          <a:custGeom>
            <a:avLst/>
            <a:gdLst>
              <a:gd name="connsiteX0" fmla="*/ 1586244 w 2553243"/>
              <a:gd name="connsiteY0" fmla="*/ 2202786 h 2339320"/>
              <a:gd name="connsiteX1" fmla="*/ 259527 w 2553243"/>
              <a:gd name="connsiteY1" fmla="*/ 603220 h 2339320"/>
              <a:gd name="connsiteX2" fmla="*/ 234257 w 2553243"/>
              <a:gd name="connsiteY2" fmla="*/ 369528 h 2339320"/>
              <a:gd name="connsiteX3" fmla="*/ 0 w 2553243"/>
              <a:gd name="connsiteY3" fmla="*/ 370138 h 2339320"/>
              <a:gd name="connsiteX4" fmla="*/ 620600 w 2553243"/>
              <a:gd name="connsiteY4" fmla="*/ 60571 h 2339320"/>
              <a:gd name="connsiteX5" fmla="*/ 727283 w 2553243"/>
              <a:gd name="connsiteY5" fmla="*/ 4563 h 2339320"/>
              <a:gd name="connsiteX6" fmla="*/ 729896 w 2553243"/>
              <a:gd name="connsiteY6" fmla="*/ 6052 h 2339320"/>
              <a:gd name="connsiteX7" fmla="*/ 742029 w 2553243"/>
              <a:gd name="connsiteY7" fmla="*/ 0 h 2339320"/>
              <a:gd name="connsiteX8" fmla="*/ 1401526 w 2553243"/>
              <a:gd name="connsiteY8" fmla="*/ 366486 h 2339320"/>
              <a:gd name="connsiteX9" fmla="*/ 1260799 w 2553243"/>
              <a:gd name="connsiteY9" fmla="*/ 366853 h 2339320"/>
              <a:gd name="connsiteX10" fmla="*/ 1261777 w 2553243"/>
              <a:gd name="connsiteY10" fmla="*/ 379460 h 2339320"/>
              <a:gd name="connsiteX11" fmla="*/ 1934156 w 2553243"/>
              <a:gd name="connsiteY11" fmla="*/ 1243755 h 2339320"/>
              <a:gd name="connsiteX12" fmla="*/ 2351514 w 2553243"/>
              <a:gd name="connsiteY12" fmla="*/ 1310301 h 2339320"/>
              <a:gd name="connsiteX13" fmla="*/ 2401225 w 2553243"/>
              <a:gd name="connsiteY13" fmla="*/ 1305495 h 2339320"/>
              <a:gd name="connsiteX14" fmla="*/ 2200439 w 2553243"/>
              <a:gd name="connsiteY14" fmla="*/ 1835587 h 2339320"/>
              <a:gd name="connsiteX15" fmla="*/ 2193363 w 2553243"/>
              <a:gd name="connsiteY15" fmla="*/ 1840845 h 2339320"/>
              <a:gd name="connsiteX16" fmla="*/ 2553243 w 2553243"/>
              <a:gd name="connsiteY16" fmla="*/ 2325053 h 2339320"/>
              <a:gd name="connsiteX17" fmla="*/ 2414790 w 2553243"/>
              <a:gd name="connsiteY17" fmla="*/ 2337560 h 2339320"/>
              <a:gd name="connsiteX18" fmla="*/ 1586244 w 2553243"/>
              <a:gd name="connsiteY18" fmla="*/ 2202786 h 2339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553243" h="2339320">
                <a:moveTo>
                  <a:pt x="1586244" y="2202786"/>
                </a:moveTo>
                <a:cubicBezTo>
                  <a:pt x="869990" y="1931486"/>
                  <a:pt x="388266" y="1309683"/>
                  <a:pt x="259527" y="603220"/>
                </a:cubicBezTo>
                <a:lnTo>
                  <a:pt x="234257" y="369528"/>
                </a:lnTo>
                <a:lnTo>
                  <a:pt x="0" y="370138"/>
                </a:lnTo>
                <a:lnTo>
                  <a:pt x="620600" y="60571"/>
                </a:lnTo>
                <a:lnTo>
                  <a:pt x="727283" y="4563"/>
                </a:lnTo>
                <a:lnTo>
                  <a:pt x="729896" y="6052"/>
                </a:lnTo>
                <a:lnTo>
                  <a:pt x="742029" y="0"/>
                </a:lnTo>
                <a:lnTo>
                  <a:pt x="1401526" y="366486"/>
                </a:lnTo>
                <a:lnTo>
                  <a:pt x="1260799" y="366853"/>
                </a:lnTo>
                <a:lnTo>
                  <a:pt x="1261777" y="379460"/>
                </a:lnTo>
                <a:cubicBezTo>
                  <a:pt x="1309873" y="760792"/>
                  <a:pt x="1556615" y="1100751"/>
                  <a:pt x="1934156" y="1243755"/>
                </a:cubicBezTo>
                <a:cubicBezTo>
                  <a:pt x="2071444" y="1295756"/>
                  <a:pt x="2213030" y="1316791"/>
                  <a:pt x="2351514" y="1310301"/>
                </a:cubicBezTo>
                <a:lnTo>
                  <a:pt x="2401225" y="1305495"/>
                </a:lnTo>
                <a:lnTo>
                  <a:pt x="2200439" y="1835587"/>
                </a:lnTo>
                <a:lnTo>
                  <a:pt x="2193363" y="1840845"/>
                </a:lnTo>
                <a:lnTo>
                  <a:pt x="2553243" y="2325053"/>
                </a:lnTo>
                <a:lnTo>
                  <a:pt x="2414790" y="2337560"/>
                </a:lnTo>
                <a:cubicBezTo>
                  <a:pt x="2140165" y="2348839"/>
                  <a:pt x="1859102" y="2306138"/>
                  <a:pt x="1586244" y="2202786"/>
                </a:cubicBezTo>
                <a:close/>
              </a:path>
            </a:pathLst>
          </a:custGeom>
          <a:solidFill>
            <a:srgbClr val="3498DB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5" name="任意多边形: 形状 43"/>
          <p:cNvSpPr/>
          <p:nvPr>
            <p:custDataLst>
              <p:tags r:id="rId5"/>
            </p:custDataLst>
          </p:nvPr>
        </p:nvSpPr>
        <p:spPr>
          <a:xfrm rot="21000000">
            <a:off x="4920615" y="3771265"/>
            <a:ext cx="1054735" cy="1047115"/>
          </a:xfrm>
          <a:custGeom>
            <a:avLst/>
            <a:gdLst>
              <a:gd name="connsiteX0" fmla="*/ 1401526 w 2278261"/>
              <a:gd name="connsiteY0" fmla="*/ 366486 h 2261048"/>
              <a:gd name="connsiteX1" fmla="*/ 1316187 w 2278261"/>
              <a:gd name="connsiteY1" fmla="*/ 366709 h 2261048"/>
              <a:gd name="connsiteX2" fmla="*/ 1318738 w 2278261"/>
              <a:gd name="connsiteY2" fmla="*/ 382590 h 2261048"/>
              <a:gd name="connsiteX3" fmla="*/ 1781966 w 2278261"/>
              <a:gd name="connsiteY3" fmla="*/ 1055256 h 2261048"/>
              <a:gd name="connsiteX4" fmla="*/ 2177140 w 2278261"/>
              <a:gd name="connsiteY4" fmla="*/ 1205101 h 2261048"/>
              <a:gd name="connsiteX5" fmla="*/ 2278261 w 2278261"/>
              <a:gd name="connsiteY5" fmla="*/ 1216058 h 2261048"/>
              <a:gd name="connsiteX6" fmla="*/ 1916170 w 2278261"/>
              <a:gd name="connsiteY6" fmla="*/ 1785474 h 2261048"/>
              <a:gd name="connsiteX7" fmla="*/ 1908175 w 2278261"/>
              <a:gd name="connsiteY7" fmla="*/ 1789187 h 2261048"/>
              <a:gd name="connsiteX8" fmla="*/ 2127349 w 2278261"/>
              <a:gd name="connsiteY8" fmla="*/ 2261048 h 2261048"/>
              <a:gd name="connsiteX9" fmla="*/ 1983482 w 2278261"/>
              <a:gd name="connsiteY9" fmla="*/ 2244543 h 2261048"/>
              <a:gd name="connsiteX10" fmla="*/ 1199517 w 2278261"/>
              <a:gd name="connsiteY10" fmla="*/ 1944458 h 2261048"/>
              <a:gd name="connsiteX11" fmla="*/ 239578 w 2278261"/>
              <a:gd name="connsiteY11" fmla="*/ 415120 h 2261048"/>
              <a:gd name="connsiteX12" fmla="*/ 236302 w 2278261"/>
              <a:gd name="connsiteY12" fmla="*/ 369523 h 2261048"/>
              <a:gd name="connsiteX13" fmla="*/ 0 w 2278261"/>
              <a:gd name="connsiteY13" fmla="*/ 370138 h 2261048"/>
              <a:gd name="connsiteX14" fmla="*/ 703437 w 2278261"/>
              <a:gd name="connsiteY14" fmla="*/ 19250 h 2261048"/>
              <a:gd name="connsiteX15" fmla="*/ 737308 w 2278261"/>
              <a:gd name="connsiteY15" fmla="*/ 931 h 2261048"/>
              <a:gd name="connsiteX16" fmla="*/ 738662 w 2278261"/>
              <a:gd name="connsiteY16" fmla="*/ 1680 h 2261048"/>
              <a:gd name="connsiteX17" fmla="*/ 742029 w 2278261"/>
              <a:gd name="connsiteY17" fmla="*/ 0 h 2261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78261" h="2261048">
                <a:moveTo>
                  <a:pt x="1401526" y="366486"/>
                </a:moveTo>
                <a:lnTo>
                  <a:pt x="1316187" y="366709"/>
                </a:lnTo>
                <a:lnTo>
                  <a:pt x="1318738" y="382590"/>
                </a:lnTo>
                <a:cubicBezTo>
                  <a:pt x="1375324" y="652182"/>
                  <a:pt x="1534204" y="897705"/>
                  <a:pt x="1781966" y="1055256"/>
                </a:cubicBezTo>
                <a:cubicBezTo>
                  <a:pt x="1905846" y="1134031"/>
                  <a:pt x="2040220" y="1183356"/>
                  <a:pt x="2177140" y="1205101"/>
                </a:cubicBezTo>
                <a:lnTo>
                  <a:pt x="2278261" y="1216058"/>
                </a:lnTo>
                <a:lnTo>
                  <a:pt x="1916170" y="1785474"/>
                </a:lnTo>
                <a:lnTo>
                  <a:pt x="1908175" y="1789187"/>
                </a:lnTo>
                <a:lnTo>
                  <a:pt x="2127349" y="2261048"/>
                </a:lnTo>
                <a:lnTo>
                  <a:pt x="1983482" y="2244543"/>
                </a:lnTo>
                <a:cubicBezTo>
                  <a:pt x="1712281" y="2199865"/>
                  <a:pt x="1445729" y="2101024"/>
                  <a:pt x="1199517" y="1944458"/>
                </a:cubicBezTo>
                <a:cubicBezTo>
                  <a:pt x="645539" y="1592185"/>
                  <a:pt x="312533" y="1022717"/>
                  <a:pt x="239578" y="415120"/>
                </a:cubicBezTo>
                <a:lnTo>
                  <a:pt x="236302" y="369523"/>
                </a:lnTo>
                <a:lnTo>
                  <a:pt x="0" y="370138"/>
                </a:lnTo>
                <a:lnTo>
                  <a:pt x="703437" y="19250"/>
                </a:lnTo>
                <a:lnTo>
                  <a:pt x="737308" y="931"/>
                </a:lnTo>
                <a:lnTo>
                  <a:pt x="738662" y="1680"/>
                </a:lnTo>
                <a:lnTo>
                  <a:pt x="742029" y="0"/>
                </a:lnTo>
                <a:close/>
              </a:path>
            </a:pathLst>
          </a:custGeom>
          <a:solidFill>
            <a:srgbClr val="69A35B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8" name="Shape 11125"/>
          <p:cNvSpPr/>
          <p:nvPr>
            <p:custDataLst>
              <p:tags r:id="rId6"/>
            </p:custDataLst>
          </p:nvPr>
        </p:nvSpPr>
        <p:spPr>
          <a:xfrm>
            <a:off x="3432741" y="4556424"/>
            <a:ext cx="122912" cy="918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386"/>
                </a:moveTo>
                <a:lnTo>
                  <a:pt x="0" y="9715"/>
                </a:lnTo>
                <a:cubicBezTo>
                  <a:pt x="0" y="10494"/>
                  <a:pt x="446" y="11102"/>
                  <a:pt x="1036" y="11102"/>
                </a:cubicBezTo>
                <a:lnTo>
                  <a:pt x="8298" y="11102"/>
                </a:lnTo>
                <a:cubicBezTo>
                  <a:pt x="13203" y="11102"/>
                  <a:pt x="15275" y="16350"/>
                  <a:pt x="17157" y="21600"/>
                </a:cubicBezTo>
                <a:cubicBezTo>
                  <a:pt x="18455" y="17522"/>
                  <a:pt x="19783" y="13486"/>
                  <a:pt x="21600" y="9759"/>
                </a:cubicBezTo>
                <a:cubicBezTo>
                  <a:pt x="18327" y="3601"/>
                  <a:pt x="14075" y="0"/>
                  <a:pt x="8298" y="0"/>
                </a:cubicBezTo>
                <a:lnTo>
                  <a:pt x="1036" y="0"/>
                </a:lnTo>
                <a:cubicBezTo>
                  <a:pt x="446" y="0"/>
                  <a:pt x="0" y="610"/>
                  <a:pt x="0" y="1386"/>
                </a:cubicBezTo>
                <a:close/>
              </a:path>
            </a:pathLst>
          </a:custGeom>
          <a:solidFill>
            <a:sysClr val="window" lastClr="FFFFFF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sym typeface="Gill Sans"/>
            </a:endParaRPr>
          </a:p>
        </p:txBody>
      </p:sp>
      <p:sp>
        <p:nvSpPr>
          <p:cNvPr id="86" name="线条"/>
          <p:cNvSpPr/>
          <p:nvPr>
            <p:custDataLst>
              <p:tags r:id="rId7"/>
            </p:custDataLst>
          </p:nvPr>
        </p:nvSpPr>
        <p:spPr>
          <a:xfrm>
            <a:off x="4234191" y="2849132"/>
            <a:ext cx="783877" cy="1"/>
          </a:xfrm>
          <a:prstGeom prst="line">
            <a:avLst/>
          </a:prstGeom>
          <a:ln w="12700">
            <a:solidFill>
              <a:srgbClr val="ADB9CA"/>
            </a:solidFill>
            <a:prstDash val="sysDash"/>
            <a:miter/>
            <a:headEnd type="oval"/>
            <a:tailEnd type="oval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7" name="线条"/>
          <p:cNvSpPr/>
          <p:nvPr>
            <p:custDataLst>
              <p:tags r:id="rId8"/>
            </p:custDataLst>
          </p:nvPr>
        </p:nvSpPr>
        <p:spPr>
          <a:xfrm>
            <a:off x="4342776" y="4352673"/>
            <a:ext cx="783877" cy="1"/>
          </a:xfrm>
          <a:prstGeom prst="line">
            <a:avLst/>
          </a:prstGeom>
          <a:ln w="12700">
            <a:solidFill>
              <a:srgbClr val="ADB9CA"/>
            </a:solidFill>
            <a:prstDash val="sysDash"/>
            <a:miter/>
            <a:headEnd type="oval"/>
            <a:tailEnd type="oval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8" name="线条"/>
          <p:cNvSpPr/>
          <p:nvPr>
            <p:custDataLst>
              <p:tags r:id="rId9"/>
            </p:custDataLst>
          </p:nvPr>
        </p:nvSpPr>
        <p:spPr>
          <a:xfrm>
            <a:off x="6869805" y="2813572"/>
            <a:ext cx="783876" cy="1"/>
          </a:xfrm>
          <a:prstGeom prst="line">
            <a:avLst/>
          </a:prstGeom>
          <a:ln w="12700">
            <a:solidFill>
              <a:srgbClr val="ADB9CA"/>
            </a:solidFill>
            <a:prstDash val="sysDash"/>
            <a:miter/>
            <a:headEnd type="oval"/>
            <a:tailEnd type="oval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9" name="线条"/>
          <p:cNvSpPr/>
          <p:nvPr>
            <p:custDataLst>
              <p:tags r:id="rId10"/>
            </p:custDataLst>
          </p:nvPr>
        </p:nvSpPr>
        <p:spPr>
          <a:xfrm>
            <a:off x="6844405" y="4352673"/>
            <a:ext cx="783876" cy="1"/>
          </a:xfrm>
          <a:prstGeom prst="line">
            <a:avLst/>
          </a:prstGeom>
          <a:ln w="12700">
            <a:solidFill>
              <a:srgbClr val="ADB9CA"/>
            </a:solidFill>
            <a:prstDash val="sysDash"/>
            <a:miter/>
            <a:headEnd type="oval"/>
            <a:tailEnd type="oval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1" name="文本框 90"/>
          <p:cNvSpPr txBox="1"/>
          <p:nvPr>
            <p:custDataLst>
              <p:tags r:id="rId11"/>
            </p:custDataLst>
          </p:nvPr>
        </p:nvSpPr>
        <p:spPr>
          <a:xfrm>
            <a:off x="5036483" y="2813695"/>
            <a:ext cx="481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2" name="文本框 91"/>
          <p:cNvSpPr txBox="1"/>
          <p:nvPr>
            <p:custDataLst>
              <p:tags r:id="rId12"/>
            </p:custDataLst>
          </p:nvPr>
        </p:nvSpPr>
        <p:spPr>
          <a:xfrm>
            <a:off x="6388162" y="2672061"/>
            <a:ext cx="481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3" name="文本框 92"/>
          <p:cNvSpPr txBox="1"/>
          <p:nvPr>
            <p:custDataLst>
              <p:tags r:id="rId13"/>
            </p:custDataLst>
          </p:nvPr>
        </p:nvSpPr>
        <p:spPr>
          <a:xfrm>
            <a:off x="5203779" y="4032680"/>
            <a:ext cx="481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4" name="文本框 93"/>
          <p:cNvSpPr txBox="1"/>
          <p:nvPr>
            <p:custDataLst>
              <p:tags r:id="rId14"/>
            </p:custDataLst>
          </p:nvPr>
        </p:nvSpPr>
        <p:spPr>
          <a:xfrm>
            <a:off x="6388225" y="3991316"/>
            <a:ext cx="481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4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6" name="文本框 75"/>
          <p:cNvSpPr txBox="1"/>
          <p:nvPr>
            <p:custDataLst>
              <p:tags r:id="rId15"/>
            </p:custDataLst>
          </p:nvPr>
        </p:nvSpPr>
        <p:spPr>
          <a:xfrm>
            <a:off x="105410" y="1216025"/>
            <a:ext cx="4333875" cy="1633220"/>
          </a:xfrm>
          <a:prstGeom prst="rect">
            <a:avLst/>
          </a:prstGeom>
          <a:noFill/>
        </p:spPr>
        <p:txBody>
          <a:bodyPr wrap="square" lIns="90000" tIns="0" rIns="90000" bIns="46800"/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120000"/>
              </a:lnSpc>
              <a:buFont typeface="Wingdings" panose="05000000000000000000" charset="0"/>
              <a:buChar char="l"/>
            </a:pPr>
            <a:r>
              <a:rPr lang="zh-CN" altLang="en-US">
                <a:solidFill>
                  <a:schemeClr val="tx1"/>
                </a:solidFill>
                <a:sym typeface="Arial" panose="020B0604020202020204" pitchFamily="34" charset="0"/>
              </a:rPr>
              <a:t>在快速的工业化、城镇化和机动化过程中，如何满足人们对环境质量提高的要求，提供廉价、清洁、可行和方便的各种供应。我国</a:t>
            </a:r>
            <a:r>
              <a:rPr lang="zh-CN" altLang="en-US" b="1">
                <a:solidFill>
                  <a:srgbClr val="FF0000"/>
                </a:solidFill>
                <a:sym typeface="Arial" panose="020B0604020202020204" pitchFamily="34" charset="0"/>
              </a:rPr>
              <a:t>能源消费总量</a:t>
            </a:r>
            <a:r>
              <a:rPr lang="zh-CN" altLang="en-US">
                <a:solidFill>
                  <a:schemeClr val="tx1"/>
                </a:solidFill>
                <a:sym typeface="Arial" panose="020B0604020202020204" pitchFamily="34" charset="0"/>
              </a:rPr>
              <a:t>巨大且持续增长，</a:t>
            </a:r>
            <a:r>
              <a:rPr lang="zh-CN" altLang="en-US" b="1">
                <a:solidFill>
                  <a:srgbClr val="FF0000"/>
                </a:solidFill>
                <a:sym typeface="Arial" panose="020B0604020202020204" pitchFamily="34" charset="0"/>
              </a:rPr>
              <a:t>油气资源</a:t>
            </a:r>
            <a:r>
              <a:rPr lang="zh-CN" altLang="en-US">
                <a:solidFill>
                  <a:schemeClr val="tx1"/>
                </a:solidFill>
                <a:sym typeface="Arial" panose="020B0604020202020204" pitchFamily="34" charset="0"/>
              </a:rPr>
              <a:t>对外依存度高。</a:t>
            </a:r>
            <a:endParaRPr lang="zh-CN" altLang="en-US">
              <a:solidFill>
                <a:schemeClr val="tx1"/>
              </a:solidFill>
              <a:sym typeface="Arial" panose="020B0604020202020204" pitchFamily="34" charset="0"/>
            </a:endParaRPr>
          </a:p>
          <a:p>
            <a:pPr algn="l">
              <a:lnSpc>
                <a:spcPct val="120000"/>
              </a:lnSpc>
            </a:pPr>
            <a:endParaRPr lang="en-US" altLang="zh-CN" spc="150" dirty="0"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79" name="文本框 78"/>
          <p:cNvSpPr txBox="1"/>
          <p:nvPr>
            <p:custDataLst>
              <p:tags r:id="rId16"/>
            </p:custDataLst>
          </p:nvPr>
        </p:nvSpPr>
        <p:spPr>
          <a:xfrm>
            <a:off x="105410" y="3811905"/>
            <a:ext cx="4204335" cy="2012315"/>
          </a:xfrm>
          <a:prstGeom prst="rect">
            <a:avLst/>
          </a:prstGeom>
          <a:noFill/>
        </p:spPr>
        <p:txBody>
          <a:bodyPr wrap="square" lIns="90000" tIns="0" rIns="90000" bIns="46800"/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12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altLang="en-US">
                <a:solidFill>
                  <a:schemeClr val="tx1"/>
                </a:solidFill>
                <a:sym typeface="Arial" panose="020B0604020202020204" pitchFamily="34" charset="0"/>
              </a:rPr>
              <a:t>伊朗：</a:t>
            </a:r>
            <a:r>
              <a:rPr lang="zh-CN" altLang="en-US" b="1">
                <a:solidFill>
                  <a:srgbClr val="FF0000"/>
                </a:solidFill>
                <a:sym typeface="Arial" panose="020B0604020202020204" pitchFamily="34" charset="0"/>
              </a:rPr>
              <a:t>霍尔木兹海峡</a:t>
            </a:r>
            <a:r>
              <a:rPr lang="zh-CN" altLang="en-US">
                <a:solidFill>
                  <a:schemeClr val="tx1"/>
                </a:solidFill>
                <a:sym typeface="Arial" panose="020B0604020202020204" pitchFamily="34" charset="0"/>
              </a:rPr>
              <a:t>已关闭，将打击所有试图通过的船只。中国日均从伊朗进口原油约138万桶，伊拉克港口3天满溢、沙特7天触及红线，超过一周，主要产油国将陆续进入被动减产状态。超过25天，海湾七国面临强制停产。</a:t>
            </a:r>
            <a:endParaRPr lang="zh-CN" altLang="en-US">
              <a:solidFill>
                <a:schemeClr val="tx1"/>
              </a:solidFill>
              <a:sym typeface="Arial" panose="020B0604020202020204" pitchFamily="34" charset="0"/>
            </a:endParaRPr>
          </a:p>
          <a:p>
            <a:pPr algn="l">
              <a:lnSpc>
                <a:spcPct val="120000"/>
              </a:lnSpc>
            </a:pPr>
            <a:endParaRPr lang="zh-CN" altLang="en-US" spc="150" dirty="0"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90" name="文本框 89"/>
          <p:cNvSpPr txBox="1"/>
          <p:nvPr>
            <p:custDataLst>
              <p:tags r:id="rId17"/>
            </p:custDataLst>
          </p:nvPr>
        </p:nvSpPr>
        <p:spPr>
          <a:xfrm>
            <a:off x="7292975" y="1216025"/>
            <a:ext cx="4736465" cy="2000885"/>
          </a:xfrm>
          <a:prstGeom prst="rect">
            <a:avLst/>
          </a:prstGeom>
          <a:noFill/>
        </p:spPr>
        <p:txBody>
          <a:bodyPr wrap="square" lIns="90000" tIns="0" rIns="90000" bIns="46800"/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20000"/>
              </a:lnSpc>
              <a:buFont typeface="Wingdings" panose="05000000000000000000" charset="0"/>
              <a:buChar char="l"/>
            </a:pPr>
            <a:r>
              <a:rPr lang="zh-CN" altLang="en-US">
                <a:solidFill>
                  <a:schemeClr val="tx1"/>
                </a:solidFill>
                <a:sym typeface="Arial" panose="020B0604020202020204" pitchFamily="34" charset="0"/>
              </a:rPr>
              <a:t>2025年中国全社会用电量突破10万亿千瓦时，占全球总量的1/3以上，其中可再生能源占比超过1/3，2023年燃煤发电量占全球总量的54.7%，中国可再生能源发电量（包括水电、风电、太阳能等）也</a:t>
            </a:r>
            <a:r>
              <a:rPr lang="zh-CN" altLang="en-US" b="1">
                <a:solidFill>
                  <a:srgbClr val="FF0000"/>
                </a:solidFill>
                <a:sym typeface="Arial" panose="020B0604020202020204" pitchFamily="34" charset="0"/>
              </a:rPr>
              <a:t>居世界第一</a:t>
            </a:r>
            <a:r>
              <a:rPr lang="zh-CN" altLang="en-US">
                <a:solidFill>
                  <a:schemeClr val="tx1"/>
                </a:solidFill>
                <a:sym typeface="Arial" panose="020B0604020202020204" pitchFamily="34" charset="0"/>
              </a:rPr>
              <a:t>。</a:t>
            </a:r>
            <a:endParaRPr lang="zh-CN" altLang="en-US">
              <a:solidFill>
                <a:schemeClr val="tx1"/>
              </a:solidFill>
              <a:sym typeface="宋体" panose="02010600030101010101" pitchFamily="2" charset="-122"/>
            </a:endParaRPr>
          </a:p>
          <a:p>
            <a:pPr>
              <a:lnSpc>
                <a:spcPct val="120000"/>
              </a:lnSpc>
            </a:pPr>
            <a:endParaRPr lang="zh-CN" altLang="en-US" spc="150" dirty="0"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96" name="文本框 95"/>
          <p:cNvSpPr txBox="1"/>
          <p:nvPr>
            <p:custDataLst>
              <p:tags r:id="rId18"/>
            </p:custDataLst>
          </p:nvPr>
        </p:nvSpPr>
        <p:spPr>
          <a:xfrm>
            <a:off x="7292975" y="3726180"/>
            <a:ext cx="4676140" cy="2012315"/>
          </a:xfrm>
          <a:prstGeom prst="rect">
            <a:avLst/>
          </a:prstGeom>
          <a:noFill/>
        </p:spPr>
        <p:txBody>
          <a:bodyPr wrap="square" lIns="90000" tIns="0" rIns="90000" bIns="46800"/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12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altLang="en-US">
                <a:solidFill>
                  <a:schemeClr val="tx1"/>
                </a:solidFill>
                <a:sym typeface="Arial" panose="020B0604020202020204" pitchFamily="34" charset="0"/>
              </a:rPr>
              <a:t>12月15日，2025年全国能源工作会议：大力推进</a:t>
            </a:r>
            <a:r>
              <a:rPr lang="zh-CN" altLang="en-US" b="1">
                <a:solidFill>
                  <a:srgbClr val="FF0000"/>
                </a:solidFill>
                <a:sym typeface="Arial" panose="020B0604020202020204" pitchFamily="34" charset="0"/>
              </a:rPr>
              <a:t>风电光伏</a:t>
            </a:r>
            <a:r>
              <a:rPr lang="zh-CN" altLang="en-US">
                <a:solidFill>
                  <a:schemeClr val="tx1"/>
                </a:solidFill>
                <a:sym typeface="Arial" panose="020B0604020202020204" pitchFamily="34" charset="0"/>
              </a:rPr>
              <a:t>开发利用，统筹水电开发和生态保护，积极安全有序发展核电，统筹推进</a:t>
            </a:r>
            <a:r>
              <a:rPr lang="zh-CN" altLang="en-US" b="1">
                <a:solidFill>
                  <a:srgbClr val="FF0000"/>
                </a:solidFill>
                <a:sym typeface="Arial" panose="020B0604020202020204" pitchFamily="34" charset="0"/>
              </a:rPr>
              <a:t>新型电力系统建设</a:t>
            </a:r>
            <a:r>
              <a:rPr lang="zh-CN" altLang="en-US">
                <a:solidFill>
                  <a:schemeClr val="tx1"/>
                </a:solidFill>
                <a:sym typeface="Arial" panose="020B0604020202020204" pitchFamily="34" charset="0"/>
              </a:rPr>
              <a:t>。发挥好煤炭煤电兜底保障作用，推进油气增储上产，加强能源储备能力建设。</a:t>
            </a:r>
            <a:endParaRPr lang="zh-CN" altLang="en-US">
              <a:solidFill>
                <a:schemeClr val="tx1"/>
              </a:solidFill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zh-CN" altLang="en-US" spc="150" dirty="0"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</p:spTree>
    <p:custDataLst>
      <p:tags r:id="rId19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545965" y="1496060"/>
            <a:ext cx="64700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US" altLang="zh-CN" sz="5400">
                <a:gradFill>
                  <a:gsLst>
                    <a:gs pos="0">
                      <a:srgbClr val="F96115"/>
                    </a:gs>
                    <a:gs pos="100000">
                      <a:srgbClr val="D31E0B"/>
                    </a:gs>
                  </a:gsLst>
                  <a:lin ang="0" scaled="1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“</a:t>
            </a:r>
            <a:r>
              <a:rPr lang="zh-CN" altLang="en-US" sz="5400">
                <a:gradFill>
                  <a:gsLst>
                    <a:gs pos="0">
                      <a:srgbClr val="F96115"/>
                    </a:gs>
                    <a:gs pos="100000">
                      <a:srgbClr val="D31E0B"/>
                    </a:gs>
                  </a:gsLst>
                  <a:lin ang="0" scaled="1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十五五</a:t>
            </a:r>
            <a:r>
              <a:rPr lang="en-US" altLang="zh-CN" sz="5400">
                <a:gradFill>
                  <a:gsLst>
                    <a:gs pos="0">
                      <a:srgbClr val="F96115"/>
                    </a:gs>
                    <a:gs pos="100000">
                      <a:srgbClr val="D31E0B"/>
                    </a:gs>
                  </a:gsLst>
                  <a:lin ang="0" scaled="1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”</a:t>
            </a:r>
            <a:r>
              <a:rPr lang="zh-CN" altLang="en-US" sz="5400">
                <a:gradFill>
                  <a:gsLst>
                    <a:gs pos="0">
                      <a:srgbClr val="F96115"/>
                    </a:gs>
                    <a:gs pos="100000">
                      <a:srgbClr val="D31E0B"/>
                    </a:gs>
                  </a:gsLst>
                  <a:lin ang="0" scaled="1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开局之年</a:t>
            </a:r>
            <a:endParaRPr lang="zh-CN" altLang="en-US" sz="5400">
              <a:gradFill>
                <a:gsLst>
                  <a:gs pos="0">
                    <a:srgbClr val="F96115"/>
                  </a:gs>
                  <a:gs pos="100000">
                    <a:srgbClr val="D31E0B"/>
                  </a:gs>
                </a:gsLst>
                <a:lin ang="0" scaled="1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052445" y="78740"/>
            <a:ext cx="65328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400">
                <a:ln w="19050">
                  <a:solidFill>
                    <a:srgbClr val="BA2125">
                      <a:alpha val="55000"/>
                    </a:srgbClr>
                  </a:solidFill>
                </a:ln>
                <a:gradFill>
                  <a:gsLst>
                    <a:gs pos="0">
                      <a:srgbClr val="FEF988"/>
                    </a:gs>
                    <a:gs pos="100000">
                      <a:srgbClr val="F0F7FC"/>
                    </a:gs>
                  </a:gsLst>
                  <a:lin ang="11280000" scaled="1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绿水青山就是金山银山</a:t>
            </a:r>
            <a:endParaRPr lang="zh-CN" altLang="en-US" sz="4400">
              <a:ln w="19050">
                <a:solidFill>
                  <a:srgbClr val="BA2125">
                    <a:alpha val="55000"/>
                  </a:srgbClr>
                </a:solidFill>
              </a:ln>
              <a:gradFill>
                <a:gsLst>
                  <a:gs pos="0">
                    <a:srgbClr val="FEF988"/>
                  </a:gs>
                  <a:gs pos="100000">
                    <a:srgbClr val="F0F7FC"/>
                  </a:gs>
                </a:gsLst>
                <a:lin ang="11280000" scaled="1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16915" y="986790"/>
            <a:ext cx="10776585" cy="1922780"/>
          </a:xfrm>
          <a:prstGeom prst="rect">
            <a:avLst/>
          </a:prstGeom>
        </p:spPr>
        <p:txBody>
          <a:bodyPr>
            <a:noAutofit/>
          </a:bodyPr>
          <a:p>
            <a:pPr marL="0" indent="0">
              <a:lnSpc>
                <a:spcPct val="110000"/>
              </a:lnSpc>
            </a:pPr>
            <a:r>
              <a:rPr lang="zh-CN" altLang="en-US" b="1" i="0">
                <a:solidFill>
                  <a:srgbClr val="24242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中国第二部以</a:t>
            </a:r>
            <a:r>
              <a:rPr lang="en-US" altLang="zh-CN" b="1" i="0">
                <a:solidFill>
                  <a:srgbClr val="24242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b="1" i="0">
                <a:solidFill>
                  <a:srgbClr val="24242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法典</a:t>
            </a:r>
            <a:r>
              <a:rPr lang="en-US" altLang="zh-CN" b="1" i="0">
                <a:solidFill>
                  <a:srgbClr val="24242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b="1" i="0">
                <a:solidFill>
                  <a:srgbClr val="24242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命名的法律</a:t>
            </a:r>
            <a:r>
              <a:rPr lang="en-US" altLang="zh-CN" b="1" i="0">
                <a:solidFill>
                  <a:srgbClr val="24242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——</a:t>
            </a:r>
            <a:r>
              <a:rPr lang="zh-CN" altLang="en-US" b="1" i="0">
                <a:solidFill>
                  <a:srgbClr val="24242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生态环境法典草案即将提请十四届全国人大四次会议审议。</a:t>
            </a:r>
            <a:endParaRPr lang="zh-CN" altLang="en-US" b="1" i="0">
              <a:solidFill>
                <a:srgbClr val="242424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110000"/>
              </a:lnSpc>
              <a:buFont typeface="Wingdings" panose="05000000000000000000" charset="0"/>
              <a:buChar char="l"/>
            </a:pPr>
            <a:r>
              <a:rPr lang="en-US" altLang="zh-CN" b="1">
                <a:solidFill>
                  <a:srgbClr val="24242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​​​​</a:t>
            </a:r>
            <a:r>
              <a:rPr lang="en-US" altLang="zh-CN">
                <a:solidFill>
                  <a:srgbClr val="24242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>
                <a:solidFill>
                  <a:srgbClr val="24242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十五五</a:t>
            </a:r>
            <a:r>
              <a:rPr lang="en-US" altLang="zh-CN">
                <a:solidFill>
                  <a:srgbClr val="24242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>
                <a:solidFill>
                  <a:srgbClr val="24242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规划：</a:t>
            </a:r>
            <a:r>
              <a:rPr lang="zh-CN" altLang="en-US" i="0">
                <a:solidFill>
                  <a:srgbClr val="24242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推进非化石能源安全可靠有序替代化石能源，实施非化石能源十年倍增行动。</a:t>
            </a:r>
            <a:r>
              <a:rPr lang="en-US" altLang="zh-CN" i="0">
                <a:solidFill>
                  <a:srgbClr val="24242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altLang="zh-CN" b="1" i="0">
                <a:solidFill>
                  <a:srgbClr val="24242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​​​​</a:t>
            </a:r>
            <a:endParaRPr lang="en-US" altLang="zh-CN" b="1" i="0">
              <a:solidFill>
                <a:srgbClr val="242424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110000"/>
              </a:lnSpc>
              <a:buFont typeface="Wingdings" panose="05000000000000000000" charset="0"/>
              <a:buChar char="l"/>
            </a:pPr>
            <a:r>
              <a:rPr lang="en-US" altLang="zh-CN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十四五</a:t>
            </a:r>
            <a:r>
              <a:rPr lang="en-US" altLang="zh-CN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期间，能源法，可再生能源发展规划等</a:t>
            </a:r>
            <a:r>
              <a:rPr lang="en-US" altLang="zh-CN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340</a:t>
            </a:r>
            <a:r>
              <a:rPr lang="zh-CN" altLang="en-US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多项法律法规和政策文件出台。</a:t>
            </a:r>
            <a:r>
              <a:rPr lang="zh-CN" altLang="en-US">
                <a:solidFill>
                  <a:srgbClr val="24242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大力提升风电、光伏发电规模，加快水电基地建设，非化石能源占能源消费总量比重提高到</a:t>
            </a:r>
            <a:r>
              <a:rPr lang="en-US" altLang="zh-CN">
                <a:solidFill>
                  <a:srgbClr val="24242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20%</a:t>
            </a:r>
            <a:r>
              <a:rPr lang="zh-CN" altLang="en-US">
                <a:solidFill>
                  <a:srgbClr val="24242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左右。</a:t>
            </a:r>
            <a:endParaRPr lang="zh-CN" altLang="en-US" b="0" i="0">
              <a:solidFill>
                <a:srgbClr val="242424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lnSpc>
                <a:spcPct val="110000"/>
              </a:lnSpc>
            </a:pPr>
            <a:r>
              <a:rPr lang="zh-CN" altLang="en-US" b="0" i="0">
                <a:solidFill>
                  <a:srgbClr val="24242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新型能源体系围绕“安全、低碳、高效、智能”目标，统筹能源安全与绿色转型。以风能、太阳能、水能、核能等零碳</a:t>
            </a:r>
            <a:r>
              <a:rPr lang="en-US" altLang="zh-CN" b="0" i="0">
                <a:solidFill>
                  <a:srgbClr val="24242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b="0" i="0">
                <a:solidFill>
                  <a:srgbClr val="24242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低碳能源为主体，化石能源作兜底保障。 电力市场、绿电交易、碳管理等提供制度支撑。</a:t>
            </a:r>
            <a:endParaRPr lang="zh-CN" altLang="en-US" b="0" i="0">
              <a:solidFill>
                <a:srgbClr val="242424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lnSpc>
                <a:spcPct val="110000"/>
              </a:lnSpc>
            </a:pPr>
            <a:endParaRPr lang="zh-CN" altLang="en-US" b="0" i="0">
              <a:solidFill>
                <a:srgbClr val="242424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5788025" y="3121025"/>
            <a:ext cx="5238750" cy="335470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38200" y="3049905"/>
            <a:ext cx="5044440" cy="34277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indent="0" algn="l">
              <a:lnSpc>
                <a:spcPct val="110000"/>
              </a:lnSpc>
            </a:pPr>
            <a:r>
              <a:rPr lang="zh-CN" altLang="en-US" sz="1600" b="1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新质生产力：</a:t>
            </a:r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基于生态就是资源、生态就是生产力的新生产力观，按照保护生态环境就是保护生产力、改善生态环境就是发展生产力的发展理念，展现的是人与自然和谐共生的发展能力，是一种保护性的生产力。</a:t>
            </a:r>
            <a:endParaRPr lang="zh-CN" altLang="en-US" sz="160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l">
              <a:lnSpc>
                <a:spcPct val="110000"/>
              </a:lnSpc>
            </a:pPr>
            <a:endParaRPr lang="zh-CN" altLang="en-US" sz="160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l">
              <a:lnSpc>
                <a:spcPct val="110000"/>
              </a:lnSpc>
            </a:pPr>
            <a:r>
              <a:rPr lang="zh-CN" altLang="en-US" sz="1600" b="1" i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习近平：</a:t>
            </a:r>
            <a:r>
              <a:rPr lang="zh-CN" altLang="en-US" sz="1600" b="0" i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要把促进新能源和清洁能源发展放在更加突出的位置，积极有序发展光能源、硅能源、氢能源、可再生能源。</a:t>
            </a:r>
            <a:endParaRPr lang="zh-CN" altLang="en-US" sz="1600" b="0" i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l">
              <a:lnSpc>
                <a:spcPct val="110000"/>
              </a:lnSpc>
            </a:pPr>
            <a:endParaRPr lang="zh-CN" altLang="en-US" sz="1600" b="0" i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l">
              <a:lnSpc>
                <a:spcPct val="110000"/>
              </a:lnSpc>
            </a:pPr>
            <a:r>
              <a:rPr lang="zh-CN" altLang="en-US" sz="1600" b="1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双碳目标是长期国策</a:t>
            </a:r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en-US" altLang="zh-CN" sz="160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2026</a:t>
            </a:r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年重点从</a:t>
            </a:r>
            <a:r>
              <a:rPr lang="en-US" altLang="zh-CN" sz="160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大规模建设</a:t>
            </a:r>
            <a:r>
              <a:rPr lang="en-US" altLang="zh-CN" sz="160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转向构建新型电力系统、提升绿电消纳能力、普及储能，推动新能源汽车提质。</a:t>
            </a:r>
            <a:endParaRPr lang="zh-CN" altLang="en-US" sz="160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052445" y="78740"/>
            <a:ext cx="65328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400">
                <a:ln w="19050">
                  <a:solidFill>
                    <a:srgbClr val="BA2125">
                      <a:alpha val="55000"/>
                    </a:srgbClr>
                  </a:solidFill>
                </a:ln>
                <a:gradFill>
                  <a:gsLst>
                    <a:gs pos="0">
                      <a:srgbClr val="FEF988"/>
                    </a:gs>
                    <a:gs pos="100000">
                      <a:srgbClr val="F0F7FC"/>
                    </a:gs>
                  </a:gsLst>
                  <a:lin ang="11280000" scaled="1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可再生能源步入快车道</a:t>
            </a:r>
            <a:endParaRPr lang="zh-CN" altLang="en-US" sz="4400">
              <a:ln w="19050">
                <a:solidFill>
                  <a:srgbClr val="BA2125">
                    <a:alpha val="55000"/>
                  </a:srgbClr>
                </a:solidFill>
              </a:ln>
              <a:gradFill>
                <a:gsLst>
                  <a:gs pos="0">
                    <a:srgbClr val="FEF988"/>
                  </a:gs>
                  <a:gs pos="100000">
                    <a:srgbClr val="F0F7FC"/>
                  </a:gs>
                </a:gsLst>
                <a:lin ang="11280000" scaled="1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720080" y="3027045"/>
            <a:ext cx="5767705" cy="3442335"/>
          </a:xfrm>
          <a:prstGeom prst="rect">
            <a:avLst/>
          </a:prstGeom>
        </p:spPr>
        <p:txBody>
          <a:bodyPr>
            <a:noAutofit/>
          </a:bodyPr>
          <a:p>
            <a:pPr marL="0" indent="0" algn="l">
              <a:lnSpc>
                <a:spcPct val="130000"/>
              </a:lnSpc>
            </a:pPr>
            <a:r>
              <a:rPr lang="zh-CN" altLang="en-US" sz="1600" b="1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风光储一体化：</a:t>
            </a:r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光伏产业链进入结构性修复阶段，储能项目密集投产，风电大型化和海上风电项目稳步推进。</a:t>
            </a:r>
            <a:endParaRPr lang="zh-CN" altLang="en-US" sz="160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l">
              <a:lnSpc>
                <a:spcPct val="130000"/>
              </a:lnSpc>
            </a:pPr>
            <a:r>
              <a:rPr lang="en-US" altLang="zh-CN" sz="160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十四五</a:t>
            </a:r>
            <a:r>
              <a:rPr lang="en-US" altLang="zh-CN" sz="160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期间，我国出口的风电光伏产品覆盖了全球</a:t>
            </a:r>
            <a:r>
              <a:rPr lang="en-US" altLang="zh-CN" sz="160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200</a:t>
            </a:r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多个国家和地区。</a:t>
            </a:r>
            <a:endParaRPr lang="zh-CN" altLang="en-US" sz="160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l">
              <a:lnSpc>
                <a:spcPct val="130000"/>
              </a:lnSpc>
            </a:pPr>
            <a:r>
              <a:rPr lang="zh-CN" altLang="en-US" sz="1600" b="1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核聚变产业：</a:t>
            </a:r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从实验室迈向工程化</a:t>
            </a:r>
            <a:r>
              <a:rPr lang="zh-CN" sz="160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我国计划在</a:t>
            </a:r>
            <a:r>
              <a:rPr lang="en-US" altLang="zh-CN" sz="160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2035</a:t>
            </a:r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年前后建成一座工程验证堆，以此释放工程建设方面的风险。可控核聚变商业化时间，可能缩短至</a:t>
            </a:r>
            <a:r>
              <a:rPr lang="en-US" altLang="zh-CN" sz="160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</a:t>
            </a:r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年。</a:t>
            </a:r>
            <a:endParaRPr lang="zh-CN" altLang="en-US" sz="160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l">
              <a:lnSpc>
                <a:spcPct val="130000"/>
              </a:lnSpc>
            </a:pPr>
            <a:r>
              <a:rPr lang="zh-CN" altLang="en-US" sz="1600" b="1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工业领域的节能降碳：</a:t>
            </a:r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像氢能、碳捕集这样的前沿技术，可能会迎来一批国家级示范项目。</a:t>
            </a:r>
            <a:endParaRPr lang="zh-CN" altLang="en-US" sz="160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l">
              <a:lnSpc>
                <a:spcPct val="130000"/>
              </a:lnSpc>
            </a:pPr>
            <a:r>
              <a:rPr lang="zh-CN" altLang="en-US" sz="1600" b="1" i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目前，我国新能源技术专利数占到全球四成以上。</a:t>
            </a:r>
            <a:endParaRPr lang="zh-CN" altLang="en-US" sz="1600" b="1" i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l">
              <a:lnSpc>
                <a:spcPct val="130000"/>
              </a:lnSpc>
            </a:pPr>
            <a:endParaRPr lang="zh-CN" altLang="en-US" sz="1600" b="1" i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623570" y="3089275"/>
            <a:ext cx="4970145" cy="338074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22300" y="1015365"/>
            <a:ext cx="11207115" cy="1891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l"/>
            <a:r>
              <a:rPr lang="en-US" altLang="zh-CN" b="1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2026</a:t>
            </a:r>
            <a:r>
              <a:rPr lang="zh-CN" altLang="en-US" b="1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年能源工作会议明确，全年新增风电、光伏装机约</a:t>
            </a:r>
            <a:r>
              <a:rPr lang="en-US" altLang="zh-CN" b="1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b="1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亿千瓦，特高压与储能政策加速落地。</a:t>
            </a:r>
            <a:endParaRPr lang="zh-CN" altLang="en-US" b="1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indent="-285750" algn="l">
              <a:lnSpc>
                <a:spcPct val="110000"/>
              </a:lnSpc>
              <a:buFont typeface="Wingdings" panose="05000000000000000000" charset="0"/>
              <a:buChar char="l"/>
            </a:pPr>
            <a:r>
              <a:rPr lang="zh-CN" altLang="en-US">
                <a:solidFill>
                  <a:srgbClr val="24242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能源局：</a:t>
            </a:r>
            <a:r>
              <a:rPr lang="en-US" altLang="zh-CN">
                <a:solidFill>
                  <a:srgbClr val="24242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>
                <a:solidFill>
                  <a:srgbClr val="24242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十四五</a:t>
            </a:r>
            <a:r>
              <a:rPr lang="en-US" altLang="zh-CN">
                <a:solidFill>
                  <a:srgbClr val="24242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>
                <a:solidFill>
                  <a:srgbClr val="24242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规划首次布局的九大清洁能源基地建设全面铺开，首批</a:t>
            </a:r>
            <a:r>
              <a:rPr lang="en-US" altLang="zh-CN">
                <a:solidFill>
                  <a:srgbClr val="24242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>
                <a:solidFill>
                  <a:srgbClr val="24242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沙戈荒</a:t>
            </a:r>
            <a:r>
              <a:rPr lang="en-US" altLang="zh-CN">
                <a:solidFill>
                  <a:srgbClr val="24242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>
                <a:solidFill>
                  <a:srgbClr val="24242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风电光伏基地已基本建成，全球规模最大的抽水蓄能电站在河北丰宁全面投产，白鹤滩水电站全部机组运行发电。</a:t>
            </a:r>
            <a:endParaRPr lang="zh-CN" altLang="en-US">
              <a:solidFill>
                <a:srgbClr val="242424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indent="-285750" algn="l">
              <a:lnSpc>
                <a:spcPct val="110000"/>
              </a:lnSpc>
              <a:buFont typeface="Wingdings" panose="05000000000000000000" charset="0"/>
              <a:buChar char="l"/>
            </a:pPr>
            <a:r>
              <a:rPr lang="en-US" altLang="zh-CN">
                <a:solidFill>
                  <a:srgbClr val="24242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>
                <a:solidFill>
                  <a:srgbClr val="24242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十四五</a:t>
            </a:r>
            <a:r>
              <a:rPr lang="en-US" altLang="zh-CN">
                <a:solidFill>
                  <a:srgbClr val="24242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>
                <a:solidFill>
                  <a:srgbClr val="24242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期间，我国可再生能源装机总量</a:t>
            </a:r>
            <a:r>
              <a:rPr lang="en-US" altLang="zh-CN">
                <a:solidFill>
                  <a:srgbClr val="24242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21</a:t>
            </a:r>
            <a:r>
              <a:rPr lang="zh-CN" altLang="en-US">
                <a:solidFill>
                  <a:srgbClr val="24242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亿千瓦，占全国总装机的比重近</a:t>
            </a:r>
            <a:r>
              <a:rPr lang="en-US" altLang="zh-CN">
                <a:solidFill>
                  <a:srgbClr val="24242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60%</a:t>
            </a:r>
            <a:r>
              <a:rPr lang="zh-CN" altLang="en-US">
                <a:solidFill>
                  <a:srgbClr val="24242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。如今，全社会用电量中，每</a:t>
            </a:r>
            <a:r>
              <a:rPr lang="en-US" altLang="zh-CN">
                <a:solidFill>
                  <a:srgbClr val="24242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>
                <a:solidFill>
                  <a:srgbClr val="24242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度电就有</a:t>
            </a:r>
            <a:r>
              <a:rPr lang="en-US" altLang="zh-CN">
                <a:solidFill>
                  <a:srgbClr val="24242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>
                <a:solidFill>
                  <a:srgbClr val="24242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度来自清洁的可再生能源。算力中心中，八成的用电量也来自于此。</a:t>
            </a:r>
            <a:endParaRPr lang="zh-CN" altLang="en-US">
              <a:solidFill>
                <a:srgbClr val="242424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85750" indent="-285750" algn="l">
              <a:lnSpc>
                <a:spcPct val="110000"/>
              </a:lnSpc>
              <a:buFont typeface="Wingdings" panose="05000000000000000000" charset="0"/>
              <a:buChar char="l"/>
            </a:pPr>
            <a:r>
              <a:rPr lang="zh-CN" altLang="en-US">
                <a:solidFill>
                  <a:srgbClr val="24242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五年来，全国新开工建设</a:t>
            </a:r>
            <a:r>
              <a:rPr lang="en-US" altLang="zh-CN">
                <a:solidFill>
                  <a:srgbClr val="24242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19</a:t>
            </a:r>
            <a:r>
              <a:rPr lang="zh-CN" altLang="en-US">
                <a:solidFill>
                  <a:srgbClr val="24242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条特高压工程，它们输送的电力中，超过一半是清洁能源。</a:t>
            </a:r>
            <a:endParaRPr lang="zh-CN" altLang="en-US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5620" y="962025"/>
            <a:ext cx="5280660" cy="26803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930265" y="997585"/>
            <a:ext cx="5191760" cy="26187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1645" y="3698875"/>
            <a:ext cx="5361305" cy="26841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918835" y="3677285"/>
            <a:ext cx="5202555" cy="26657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文本框 1"/>
          <p:cNvSpPr txBox="1"/>
          <p:nvPr>
            <p:custDataLst>
              <p:tags r:id="rId8"/>
            </p:custDataLst>
          </p:nvPr>
        </p:nvSpPr>
        <p:spPr>
          <a:xfrm>
            <a:off x="3052445" y="78740"/>
            <a:ext cx="65328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400">
                <a:ln w="19050">
                  <a:solidFill>
                    <a:srgbClr val="BA2125">
                      <a:alpha val="55000"/>
                    </a:srgbClr>
                  </a:solidFill>
                </a:ln>
                <a:gradFill>
                  <a:gsLst>
                    <a:gs pos="0">
                      <a:srgbClr val="FEF988"/>
                    </a:gs>
                    <a:gs pos="100000">
                      <a:srgbClr val="F0F7FC"/>
                    </a:gs>
                  </a:gsLst>
                  <a:lin ang="11280000" scaled="1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未来市场思考</a:t>
            </a:r>
            <a:endParaRPr lang="zh-CN" altLang="en-US" sz="4400">
              <a:ln w="19050">
                <a:solidFill>
                  <a:srgbClr val="BA2125">
                    <a:alpha val="55000"/>
                  </a:srgbClr>
                </a:solidFill>
              </a:ln>
              <a:gradFill>
                <a:gsLst>
                  <a:gs pos="0">
                    <a:srgbClr val="FEF988"/>
                  </a:gs>
                  <a:gs pos="100000">
                    <a:srgbClr val="F0F7FC"/>
                  </a:gs>
                </a:gsLst>
                <a:lin ang="11280000" scaled="1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9"/>
            </p:custDataLst>
          </p:nvPr>
        </p:nvSpPr>
        <p:spPr>
          <a:xfrm>
            <a:off x="8237855" y="1249045"/>
            <a:ext cx="1915160" cy="5200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400" b="1"/>
              <a:t>高压变频器</a:t>
            </a:r>
            <a:endParaRPr lang="en-US" altLang="zh-CN" b="1"/>
          </a:p>
        </p:txBody>
      </p:sp>
      <p:sp>
        <p:nvSpPr>
          <p:cNvPr id="7" name="文本框 6"/>
          <p:cNvSpPr txBox="1"/>
          <p:nvPr>
            <p:custDataLst>
              <p:tags r:id="rId10"/>
            </p:custDataLst>
          </p:nvPr>
        </p:nvSpPr>
        <p:spPr>
          <a:xfrm>
            <a:off x="2588260" y="1233170"/>
            <a:ext cx="2926080" cy="6731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400" b="1"/>
              <a:t>控股股东拟变更</a:t>
            </a:r>
            <a:endParaRPr lang="zh-CN" altLang="en-US" sz="1400" b="1"/>
          </a:p>
        </p:txBody>
      </p:sp>
      <p:sp>
        <p:nvSpPr>
          <p:cNvPr id="9" name="文本框 8"/>
          <p:cNvSpPr txBox="1"/>
          <p:nvPr>
            <p:custDataLst>
              <p:tags r:id="rId11"/>
            </p:custDataLst>
          </p:nvPr>
        </p:nvSpPr>
        <p:spPr>
          <a:xfrm>
            <a:off x="2973070" y="4189730"/>
            <a:ext cx="2640330" cy="3524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400" b="1"/>
              <a:t>破净、央企</a:t>
            </a:r>
            <a:endParaRPr lang="zh-CN" altLang="en-US" sz="1400" b="1"/>
          </a:p>
        </p:txBody>
      </p:sp>
      <p:sp>
        <p:nvSpPr>
          <p:cNvPr id="11" name="文本框 10"/>
          <p:cNvSpPr txBox="1"/>
          <p:nvPr>
            <p:custDataLst>
              <p:tags r:id="rId12"/>
            </p:custDataLst>
          </p:nvPr>
        </p:nvSpPr>
        <p:spPr>
          <a:xfrm>
            <a:off x="8178800" y="4092575"/>
            <a:ext cx="2383790" cy="4495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400" b="1"/>
              <a:t>抗衰老及减肥药</a:t>
            </a:r>
            <a:endParaRPr lang="zh-CN" altLang="en-US" sz="1400" b="1"/>
          </a:p>
        </p:txBody>
      </p:sp>
      <p:sp>
        <p:nvSpPr>
          <p:cNvPr id="3" name="文本框 2"/>
          <p:cNvSpPr txBox="1"/>
          <p:nvPr/>
        </p:nvSpPr>
        <p:spPr>
          <a:xfrm>
            <a:off x="372745" y="6343015"/>
            <a:ext cx="1108392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1200">
                <a:solidFill>
                  <a:schemeClr val="bg1">
                    <a:lumMod val="50000"/>
                  </a:schemeClr>
                </a:solidFill>
              </a:rPr>
              <a:t>以上所涉个股仅作案例分析和教学使用，不构成具体的投资建议，投资者应独立决策并自担风险。市场有风险，投资需谨慎！</a:t>
            </a:r>
            <a:endParaRPr lang="zh-CN" altLang="en-US" sz="1200">
              <a:solidFill>
                <a:schemeClr val="bg1">
                  <a:lumMod val="50000"/>
                </a:schemeClr>
              </a:solidFill>
            </a:endParaRPr>
          </a:p>
        </p:txBody>
      </p:sp>
    </p:spTree>
    <p:custDataLst>
      <p:tags r:id="rId1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组 293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467225" y="1102995"/>
            <a:ext cx="6448425" cy="1056640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4958715" y="1419225"/>
            <a:ext cx="17405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rgbClr val="B70403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第一章</a:t>
            </a:r>
            <a:endParaRPr lang="zh-CN" altLang="en-US" sz="3000">
              <a:solidFill>
                <a:srgbClr val="B70403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6851650" y="1526540"/>
            <a:ext cx="4064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消费升级与内需提振</a:t>
            </a:r>
            <a:endParaRPr lang="zh-CN" altLang="en-US" sz="300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grpSp>
        <p:nvGrpSpPr>
          <p:cNvPr id="3" name="组合 2"/>
          <p:cNvGrpSpPr/>
          <p:nvPr>
            <p:custDataLst>
              <p:tags r:id="rId5"/>
            </p:custDataLst>
          </p:nvPr>
        </p:nvGrpSpPr>
        <p:grpSpPr>
          <a:xfrm>
            <a:off x="4462780" y="2119630"/>
            <a:ext cx="6448425" cy="1056640"/>
            <a:chOff x="7213" y="3589"/>
            <a:chExt cx="10155" cy="1664"/>
          </a:xfrm>
        </p:grpSpPr>
        <p:pic>
          <p:nvPicPr>
            <p:cNvPr id="41" name="图片 40" descr="组 2937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7213" y="3589"/>
              <a:ext cx="10155" cy="1664"/>
            </a:xfrm>
            <a:prstGeom prst="rect">
              <a:avLst/>
            </a:prstGeom>
          </p:spPr>
        </p:pic>
        <p:sp>
          <p:nvSpPr>
            <p:cNvPr id="42" name="文本框 41"/>
            <p:cNvSpPr txBox="1"/>
            <p:nvPr>
              <p:custDataLst>
                <p:tags r:id="rId7"/>
              </p:custDataLst>
            </p:nvPr>
          </p:nvSpPr>
          <p:spPr>
            <a:xfrm>
              <a:off x="7960" y="4113"/>
              <a:ext cx="2741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000">
                  <a:solidFill>
                    <a:srgbClr val="B70403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第二章</a:t>
              </a:r>
              <a:endParaRPr lang="zh-CN" altLang="en-US" sz="3000">
                <a:solidFill>
                  <a:srgbClr val="B70403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  <p:sp>
          <p:nvSpPr>
            <p:cNvPr id="43" name="文本框 42"/>
            <p:cNvSpPr txBox="1"/>
            <p:nvPr>
              <p:custDataLst>
                <p:tags r:id="rId8"/>
              </p:custDataLst>
            </p:nvPr>
          </p:nvSpPr>
          <p:spPr>
            <a:xfrm>
              <a:off x="10925" y="4282"/>
              <a:ext cx="6400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0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人工智能与数字经济</a:t>
              </a:r>
              <a:endParaRPr lang="zh-CN" altLang="en-US" sz="30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4" name="组合 3"/>
          <p:cNvGrpSpPr/>
          <p:nvPr>
            <p:custDataLst>
              <p:tags r:id="rId9"/>
            </p:custDataLst>
          </p:nvPr>
        </p:nvGrpSpPr>
        <p:grpSpPr>
          <a:xfrm>
            <a:off x="4462780" y="3147060"/>
            <a:ext cx="6448425" cy="1056640"/>
            <a:chOff x="7213" y="5272"/>
            <a:chExt cx="10155" cy="1664"/>
          </a:xfrm>
        </p:grpSpPr>
        <p:pic>
          <p:nvPicPr>
            <p:cNvPr id="47" name="图片 46" descr="组 2937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7213" y="5272"/>
              <a:ext cx="10155" cy="1664"/>
            </a:xfrm>
            <a:prstGeom prst="rect">
              <a:avLst/>
            </a:prstGeom>
          </p:spPr>
        </p:pic>
        <p:sp>
          <p:nvSpPr>
            <p:cNvPr id="48" name="文本框 47"/>
            <p:cNvSpPr txBox="1"/>
            <p:nvPr>
              <p:custDataLst>
                <p:tags r:id="rId11"/>
              </p:custDataLst>
            </p:nvPr>
          </p:nvSpPr>
          <p:spPr>
            <a:xfrm>
              <a:off x="7960" y="5796"/>
              <a:ext cx="2741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000">
                  <a:solidFill>
                    <a:srgbClr val="B70403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第三章</a:t>
              </a:r>
              <a:endParaRPr lang="zh-CN" altLang="en-US" sz="3000">
                <a:solidFill>
                  <a:srgbClr val="B70403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  <p:sp>
          <p:nvSpPr>
            <p:cNvPr id="49" name="文本框 48"/>
            <p:cNvSpPr txBox="1"/>
            <p:nvPr>
              <p:custDataLst>
                <p:tags r:id="rId12"/>
              </p:custDataLst>
            </p:nvPr>
          </p:nvSpPr>
          <p:spPr>
            <a:xfrm>
              <a:off x="10925" y="5965"/>
              <a:ext cx="6400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0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先进制造与新质生产力</a:t>
              </a:r>
              <a:endParaRPr lang="zh-CN" altLang="en-US" sz="30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5" name="组合 4"/>
          <p:cNvGrpSpPr/>
          <p:nvPr>
            <p:custDataLst>
              <p:tags r:id="rId13"/>
            </p:custDataLst>
          </p:nvPr>
        </p:nvGrpSpPr>
        <p:grpSpPr>
          <a:xfrm>
            <a:off x="4457065" y="4203065"/>
            <a:ext cx="6448425" cy="1056640"/>
            <a:chOff x="7204" y="6935"/>
            <a:chExt cx="10155" cy="1664"/>
          </a:xfrm>
        </p:grpSpPr>
        <p:pic>
          <p:nvPicPr>
            <p:cNvPr id="52" name="图片 51" descr="组 2937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7204" y="6935"/>
              <a:ext cx="10155" cy="1664"/>
            </a:xfrm>
            <a:prstGeom prst="rect">
              <a:avLst/>
            </a:prstGeom>
          </p:spPr>
        </p:pic>
        <p:sp>
          <p:nvSpPr>
            <p:cNvPr id="53" name="文本框 52"/>
            <p:cNvSpPr txBox="1"/>
            <p:nvPr>
              <p:custDataLst>
                <p:tags r:id="rId15"/>
              </p:custDataLst>
            </p:nvPr>
          </p:nvSpPr>
          <p:spPr>
            <a:xfrm>
              <a:off x="7951" y="7459"/>
              <a:ext cx="2741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000">
                  <a:solidFill>
                    <a:srgbClr val="B70403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第四章</a:t>
              </a:r>
              <a:endParaRPr lang="zh-CN" altLang="en-US" sz="3000">
                <a:solidFill>
                  <a:srgbClr val="B70403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  <p:sp>
          <p:nvSpPr>
            <p:cNvPr id="54" name="文本框 53"/>
            <p:cNvSpPr txBox="1"/>
            <p:nvPr>
              <p:custDataLst>
                <p:tags r:id="rId16"/>
              </p:custDataLst>
            </p:nvPr>
          </p:nvSpPr>
          <p:spPr>
            <a:xfrm>
              <a:off x="10916" y="7628"/>
              <a:ext cx="6400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0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新能源与绿色低碳</a:t>
              </a:r>
              <a:r>
                <a:rPr lang="en-US" altLang="zh-CN" sz="30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‌</a:t>
              </a:r>
              <a:endParaRPr lang="en-US" altLang="zh-CN" sz="30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7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1941830" y="2472055"/>
            <a:ext cx="884364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sz="6000">
                <a:ln w="15875">
                  <a:noFill/>
                </a:ln>
                <a:gradFill>
                  <a:gsLst>
                    <a:gs pos="0">
                      <a:srgbClr val="D7250C"/>
                    </a:gs>
                    <a:gs pos="100000">
                      <a:srgbClr val="F86015"/>
                    </a:gs>
                  </a:gsLst>
                  <a:lin ang="11280000" scaled="1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振兴消费</a:t>
            </a:r>
            <a:endParaRPr lang="zh-CN" sz="6000">
              <a:ln w="15875">
                <a:noFill/>
              </a:ln>
              <a:gradFill>
                <a:gsLst>
                  <a:gs pos="0">
                    <a:srgbClr val="D7250C"/>
                  </a:gs>
                  <a:gs pos="100000">
                    <a:srgbClr val="F86015"/>
                  </a:gs>
                </a:gsLst>
                <a:lin ang="11280000" scaled="1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 fontAlgn="auto"/>
            <a:r>
              <a:rPr lang="zh-CN" altLang="en-US" sz="6000">
                <a:ln w="15875">
                  <a:noFill/>
                </a:ln>
                <a:gradFill>
                  <a:gsLst>
                    <a:gs pos="0">
                      <a:srgbClr val="D7250C"/>
                    </a:gs>
                    <a:gs pos="100000">
                      <a:srgbClr val="F86015"/>
                    </a:gs>
                  </a:gsLst>
                  <a:lin ang="11280000" scaled="1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打造新场景新业态</a:t>
            </a:r>
            <a:endParaRPr lang="zh-CN" altLang="en-US" sz="6000">
              <a:ln w="15875">
                <a:noFill/>
              </a:ln>
              <a:gradFill>
                <a:gsLst>
                  <a:gs pos="0">
                    <a:srgbClr val="D7250C"/>
                  </a:gs>
                  <a:gs pos="100000">
                    <a:srgbClr val="F86015"/>
                  </a:gs>
                </a:gsLst>
                <a:lin ang="11280000" scaled="1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2255520" y="1697355"/>
            <a:ext cx="764984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US" altLang="zh-CN" sz="6000">
                <a:gradFill>
                  <a:gsLst>
                    <a:gs pos="0">
                      <a:srgbClr val="F96115"/>
                    </a:gs>
                    <a:gs pos="100000">
                      <a:srgbClr val="D31E0B"/>
                    </a:gs>
                  </a:gsLst>
                  <a:lin ang="0" scaled="1"/>
                </a:gradFill>
                <a:latin typeface="思源黑體 Bold" panose="020B0800000000000000" charset="-120"/>
                <a:ea typeface="思源黑體 Bold" panose="020B0800000000000000" charset="-120"/>
                <a:sym typeface="+mn-ea"/>
              </a:rPr>
              <a:t>PART  01</a:t>
            </a:r>
            <a:endParaRPr lang="en-US" altLang="zh-CN" sz="6000">
              <a:gradFill>
                <a:gsLst>
                  <a:gs pos="0">
                    <a:srgbClr val="F96115"/>
                  </a:gs>
                  <a:gs pos="100000">
                    <a:srgbClr val="D31E0B"/>
                  </a:gs>
                </a:gsLst>
                <a:lin ang="0" scaled="1"/>
              </a:gradFill>
              <a:latin typeface="思源黑體 Bold" panose="020B0800000000000000" charset="-120"/>
              <a:ea typeface="思源黑體 Bold" panose="020B0800000000000000" charset="-120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2540635" y="78740"/>
            <a:ext cx="74123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400">
                <a:ln w="19050">
                  <a:solidFill>
                    <a:srgbClr val="BA2125">
                      <a:alpha val="55000"/>
                    </a:srgbClr>
                  </a:solidFill>
                </a:ln>
                <a:gradFill>
                  <a:gsLst>
                    <a:gs pos="0">
                      <a:srgbClr val="FEF988"/>
                    </a:gs>
                    <a:gs pos="100000">
                      <a:srgbClr val="F0F7FC"/>
                    </a:gs>
                  </a:gsLst>
                  <a:lin ang="11280000" scaled="1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投资于人</a:t>
            </a:r>
            <a:r>
              <a:rPr lang="en-US" altLang="zh-CN" sz="4400">
                <a:ln w="19050">
                  <a:solidFill>
                    <a:srgbClr val="BA2125">
                      <a:alpha val="55000"/>
                    </a:srgbClr>
                  </a:solidFill>
                </a:ln>
                <a:gradFill>
                  <a:gsLst>
                    <a:gs pos="0">
                      <a:srgbClr val="FEF988"/>
                    </a:gs>
                    <a:gs pos="100000">
                      <a:srgbClr val="F0F7FC"/>
                    </a:gs>
                  </a:gsLst>
                  <a:lin ang="11280000" scaled="1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:</a:t>
            </a:r>
            <a:r>
              <a:rPr lang="zh-CN" altLang="en-US" sz="4400">
                <a:ln w="19050">
                  <a:solidFill>
                    <a:srgbClr val="BA2125">
                      <a:alpha val="55000"/>
                    </a:srgbClr>
                  </a:solidFill>
                </a:ln>
                <a:gradFill>
                  <a:gsLst>
                    <a:gs pos="0">
                      <a:srgbClr val="FEF988"/>
                    </a:gs>
                    <a:gs pos="100000">
                      <a:srgbClr val="F0F7FC"/>
                    </a:gs>
                  </a:gsLst>
                  <a:lin ang="11280000" scaled="1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就业、教育、养老</a:t>
            </a:r>
            <a:endParaRPr lang="zh-CN" altLang="en-US" sz="4400">
              <a:ln w="19050">
                <a:solidFill>
                  <a:srgbClr val="BA2125">
                    <a:alpha val="55000"/>
                  </a:srgbClr>
                </a:solidFill>
              </a:ln>
              <a:gradFill>
                <a:gsLst>
                  <a:gs pos="0">
                    <a:srgbClr val="FEF988"/>
                  </a:gs>
                  <a:gs pos="100000">
                    <a:srgbClr val="F0F7FC"/>
                  </a:gs>
                </a:gsLst>
                <a:lin ang="11280000" scaled="1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0825" y="799465"/>
            <a:ext cx="11941810" cy="747395"/>
          </a:xfrm>
          <a:prstGeom prst="rect">
            <a:avLst/>
          </a:prstGeom>
        </p:spPr>
        <p:txBody>
          <a:bodyPr>
            <a:noAutofit/>
          </a:bodyPr>
          <a:p>
            <a:pPr marL="0" indent="0">
              <a:lnSpc>
                <a:spcPct val="130000"/>
              </a:lnSpc>
            </a:pPr>
            <a:r>
              <a:rPr lang="zh-CN" altLang="en-US" sz="1800" b="1" spc="30" dirty="0">
                <a:ln w="3175">
                  <a:noFill/>
                  <a:prstDash val="dash"/>
                </a:ln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2025年政府工作报告首次提出“投资于人”，服务于民生，支持扩大就业、促进居民增收减负、加强消费激励...</a:t>
            </a:r>
            <a:endParaRPr lang="zh-CN" altLang="en-US" sz="1800" b="1" spc="30" dirty="0">
              <a:ln w="3175">
                <a:noFill/>
                <a:prstDash val="dash"/>
              </a:ln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>
              <a:lnSpc>
                <a:spcPct val="130000"/>
              </a:lnSpc>
            </a:pPr>
            <a:r>
              <a:rPr lang="zh-CN" altLang="en-US" sz="1800" b="1" spc="30" dirty="0">
                <a:ln w="3175">
                  <a:noFill/>
                  <a:prstDash val="dash"/>
                </a:ln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2025年12月召开的中央经济工作会议要求，必须坚持投资于物和投资于人紧密结合。</a:t>
            </a:r>
            <a:endParaRPr lang="zh-CN" altLang="en-US" sz="1800" b="1" i="0" spc="30" dirty="0">
              <a:ln w="3175">
                <a:noFill/>
                <a:prstDash val="dash"/>
              </a:ln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5"/>
          <p:cNvPicPr/>
          <p:nvPr/>
        </p:nvPicPr>
        <p:blipFill>
          <a:blip r:embed="rId2"/>
          <a:stretch>
            <a:fillRect/>
          </a:stretch>
        </p:blipFill>
        <p:spPr>
          <a:xfrm>
            <a:off x="344805" y="1718310"/>
            <a:ext cx="8276590" cy="4695190"/>
          </a:xfrm>
          <a:prstGeom prst="rect">
            <a:avLst/>
          </a:prstGeom>
        </p:spPr>
      </p:pic>
      <p:grpSp>
        <p:nvGrpSpPr>
          <p:cNvPr id="64" name="组合 63"/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8732829" y="1802765"/>
            <a:ext cx="371905" cy="406400"/>
            <a:chOff x="647700" y="137160"/>
            <a:chExt cx="9461500" cy="10339070"/>
          </a:xfrm>
        </p:grpSpPr>
        <p:sp>
          <p:nvSpPr>
            <p:cNvPr id="65" name="椭圆 64"/>
            <p:cNvSpPr/>
            <p:nvPr>
              <p:custDataLst>
                <p:tags r:id="rId4"/>
              </p:custDataLst>
            </p:nvPr>
          </p:nvSpPr>
          <p:spPr>
            <a:xfrm>
              <a:off x="1557020" y="10293350"/>
              <a:ext cx="7840980" cy="18288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椭圆 76"/>
            <p:cNvSpPr/>
            <p:nvPr>
              <p:custDataLst>
                <p:tags r:id="rId5"/>
              </p:custDataLst>
            </p:nvPr>
          </p:nvSpPr>
          <p:spPr>
            <a:xfrm>
              <a:off x="647700" y="137160"/>
              <a:ext cx="9461500" cy="88011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椭圆 77"/>
            <p:cNvSpPr/>
            <p:nvPr>
              <p:custDataLst>
                <p:tags r:id="rId6"/>
              </p:custDataLst>
            </p:nvPr>
          </p:nvSpPr>
          <p:spPr>
            <a:xfrm>
              <a:off x="1167130" y="594360"/>
              <a:ext cx="8422640" cy="788670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椭圆 81"/>
            <p:cNvSpPr/>
            <p:nvPr>
              <p:custDataLst>
                <p:tags r:id="rId7"/>
              </p:custDataLst>
            </p:nvPr>
          </p:nvSpPr>
          <p:spPr>
            <a:xfrm>
              <a:off x="1502410" y="900430"/>
              <a:ext cx="7752080" cy="725170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任意多边形: 形状 82"/>
            <p:cNvSpPr/>
            <p:nvPr>
              <p:custDataLst>
                <p:tags r:id="rId8"/>
              </p:custDataLst>
            </p:nvPr>
          </p:nvSpPr>
          <p:spPr>
            <a:xfrm>
              <a:off x="4117340" y="8779510"/>
              <a:ext cx="2520951" cy="1605281"/>
            </a:xfrm>
            <a:custGeom>
              <a:avLst/>
              <a:gdLst/>
              <a:ahLst/>
              <a:cxnLst/>
              <a:rect l="0" t="0" r="0" b="0"/>
              <a:pathLst>
                <a:path w="2520951" h="1605281">
                  <a:moveTo>
                    <a:pt x="0" y="0"/>
                  </a:moveTo>
                  <a:lnTo>
                    <a:pt x="1261110" y="1605280"/>
                  </a:lnTo>
                  <a:lnTo>
                    <a:pt x="2520950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PA_ImportSvg_636991326095170606"/>
            <p:cNvSpPr/>
            <p:nvPr>
              <p:custDataLst>
                <p:tags r:id="rId9"/>
              </p:custDataLst>
            </p:nvPr>
          </p:nvSpPr>
          <p:spPr>
            <a:xfrm>
              <a:off x="2870200" y="1582420"/>
              <a:ext cx="2506981" cy="5880101"/>
            </a:xfrm>
            <a:custGeom>
              <a:avLst/>
              <a:gdLst/>
              <a:ahLst/>
              <a:cxnLst/>
              <a:rect l="l" t="t" r="r" b="b"/>
              <a:pathLst>
                <a:path w="2506981" h="5880101">
                  <a:moveTo>
                    <a:pt x="2506980" y="2025650"/>
                  </a:moveTo>
                  <a:lnTo>
                    <a:pt x="2506980" y="3915410"/>
                  </a:lnTo>
                  <a:cubicBezTo>
                    <a:pt x="2506980" y="4344670"/>
                    <a:pt x="2489200" y="4655820"/>
                    <a:pt x="2454910" y="4853940"/>
                  </a:cubicBezTo>
                  <a:cubicBezTo>
                    <a:pt x="2418080" y="5048250"/>
                    <a:pt x="2345690" y="5232400"/>
                    <a:pt x="2236470" y="5402580"/>
                  </a:cubicBezTo>
                  <a:cubicBezTo>
                    <a:pt x="2124710" y="5574030"/>
                    <a:pt x="1993900" y="5697220"/>
                    <a:pt x="1837690" y="5768340"/>
                  </a:cubicBezTo>
                  <a:cubicBezTo>
                    <a:pt x="1681480" y="5844540"/>
                    <a:pt x="1508760" y="5880100"/>
                    <a:pt x="1311910" y="5880100"/>
                  </a:cubicBezTo>
                  <a:cubicBezTo>
                    <a:pt x="1056640" y="5880100"/>
                    <a:pt x="845820" y="5840730"/>
                    <a:pt x="676910" y="5764530"/>
                  </a:cubicBezTo>
                  <a:cubicBezTo>
                    <a:pt x="509270" y="5684520"/>
                    <a:pt x="375920" y="5565140"/>
                    <a:pt x="275590" y="5398770"/>
                  </a:cubicBezTo>
                  <a:cubicBezTo>
                    <a:pt x="175260" y="5231130"/>
                    <a:pt x="105410" y="5060950"/>
                    <a:pt x="63500" y="4878070"/>
                  </a:cubicBezTo>
                  <a:cubicBezTo>
                    <a:pt x="21590" y="4695190"/>
                    <a:pt x="0" y="4404360"/>
                    <a:pt x="0" y="4006850"/>
                  </a:cubicBezTo>
                  <a:lnTo>
                    <a:pt x="0" y="2025650"/>
                  </a:lnTo>
                  <a:cubicBezTo>
                    <a:pt x="0" y="1504950"/>
                    <a:pt x="33020" y="1115060"/>
                    <a:pt x="100330" y="855980"/>
                  </a:cubicBezTo>
                  <a:cubicBezTo>
                    <a:pt x="167623" y="596896"/>
                    <a:pt x="300990" y="389890"/>
                    <a:pt x="501650" y="234950"/>
                  </a:cubicBezTo>
                  <a:cubicBezTo>
                    <a:pt x="702309" y="80010"/>
                    <a:pt x="946150" y="0"/>
                    <a:pt x="1233170" y="0"/>
                  </a:cubicBezTo>
                  <a:cubicBezTo>
                    <a:pt x="1466850" y="0"/>
                    <a:pt x="1673860" y="55880"/>
                    <a:pt x="1859280" y="162560"/>
                  </a:cubicBezTo>
                  <a:cubicBezTo>
                    <a:pt x="2044700" y="270510"/>
                    <a:pt x="2180589" y="405130"/>
                    <a:pt x="2272030" y="560070"/>
                  </a:cubicBezTo>
                  <a:cubicBezTo>
                    <a:pt x="2363476" y="715006"/>
                    <a:pt x="2425700" y="890270"/>
                    <a:pt x="2457450" y="1089660"/>
                  </a:cubicBezTo>
                  <a:cubicBezTo>
                    <a:pt x="2490470" y="1285240"/>
                    <a:pt x="2506980" y="1596390"/>
                    <a:pt x="2506980" y="2025650"/>
                  </a:cubicBezTo>
                  <a:close/>
                  <a:moveTo>
                    <a:pt x="1443990" y="1551940"/>
                  </a:moveTo>
                  <a:cubicBezTo>
                    <a:pt x="1443990" y="1249680"/>
                    <a:pt x="1432560" y="1062990"/>
                    <a:pt x="1410970" y="986790"/>
                  </a:cubicBezTo>
                  <a:cubicBezTo>
                    <a:pt x="1389379" y="910590"/>
                    <a:pt x="1338580" y="871220"/>
                    <a:pt x="1257300" y="871220"/>
                  </a:cubicBezTo>
                  <a:cubicBezTo>
                    <a:pt x="1178560" y="871220"/>
                    <a:pt x="1126490" y="910590"/>
                    <a:pt x="1101090" y="990600"/>
                  </a:cubicBezTo>
                  <a:cubicBezTo>
                    <a:pt x="1076960" y="1070610"/>
                    <a:pt x="1061720" y="1257300"/>
                    <a:pt x="1061720" y="1548130"/>
                  </a:cubicBezTo>
                  <a:lnTo>
                    <a:pt x="1061720" y="4309110"/>
                  </a:lnTo>
                  <a:cubicBezTo>
                    <a:pt x="1061720" y="4639310"/>
                    <a:pt x="1073150" y="4834890"/>
                    <a:pt x="1098550" y="4902200"/>
                  </a:cubicBezTo>
                  <a:cubicBezTo>
                    <a:pt x="1120140" y="4969510"/>
                    <a:pt x="1174750" y="5001260"/>
                    <a:pt x="1252220" y="5001260"/>
                  </a:cubicBezTo>
                  <a:cubicBezTo>
                    <a:pt x="1330960" y="5001260"/>
                    <a:pt x="1383030" y="4961891"/>
                    <a:pt x="1408430" y="4881880"/>
                  </a:cubicBezTo>
                  <a:cubicBezTo>
                    <a:pt x="1432560" y="4801871"/>
                    <a:pt x="1445260" y="4622800"/>
                    <a:pt x="1445260" y="4348480"/>
                  </a:cubicBezTo>
                  <a:lnTo>
                    <a:pt x="1445260" y="1551940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86" name="任意多边形: 形状 86"/>
            <p:cNvSpPr/>
            <p:nvPr>
              <p:custDataLst>
                <p:tags r:id="rId10"/>
              </p:custDataLst>
            </p:nvPr>
          </p:nvSpPr>
          <p:spPr>
            <a:xfrm>
              <a:off x="786130" y="3470910"/>
              <a:ext cx="1" cy="1"/>
            </a:xfrm>
            <a:custGeom>
              <a:avLst/>
              <a:gdLst/>
              <a:ahLst/>
              <a:cxnLst/>
              <a:rect l="0" t="0" r="0" b="0"/>
              <a:pathLst>
                <a:path w="1" h="1">
                  <a:moveTo>
                    <a:pt x="0" y="0"/>
                  </a:moveTo>
                  <a:close/>
                </a:path>
              </a:pathLst>
            </a:custGeom>
            <a:solidFill>
              <a:srgbClr val="469D9E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1" name="任意多边形: 形状 87"/>
            <p:cNvSpPr/>
            <p:nvPr>
              <p:custDataLst>
                <p:tags r:id="rId11"/>
              </p:custDataLst>
            </p:nvPr>
          </p:nvSpPr>
          <p:spPr>
            <a:xfrm>
              <a:off x="5477510" y="1593850"/>
              <a:ext cx="1836421" cy="5758181"/>
            </a:xfrm>
            <a:custGeom>
              <a:avLst/>
              <a:gdLst/>
              <a:ahLst/>
              <a:cxnLst/>
              <a:rect l="0" t="0" r="0" b="0"/>
              <a:pathLst>
                <a:path w="1836421" h="5758181">
                  <a:moveTo>
                    <a:pt x="1836420" y="146050"/>
                  </a:moveTo>
                  <a:lnTo>
                    <a:pt x="1836420" y="5613400"/>
                  </a:lnTo>
                  <a:cubicBezTo>
                    <a:pt x="1836420" y="5693410"/>
                    <a:pt x="1789430" y="5758180"/>
                    <a:pt x="1729740" y="5758180"/>
                  </a:cubicBezTo>
                  <a:lnTo>
                    <a:pt x="857250" y="5758180"/>
                  </a:lnTo>
                  <a:cubicBezTo>
                    <a:pt x="797560" y="5758180"/>
                    <a:pt x="750570" y="5693411"/>
                    <a:pt x="750570" y="5613400"/>
                  </a:cubicBezTo>
                  <a:lnTo>
                    <a:pt x="750570" y="2670810"/>
                  </a:lnTo>
                  <a:cubicBezTo>
                    <a:pt x="750570" y="2225040"/>
                    <a:pt x="742950" y="1957070"/>
                    <a:pt x="726440" y="1866900"/>
                  </a:cubicBezTo>
                  <a:cubicBezTo>
                    <a:pt x="709924" y="1776731"/>
                    <a:pt x="665480" y="1708150"/>
                    <a:pt x="593090" y="1662430"/>
                  </a:cubicBezTo>
                  <a:cubicBezTo>
                    <a:pt x="520700" y="1616710"/>
                    <a:pt x="358140" y="1593850"/>
                    <a:pt x="106680" y="1593850"/>
                  </a:cubicBezTo>
                  <a:lnTo>
                    <a:pt x="106680" y="1593850"/>
                  </a:lnTo>
                  <a:cubicBezTo>
                    <a:pt x="46990" y="1593850"/>
                    <a:pt x="0" y="1529080"/>
                    <a:pt x="0" y="1449070"/>
                  </a:cubicBezTo>
                  <a:lnTo>
                    <a:pt x="0" y="1037590"/>
                  </a:lnTo>
                  <a:cubicBezTo>
                    <a:pt x="0" y="970280"/>
                    <a:pt x="34290" y="913130"/>
                    <a:pt x="83820" y="896620"/>
                  </a:cubicBezTo>
                  <a:cubicBezTo>
                    <a:pt x="549910" y="745490"/>
                    <a:pt x="911860" y="462280"/>
                    <a:pt x="1168401" y="50800"/>
                  </a:cubicBezTo>
                  <a:cubicBezTo>
                    <a:pt x="1188720" y="17780"/>
                    <a:pt x="1219201" y="1270"/>
                    <a:pt x="1249681" y="1270"/>
                  </a:cubicBezTo>
                  <a:lnTo>
                    <a:pt x="1731011" y="1270"/>
                  </a:lnTo>
                  <a:cubicBezTo>
                    <a:pt x="1789430" y="0"/>
                    <a:pt x="1836420" y="66040"/>
                    <a:pt x="1836420" y="14605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" name="椭圆 91"/>
            <p:cNvSpPr/>
            <p:nvPr>
              <p:custDataLst>
                <p:tags r:id="rId12"/>
              </p:custDataLst>
            </p:nvPr>
          </p:nvSpPr>
          <p:spPr>
            <a:xfrm>
              <a:off x="1691640" y="138430"/>
              <a:ext cx="7373620" cy="4869180"/>
            </a:xfrm>
            <a:prstGeom prst="ellipse">
              <a:avLst/>
            </a:prstGeom>
            <a:solidFill>
              <a:schemeClr val="bg1">
                <a:alpha val="28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4" name="组合 93"/>
          <p:cNvGrpSpPr>
            <a:grpSpLocks noChangeAspect="1"/>
          </p:cNvGrpSpPr>
          <p:nvPr>
            <p:custDataLst>
              <p:tags r:id="rId13"/>
            </p:custDataLst>
          </p:nvPr>
        </p:nvGrpSpPr>
        <p:grpSpPr>
          <a:xfrm>
            <a:off x="8739342" y="3286760"/>
            <a:ext cx="358879" cy="406400"/>
            <a:chOff x="736600" y="138430"/>
            <a:chExt cx="9207500" cy="10426700"/>
          </a:xfrm>
        </p:grpSpPr>
        <p:sp>
          <p:nvSpPr>
            <p:cNvPr id="95" name="椭圆 94"/>
            <p:cNvSpPr/>
            <p:nvPr>
              <p:custDataLst>
                <p:tags r:id="rId14"/>
              </p:custDataLst>
            </p:nvPr>
          </p:nvSpPr>
          <p:spPr>
            <a:xfrm>
              <a:off x="1621790" y="10379710"/>
              <a:ext cx="7630160" cy="18542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" name="椭圆 99"/>
            <p:cNvSpPr/>
            <p:nvPr>
              <p:custDataLst>
                <p:tags r:id="rId15"/>
              </p:custDataLst>
            </p:nvPr>
          </p:nvSpPr>
          <p:spPr>
            <a:xfrm>
              <a:off x="736600" y="138430"/>
              <a:ext cx="9207500" cy="887475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1" name="椭圆 100"/>
            <p:cNvSpPr/>
            <p:nvPr>
              <p:custDataLst>
                <p:tags r:id="rId16"/>
              </p:custDataLst>
            </p:nvPr>
          </p:nvSpPr>
          <p:spPr>
            <a:xfrm>
              <a:off x="1206500" y="631190"/>
              <a:ext cx="8267700" cy="788924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2" name="椭圆 101"/>
            <p:cNvSpPr/>
            <p:nvPr>
              <p:custDataLst>
                <p:tags r:id="rId17"/>
              </p:custDataLst>
            </p:nvPr>
          </p:nvSpPr>
          <p:spPr>
            <a:xfrm>
              <a:off x="1535430" y="937260"/>
              <a:ext cx="7609840" cy="725424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8" name="任意多边形: 形状 98"/>
            <p:cNvSpPr/>
            <p:nvPr>
              <p:custDataLst>
                <p:tags r:id="rId18"/>
              </p:custDataLst>
            </p:nvPr>
          </p:nvSpPr>
          <p:spPr>
            <a:xfrm>
              <a:off x="4113530" y="8853170"/>
              <a:ext cx="2453641" cy="1619251"/>
            </a:xfrm>
            <a:custGeom>
              <a:avLst/>
              <a:gdLst/>
              <a:ahLst/>
              <a:cxnLst/>
              <a:rect l="0" t="0" r="0" b="0"/>
              <a:pathLst>
                <a:path w="2453641" h="1619251">
                  <a:moveTo>
                    <a:pt x="0" y="0"/>
                  </a:moveTo>
                  <a:lnTo>
                    <a:pt x="1226820" y="1619250"/>
                  </a:lnTo>
                  <a:lnTo>
                    <a:pt x="2453640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PA_ImportSvg_636991326096078177"/>
            <p:cNvSpPr/>
            <p:nvPr>
              <p:custDataLst>
                <p:tags r:id="rId19"/>
              </p:custDataLst>
            </p:nvPr>
          </p:nvSpPr>
          <p:spPr>
            <a:xfrm>
              <a:off x="2966720" y="1722120"/>
              <a:ext cx="2294891" cy="5535931"/>
            </a:xfrm>
            <a:custGeom>
              <a:avLst/>
              <a:gdLst/>
              <a:ahLst/>
              <a:cxnLst/>
              <a:rect l="l" t="t" r="r" b="b"/>
              <a:pathLst>
                <a:path w="2294891" h="5535931">
                  <a:moveTo>
                    <a:pt x="2294890" y="1906270"/>
                  </a:moveTo>
                  <a:lnTo>
                    <a:pt x="2294890" y="3685540"/>
                  </a:lnTo>
                  <a:cubicBezTo>
                    <a:pt x="2294890" y="4090670"/>
                    <a:pt x="2279650" y="4382770"/>
                    <a:pt x="2246630" y="4569460"/>
                  </a:cubicBezTo>
                  <a:cubicBezTo>
                    <a:pt x="2213610" y="4753610"/>
                    <a:pt x="2147570" y="4925060"/>
                    <a:pt x="2047240" y="5086350"/>
                  </a:cubicBezTo>
                  <a:cubicBezTo>
                    <a:pt x="1944370" y="5247641"/>
                    <a:pt x="1824990" y="5363210"/>
                    <a:pt x="1681480" y="5430520"/>
                  </a:cubicBezTo>
                  <a:cubicBezTo>
                    <a:pt x="1537970" y="5501640"/>
                    <a:pt x="1380490" y="5535930"/>
                    <a:pt x="1201420" y="5535930"/>
                  </a:cubicBezTo>
                  <a:cubicBezTo>
                    <a:pt x="969010" y="5535930"/>
                    <a:pt x="774700" y="5499100"/>
                    <a:pt x="621030" y="5426710"/>
                  </a:cubicBezTo>
                  <a:cubicBezTo>
                    <a:pt x="467360" y="5351780"/>
                    <a:pt x="345440" y="5240020"/>
                    <a:pt x="252730" y="5082541"/>
                  </a:cubicBezTo>
                  <a:cubicBezTo>
                    <a:pt x="161290" y="4925060"/>
                    <a:pt x="96520" y="4763771"/>
                    <a:pt x="58420" y="4592321"/>
                  </a:cubicBezTo>
                  <a:cubicBezTo>
                    <a:pt x="20320" y="4419600"/>
                    <a:pt x="0" y="4146550"/>
                    <a:pt x="0" y="3771900"/>
                  </a:cubicBezTo>
                  <a:lnTo>
                    <a:pt x="0" y="1906270"/>
                  </a:lnTo>
                  <a:cubicBezTo>
                    <a:pt x="0" y="1416050"/>
                    <a:pt x="30480" y="1047750"/>
                    <a:pt x="91440" y="805180"/>
                  </a:cubicBezTo>
                  <a:cubicBezTo>
                    <a:pt x="152400" y="561340"/>
                    <a:pt x="275590" y="367030"/>
                    <a:pt x="459740" y="220980"/>
                  </a:cubicBezTo>
                  <a:cubicBezTo>
                    <a:pt x="643890" y="74930"/>
                    <a:pt x="866140" y="0"/>
                    <a:pt x="1129030" y="0"/>
                  </a:cubicBezTo>
                  <a:cubicBezTo>
                    <a:pt x="1343660" y="0"/>
                    <a:pt x="1532890" y="52070"/>
                    <a:pt x="1701800" y="153670"/>
                  </a:cubicBezTo>
                  <a:cubicBezTo>
                    <a:pt x="1870710" y="255270"/>
                    <a:pt x="1995170" y="382270"/>
                    <a:pt x="2080260" y="528320"/>
                  </a:cubicBezTo>
                  <a:cubicBezTo>
                    <a:pt x="2165361" y="674364"/>
                    <a:pt x="2221230" y="839470"/>
                    <a:pt x="2249170" y="1026160"/>
                  </a:cubicBezTo>
                  <a:cubicBezTo>
                    <a:pt x="2279650" y="1210310"/>
                    <a:pt x="2294890" y="1502410"/>
                    <a:pt x="2294890" y="1906270"/>
                  </a:cubicBezTo>
                  <a:close/>
                  <a:moveTo>
                    <a:pt x="1320800" y="1460500"/>
                  </a:moveTo>
                  <a:cubicBezTo>
                    <a:pt x="1320800" y="1176020"/>
                    <a:pt x="1310640" y="999490"/>
                    <a:pt x="1290320" y="928370"/>
                  </a:cubicBezTo>
                  <a:cubicBezTo>
                    <a:pt x="1270000" y="857250"/>
                    <a:pt x="1224280" y="819150"/>
                    <a:pt x="1149350" y="819150"/>
                  </a:cubicBezTo>
                  <a:cubicBezTo>
                    <a:pt x="1078230" y="819150"/>
                    <a:pt x="1028700" y="855980"/>
                    <a:pt x="1005840" y="930910"/>
                  </a:cubicBezTo>
                  <a:cubicBezTo>
                    <a:pt x="982980" y="1005840"/>
                    <a:pt x="970280" y="1182370"/>
                    <a:pt x="970280" y="1455420"/>
                  </a:cubicBezTo>
                  <a:lnTo>
                    <a:pt x="970280" y="4055110"/>
                  </a:lnTo>
                  <a:cubicBezTo>
                    <a:pt x="970280" y="4366260"/>
                    <a:pt x="980440" y="4549140"/>
                    <a:pt x="1003300" y="4613910"/>
                  </a:cubicBezTo>
                  <a:cubicBezTo>
                    <a:pt x="1023621" y="4677410"/>
                    <a:pt x="1071880" y="4707890"/>
                    <a:pt x="1144271" y="4707890"/>
                  </a:cubicBezTo>
                  <a:cubicBezTo>
                    <a:pt x="1216661" y="4707890"/>
                    <a:pt x="1264921" y="4671060"/>
                    <a:pt x="1287780" y="4596130"/>
                  </a:cubicBezTo>
                  <a:cubicBezTo>
                    <a:pt x="1310645" y="4521202"/>
                    <a:pt x="1320800" y="4352290"/>
                    <a:pt x="1320800" y="4094480"/>
                  </a:cubicBezTo>
                  <a:lnTo>
                    <a:pt x="1320800" y="1460500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11" name="任意多边形: 形状 102"/>
            <p:cNvSpPr/>
            <p:nvPr>
              <p:custDataLst>
                <p:tags r:id="rId20"/>
              </p:custDataLst>
            </p:nvPr>
          </p:nvSpPr>
          <p:spPr>
            <a:xfrm>
              <a:off x="872490" y="3500120"/>
              <a:ext cx="1" cy="1"/>
            </a:xfrm>
            <a:custGeom>
              <a:avLst/>
              <a:gdLst/>
              <a:ahLst/>
              <a:cxnLst/>
              <a:rect l="0" t="0" r="0" b="0"/>
              <a:pathLst>
                <a:path w="1" h="1">
                  <a:moveTo>
                    <a:pt x="0" y="0"/>
                  </a:moveTo>
                  <a:close/>
                </a:path>
              </a:pathLst>
            </a:custGeom>
            <a:solidFill>
              <a:srgbClr val="469D9E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任意多边形: 形状 103"/>
            <p:cNvSpPr/>
            <p:nvPr>
              <p:custDataLst>
                <p:tags r:id="rId21"/>
              </p:custDataLst>
            </p:nvPr>
          </p:nvSpPr>
          <p:spPr>
            <a:xfrm>
              <a:off x="5488940" y="1725930"/>
              <a:ext cx="2153921" cy="5411471"/>
            </a:xfrm>
            <a:custGeom>
              <a:avLst/>
              <a:gdLst/>
              <a:ahLst/>
              <a:cxnLst/>
              <a:rect l="0" t="0" r="0" b="0"/>
              <a:pathLst>
                <a:path w="2153921" h="5411471">
                  <a:moveTo>
                    <a:pt x="2071370" y="4700270"/>
                  </a:moveTo>
                  <a:lnTo>
                    <a:pt x="2071370" y="5218430"/>
                  </a:lnTo>
                  <a:cubicBezTo>
                    <a:pt x="2071370" y="5325110"/>
                    <a:pt x="2010410" y="5411470"/>
                    <a:pt x="1934210" y="5411470"/>
                  </a:cubicBezTo>
                  <a:lnTo>
                    <a:pt x="137160" y="5411470"/>
                  </a:lnTo>
                  <a:cubicBezTo>
                    <a:pt x="60960" y="5411470"/>
                    <a:pt x="0" y="5325110"/>
                    <a:pt x="0" y="5217160"/>
                  </a:cubicBezTo>
                  <a:lnTo>
                    <a:pt x="0" y="4707890"/>
                  </a:lnTo>
                  <a:cubicBezTo>
                    <a:pt x="0" y="4672330"/>
                    <a:pt x="7620" y="4636770"/>
                    <a:pt x="20320" y="4606290"/>
                  </a:cubicBezTo>
                  <a:cubicBezTo>
                    <a:pt x="621030" y="3220720"/>
                    <a:pt x="979170" y="2362200"/>
                    <a:pt x="1093471" y="2030730"/>
                  </a:cubicBezTo>
                  <a:cubicBezTo>
                    <a:pt x="1209040" y="1695450"/>
                    <a:pt x="1267461" y="1433830"/>
                    <a:pt x="1267461" y="1244600"/>
                  </a:cubicBezTo>
                  <a:cubicBezTo>
                    <a:pt x="1267461" y="1099820"/>
                    <a:pt x="1249680" y="993140"/>
                    <a:pt x="1215391" y="922020"/>
                  </a:cubicBezTo>
                  <a:cubicBezTo>
                    <a:pt x="1179831" y="850900"/>
                    <a:pt x="1127761" y="815340"/>
                    <a:pt x="1055371" y="815340"/>
                  </a:cubicBezTo>
                  <a:cubicBezTo>
                    <a:pt x="984251" y="815340"/>
                    <a:pt x="930912" y="854710"/>
                    <a:pt x="895351" y="933450"/>
                  </a:cubicBezTo>
                  <a:cubicBezTo>
                    <a:pt x="859791" y="1012190"/>
                    <a:pt x="843281" y="1168400"/>
                    <a:pt x="843281" y="1402080"/>
                  </a:cubicBezTo>
                  <a:lnTo>
                    <a:pt x="843281" y="1715770"/>
                  </a:lnTo>
                  <a:cubicBezTo>
                    <a:pt x="843281" y="1822450"/>
                    <a:pt x="782321" y="1908810"/>
                    <a:pt x="706121" y="1908810"/>
                  </a:cubicBezTo>
                  <a:lnTo>
                    <a:pt x="137160" y="1908810"/>
                  </a:lnTo>
                  <a:cubicBezTo>
                    <a:pt x="60960" y="1908810"/>
                    <a:pt x="0" y="1822450"/>
                    <a:pt x="0" y="1715770"/>
                  </a:cubicBezTo>
                  <a:lnTo>
                    <a:pt x="0" y="1715770"/>
                  </a:lnTo>
                  <a:cubicBezTo>
                    <a:pt x="0" y="1418590"/>
                    <a:pt x="11430" y="1183640"/>
                    <a:pt x="33020" y="1012190"/>
                  </a:cubicBezTo>
                  <a:cubicBezTo>
                    <a:pt x="54610" y="840740"/>
                    <a:pt x="107950" y="671830"/>
                    <a:pt x="194310" y="505460"/>
                  </a:cubicBezTo>
                  <a:cubicBezTo>
                    <a:pt x="279401" y="339090"/>
                    <a:pt x="391160" y="213360"/>
                    <a:pt x="527051" y="128270"/>
                  </a:cubicBezTo>
                  <a:cubicBezTo>
                    <a:pt x="664210" y="43180"/>
                    <a:pt x="828041" y="0"/>
                    <a:pt x="1018540" y="0"/>
                  </a:cubicBezTo>
                  <a:cubicBezTo>
                    <a:pt x="1393190" y="0"/>
                    <a:pt x="1675130" y="130810"/>
                    <a:pt x="1866900" y="392430"/>
                  </a:cubicBezTo>
                  <a:cubicBezTo>
                    <a:pt x="2058670" y="654050"/>
                    <a:pt x="2153920" y="984250"/>
                    <a:pt x="2153920" y="1384300"/>
                  </a:cubicBezTo>
                  <a:cubicBezTo>
                    <a:pt x="2153920" y="1687830"/>
                    <a:pt x="2099310" y="2009140"/>
                    <a:pt x="1992630" y="2348230"/>
                  </a:cubicBezTo>
                  <a:cubicBezTo>
                    <a:pt x="1894840" y="2655570"/>
                    <a:pt x="1625599" y="3274060"/>
                    <a:pt x="1182370" y="4204970"/>
                  </a:cubicBezTo>
                  <a:cubicBezTo>
                    <a:pt x="1121410" y="4333240"/>
                    <a:pt x="1186180" y="4505960"/>
                    <a:pt x="1295400" y="4505960"/>
                  </a:cubicBezTo>
                  <a:lnTo>
                    <a:pt x="1932940" y="4505960"/>
                  </a:lnTo>
                  <a:cubicBezTo>
                    <a:pt x="2009140" y="4507230"/>
                    <a:pt x="2071370" y="4593590"/>
                    <a:pt x="2071370" y="470027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椭圆 116"/>
            <p:cNvSpPr/>
            <p:nvPr>
              <p:custDataLst>
                <p:tags r:id="rId22"/>
              </p:custDataLst>
            </p:nvPr>
          </p:nvSpPr>
          <p:spPr>
            <a:xfrm>
              <a:off x="1753870" y="138430"/>
              <a:ext cx="7172960" cy="4909820"/>
            </a:xfrm>
            <a:prstGeom prst="ellipse">
              <a:avLst/>
            </a:prstGeom>
            <a:solidFill>
              <a:schemeClr val="bg1">
                <a:alpha val="28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8" name="组合 117"/>
          <p:cNvGrpSpPr>
            <a:grpSpLocks noChangeAspect="1"/>
          </p:cNvGrpSpPr>
          <p:nvPr>
            <p:custDataLst>
              <p:tags r:id="rId23"/>
            </p:custDataLst>
          </p:nvPr>
        </p:nvGrpSpPr>
        <p:grpSpPr>
          <a:xfrm>
            <a:off x="8737885" y="4770755"/>
            <a:ext cx="361791" cy="406400"/>
            <a:chOff x="688340" y="107950"/>
            <a:chExt cx="9331960" cy="10482580"/>
          </a:xfrm>
        </p:grpSpPr>
        <p:sp>
          <p:nvSpPr>
            <p:cNvPr id="123" name="椭圆 122"/>
            <p:cNvSpPr/>
            <p:nvPr>
              <p:custDataLst>
                <p:tags r:id="rId24"/>
              </p:custDataLst>
            </p:nvPr>
          </p:nvSpPr>
          <p:spPr>
            <a:xfrm>
              <a:off x="1586230" y="10405110"/>
              <a:ext cx="7731759" cy="18542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24" name="椭圆 123"/>
            <p:cNvSpPr/>
            <p:nvPr>
              <p:custDataLst>
                <p:tags r:id="rId25"/>
              </p:custDataLst>
            </p:nvPr>
          </p:nvSpPr>
          <p:spPr>
            <a:xfrm>
              <a:off x="688340" y="107950"/>
              <a:ext cx="9331960" cy="892302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5" name="椭圆 124"/>
            <p:cNvSpPr/>
            <p:nvPr>
              <p:custDataLst>
                <p:tags r:id="rId26"/>
              </p:custDataLst>
            </p:nvPr>
          </p:nvSpPr>
          <p:spPr>
            <a:xfrm>
              <a:off x="1223010" y="593090"/>
              <a:ext cx="8262620" cy="7952740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6" name="椭圆 125"/>
            <p:cNvSpPr/>
            <p:nvPr>
              <p:custDataLst>
                <p:tags r:id="rId27"/>
              </p:custDataLst>
            </p:nvPr>
          </p:nvSpPr>
          <p:spPr>
            <a:xfrm>
              <a:off x="1551940" y="902970"/>
              <a:ext cx="7604760" cy="7310119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7" name="任意多边形: 形状 114"/>
            <p:cNvSpPr/>
            <p:nvPr>
              <p:custDataLst>
                <p:tags r:id="rId28"/>
              </p:custDataLst>
            </p:nvPr>
          </p:nvSpPr>
          <p:spPr>
            <a:xfrm>
              <a:off x="4112260" y="8869680"/>
              <a:ext cx="2485391" cy="1628141"/>
            </a:xfrm>
            <a:custGeom>
              <a:avLst/>
              <a:gdLst/>
              <a:ahLst/>
              <a:cxnLst/>
              <a:rect l="0" t="0" r="0" b="0"/>
              <a:pathLst>
                <a:path w="2485391" h="1628141">
                  <a:moveTo>
                    <a:pt x="0" y="0"/>
                  </a:moveTo>
                  <a:lnTo>
                    <a:pt x="1242060" y="1628140"/>
                  </a:lnTo>
                  <a:lnTo>
                    <a:pt x="2485390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635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9" name="PA_ImportSvg_636991326096863071"/>
            <p:cNvSpPr/>
            <p:nvPr>
              <p:custDataLst>
                <p:tags r:id="rId29"/>
              </p:custDataLst>
            </p:nvPr>
          </p:nvSpPr>
          <p:spPr>
            <a:xfrm>
              <a:off x="2981960" y="1531620"/>
              <a:ext cx="2255521" cy="5947411"/>
            </a:xfrm>
            <a:custGeom>
              <a:avLst/>
              <a:gdLst/>
              <a:ahLst/>
              <a:cxnLst/>
              <a:rect l="l" t="t" r="r" b="b"/>
              <a:pathLst>
                <a:path w="2255521" h="5947411">
                  <a:moveTo>
                    <a:pt x="2255520" y="2048510"/>
                  </a:moveTo>
                  <a:lnTo>
                    <a:pt x="2255520" y="3959860"/>
                  </a:lnTo>
                  <a:cubicBezTo>
                    <a:pt x="2255520" y="4394200"/>
                    <a:pt x="2240280" y="4707890"/>
                    <a:pt x="2207260" y="4909820"/>
                  </a:cubicBezTo>
                  <a:cubicBezTo>
                    <a:pt x="2174240" y="5106670"/>
                    <a:pt x="2109470" y="5292090"/>
                    <a:pt x="2011680" y="5464810"/>
                  </a:cubicBezTo>
                  <a:cubicBezTo>
                    <a:pt x="1911350" y="5637530"/>
                    <a:pt x="1793240" y="5761991"/>
                    <a:pt x="1652270" y="5834380"/>
                  </a:cubicBezTo>
                  <a:cubicBezTo>
                    <a:pt x="1511300" y="5910580"/>
                    <a:pt x="1356360" y="5947410"/>
                    <a:pt x="1179830" y="5947410"/>
                  </a:cubicBezTo>
                  <a:cubicBezTo>
                    <a:pt x="951230" y="5947410"/>
                    <a:pt x="760730" y="5906770"/>
                    <a:pt x="609600" y="5830570"/>
                  </a:cubicBezTo>
                  <a:cubicBezTo>
                    <a:pt x="458470" y="5750560"/>
                    <a:pt x="339090" y="5629910"/>
                    <a:pt x="247650" y="5461000"/>
                  </a:cubicBezTo>
                  <a:cubicBezTo>
                    <a:pt x="156207" y="5292092"/>
                    <a:pt x="93980" y="5119370"/>
                    <a:pt x="57150" y="4933950"/>
                  </a:cubicBezTo>
                  <a:cubicBezTo>
                    <a:pt x="19050" y="4748530"/>
                    <a:pt x="0" y="4455160"/>
                    <a:pt x="0" y="4052571"/>
                  </a:cubicBezTo>
                  <a:lnTo>
                    <a:pt x="0" y="2048510"/>
                  </a:lnTo>
                  <a:cubicBezTo>
                    <a:pt x="0" y="1521460"/>
                    <a:pt x="30480" y="1126490"/>
                    <a:pt x="90170" y="864870"/>
                  </a:cubicBezTo>
                  <a:cubicBezTo>
                    <a:pt x="149860" y="603250"/>
                    <a:pt x="270510" y="393700"/>
                    <a:pt x="452120" y="237490"/>
                  </a:cubicBezTo>
                  <a:cubicBezTo>
                    <a:pt x="632460" y="80010"/>
                    <a:pt x="850900" y="0"/>
                    <a:pt x="1109980" y="0"/>
                  </a:cubicBezTo>
                  <a:cubicBezTo>
                    <a:pt x="1320800" y="0"/>
                    <a:pt x="1506220" y="55880"/>
                    <a:pt x="1672590" y="165100"/>
                  </a:cubicBezTo>
                  <a:cubicBezTo>
                    <a:pt x="1837690" y="274320"/>
                    <a:pt x="1960880" y="410210"/>
                    <a:pt x="2044700" y="567690"/>
                  </a:cubicBezTo>
                  <a:cubicBezTo>
                    <a:pt x="2127250" y="725170"/>
                    <a:pt x="2183130" y="901700"/>
                    <a:pt x="2209800" y="1102360"/>
                  </a:cubicBezTo>
                  <a:cubicBezTo>
                    <a:pt x="2240280" y="1299210"/>
                    <a:pt x="2255520" y="1614170"/>
                    <a:pt x="2255520" y="2048510"/>
                  </a:cubicBezTo>
                  <a:close/>
                  <a:moveTo>
                    <a:pt x="1299210" y="1569720"/>
                  </a:moveTo>
                  <a:cubicBezTo>
                    <a:pt x="1299210" y="1263650"/>
                    <a:pt x="1289050" y="1074420"/>
                    <a:pt x="1268730" y="998220"/>
                  </a:cubicBezTo>
                  <a:cubicBezTo>
                    <a:pt x="1248410" y="922020"/>
                    <a:pt x="1203960" y="881380"/>
                    <a:pt x="1130300" y="881380"/>
                  </a:cubicBezTo>
                  <a:cubicBezTo>
                    <a:pt x="1060450" y="881380"/>
                    <a:pt x="1012190" y="922020"/>
                    <a:pt x="989330" y="1002030"/>
                  </a:cubicBezTo>
                  <a:cubicBezTo>
                    <a:pt x="966470" y="1082040"/>
                    <a:pt x="953770" y="1271270"/>
                    <a:pt x="953770" y="1565910"/>
                  </a:cubicBezTo>
                  <a:lnTo>
                    <a:pt x="953770" y="4358640"/>
                  </a:lnTo>
                  <a:cubicBezTo>
                    <a:pt x="953770" y="4692650"/>
                    <a:pt x="963930" y="4889500"/>
                    <a:pt x="986790" y="4958080"/>
                  </a:cubicBezTo>
                  <a:cubicBezTo>
                    <a:pt x="1007110" y="5026660"/>
                    <a:pt x="1054100" y="5058410"/>
                    <a:pt x="1125220" y="5058410"/>
                  </a:cubicBezTo>
                  <a:cubicBezTo>
                    <a:pt x="1195070" y="5058410"/>
                    <a:pt x="1243330" y="5017770"/>
                    <a:pt x="1266190" y="4937760"/>
                  </a:cubicBezTo>
                  <a:cubicBezTo>
                    <a:pt x="1289050" y="4857750"/>
                    <a:pt x="1299210" y="4676140"/>
                    <a:pt x="1299210" y="4398010"/>
                  </a:cubicBezTo>
                  <a:lnTo>
                    <a:pt x="1299210" y="1569720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30" name="任意多边形: 形状 118"/>
            <p:cNvSpPr/>
            <p:nvPr>
              <p:custDataLst>
                <p:tags r:id="rId30"/>
              </p:custDataLst>
            </p:nvPr>
          </p:nvSpPr>
          <p:spPr>
            <a:xfrm>
              <a:off x="826770" y="3487420"/>
              <a:ext cx="1" cy="1"/>
            </a:xfrm>
            <a:custGeom>
              <a:avLst/>
              <a:gdLst/>
              <a:ahLst/>
              <a:cxnLst/>
              <a:rect l="0" t="0" r="0" b="0"/>
              <a:pathLst>
                <a:path w="1" h="1">
                  <a:moveTo>
                    <a:pt x="0" y="0"/>
                  </a:moveTo>
                  <a:close/>
                </a:path>
              </a:pathLst>
            </a:custGeom>
            <a:solidFill>
              <a:srgbClr val="469D9E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" name="任意多边形: 形状 119"/>
            <p:cNvSpPr/>
            <p:nvPr>
              <p:custDataLst>
                <p:tags r:id="rId31"/>
              </p:custDataLst>
            </p:nvPr>
          </p:nvSpPr>
          <p:spPr>
            <a:xfrm>
              <a:off x="5524500" y="1457960"/>
              <a:ext cx="2146301" cy="6019801"/>
            </a:xfrm>
            <a:custGeom>
              <a:avLst/>
              <a:gdLst/>
              <a:ahLst/>
              <a:cxnLst/>
              <a:rect l="0" t="0" r="0" b="0"/>
              <a:pathLst>
                <a:path w="2146301" h="6019801">
                  <a:moveTo>
                    <a:pt x="1736090" y="2625090"/>
                  </a:moveTo>
                  <a:cubicBezTo>
                    <a:pt x="1874520" y="2698750"/>
                    <a:pt x="1977390" y="2820670"/>
                    <a:pt x="2044700" y="2988310"/>
                  </a:cubicBezTo>
                  <a:cubicBezTo>
                    <a:pt x="2112010" y="3155950"/>
                    <a:pt x="2146300" y="3550920"/>
                    <a:pt x="2146300" y="4170680"/>
                  </a:cubicBezTo>
                  <a:cubicBezTo>
                    <a:pt x="2146300" y="4631690"/>
                    <a:pt x="2113280" y="4988560"/>
                    <a:pt x="2047240" y="5242560"/>
                  </a:cubicBezTo>
                  <a:cubicBezTo>
                    <a:pt x="1981200" y="5496560"/>
                    <a:pt x="1866900" y="5689601"/>
                    <a:pt x="1704340" y="5821680"/>
                  </a:cubicBezTo>
                  <a:cubicBezTo>
                    <a:pt x="1541780" y="5953760"/>
                    <a:pt x="1333500" y="6019800"/>
                    <a:pt x="1080770" y="6019800"/>
                  </a:cubicBezTo>
                  <a:cubicBezTo>
                    <a:pt x="792480" y="6019800"/>
                    <a:pt x="566420" y="5942330"/>
                    <a:pt x="401320" y="5788660"/>
                  </a:cubicBezTo>
                  <a:cubicBezTo>
                    <a:pt x="237491" y="5634990"/>
                    <a:pt x="128270" y="5447029"/>
                    <a:pt x="77470" y="5223510"/>
                  </a:cubicBezTo>
                  <a:cubicBezTo>
                    <a:pt x="25400" y="4999990"/>
                    <a:pt x="0" y="4613910"/>
                    <a:pt x="0" y="4062730"/>
                  </a:cubicBezTo>
                  <a:lnTo>
                    <a:pt x="0" y="3604260"/>
                  </a:lnTo>
                  <a:lnTo>
                    <a:pt x="910590" y="3604260"/>
                  </a:lnTo>
                  <a:lnTo>
                    <a:pt x="910590" y="4545330"/>
                  </a:lnTo>
                  <a:cubicBezTo>
                    <a:pt x="910590" y="4795520"/>
                    <a:pt x="919480" y="4954270"/>
                    <a:pt x="938530" y="5022850"/>
                  </a:cubicBezTo>
                  <a:cubicBezTo>
                    <a:pt x="957580" y="5091430"/>
                    <a:pt x="999490" y="5124450"/>
                    <a:pt x="1062990" y="5124450"/>
                  </a:cubicBezTo>
                  <a:cubicBezTo>
                    <a:pt x="1134110" y="5124450"/>
                    <a:pt x="1179830" y="5081270"/>
                    <a:pt x="1202690" y="4996180"/>
                  </a:cubicBezTo>
                  <a:cubicBezTo>
                    <a:pt x="1225550" y="4909820"/>
                    <a:pt x="1236980" y="4686300"/>
                    <a:pt x="1236980" y="4324350"/>
                  </a:cubicBezTo>
                  <a:lnTo>
                    <a:pt x="1236980" y="3924300"/>
                  </a:lnTo>
                  <a:cubicBezTo>
                    <a:pt x="1236980" y="3702050"/>
                    <a:pt x="1221740" y="3540760"/>
                    <a:pt x="1189990" y="3437890"/>
                  </a:cubicBezTo>
                  <a:cubicBezTo>
                    <a:pt x="1158240" y="3335020"/>
                    <a:pt x="1111250" y="3267710"/>
                    <a:pt x="1050290" y="3235960"/>
                  </a:cubicBezTo>
                  <a:cubicBezTo>
                    <a:pt x="1016000" y="3218180"/>
                    <a:pt x="962660" y="3204210"/>
                    <a:pt x="891540" y="3194050"/>
                  </a:cubicBezTo>
                  <a:cubicBezTo>
                    <a:pt x="779780" y="3178810"/>
                    <a:pt x="692150" y="3028950"/>
                    <a:pt x="692150" y="2846070"/>
                  </a:cubicBezTo>
                  <a:lnTo>
                    <a:pt x="692150" y="2684780"/>
                  </a:lnTo>
                  <a:cubicBezTo>
                    <a:pt x="692150" y="2495550"/>
                    <a:pt x="784860" y="2340610"/>
                    <a:pt x="901700" y="2332990"/>
                  </a:cubicBezTo>
                  <a:cubicBezTo>
                    <a:pt x="998220" y="2326640"/>
                    <a:pt x="1061720" y="2315210"/>
                    <a:pt x="1093470" y="2298700"/>
                  </a:cubicBezTo>
                  <a:cubicBezTo>
                    <a:pt x="1144270" y="2272030"/>
                    <a:pt x="1181100" y="2214880"/>
                    <a:pt x="1203960" y="2127250"/>
                  </a:cubicBezTo>
                  <a:cubicBezTo>
                    <a:pt x="1226820" y="2039620"/>
                    <a:pt x="1238250" y="1901190"/>
                    <a:pt x="1238250" y="1711960"/>
                  </a:cubicBezTo>
                  <a:lnTo>
                    <a:pt x="1238250" y="1390650"/>
                  </a:lnTo>
                  <a:cubicBezTo>
                    <a:pt x="1238250" y="1187450"/>
                    <a:pt x="1225550" y="1054100"/>
                    <a:pt x="1198880" y="990600"/>
                  </a:cubicBezTo>
                  <a:cubicBezTo>
                    <a:pt x="1172211" y="925830"/>
                    <a:pt x="1131570" y="894080"/>
                    <a:pt x="1075690" y="894080"/>
                  </a:cubicBezTo>
                  <a:cubicBezTo>
                    <a:pt x="1012190" y="894080"/>
                    <a:pt x="969010" y="928370"/>
                    <a:pt x="946150" y="995680"/>
                  </a:cubicBezTo>
                  <a:cubicBezTo>
                    <a:pt x="923290" y="1064260"/>
                    <a:pt x="910590" y="1209040"/>
                    <a:pt x="910590" y="1430020"/>
                  </a:cubicBezTo>
                  <a:lnTo>
                    <a:pt x="910590" y="1907540"/>
                  </a:lnTo>
                  <a:lnTo>
                    <a:pt x="0" y="1907540"/>
                  </a:lnTo>
                  <a:lnTo>
                    <a:pt x="0" y="1413510"/>
                  </a:lnTo>
                  <a:cubicBezTo>
                    <a:pt x="0" y="859790"/>
                    <a:pt x="80010" y="486410"/>
                    <a:pt x="238760" y="292100"/>
                  </a:cubicBezTo>
                  <a:cubicBezTo>
                    <a:pt x="397510" y="97790"/>
                    <a:pt x="651510" y="0"/>
                    <a:pt x="998220" y="0"/>
                  </a:cubicBezTo>
                  <a:cubicBezTo>
                    <a:pt x="1432560" y="0"/>
                    <a:pt x="1727200" y="134620"/>
                    <a:pt x="1880870" y="403860"/>
                  </a:cubicBezTo>
                  <a:cubicBezTo>
                    <a:pt x="2035810" y="673100"/>
                    <a:pt x="2113280" y="1047750"/>
                    <a:pt x="2113280" y="1526540"/>
                  </a:cubicBezTo>
                  <a:cubicBezTo>
                    <a:pt x="2113280" y="1850390"/>
                    <a:pt x="2085339" y="2085340"/>
                    <a:pt x="2029460" y="2228850"/>
                  </a:cubicBezTo>
                  <a:cubicBezTo>
                    <a:pt x="1973580" y="2373630"/>
                    <a:pt x="1875790" y="2505710"/>
                    <a:pt x="1736090" y="262509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2" name="椭圆 131"/>
            <p:cNvSpPr/>
            <p:nvPr>
              <p:custDataLst>
                <p:tags r:id="rId32"/>
              </p:custDataLst>
            </p:nvPr>
          </p:nvSpPr>
          <p:spPr>
            <a:xfrm>
              <a:off x="1719580" y="109220"/>
              <a:ext cx="7269481" cy="4935220"/>
            </a:xfrm>
            <a:prstGeom prst="ellipse">
              <a:avLst/>
            </a:prstGeom>
            <a:solidFill>
              <a:schemeClr val="bg1">
                <a:alpha val="28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3" name="文本框 132"/>
          <p:cNvSpPr txBox="1"/>
          <p:nvPr>
            <p:custDataLst>
              <p:tags r:id="rId33"/>
            </p:custDataLst>
          </p:nvPr>
        </p:nvSpPr>
        <p:spPr>
          <a:xfrm>
            <a:off x="9197975" y="1583690"/>
            <a:ext cx="2851785" cy="4926330"/>
          </a:xfrm>
          <a:prstGeom prst="rect">
            <a:avLst/>
          </a:prstGeom>
          <a:noFill/>
        </p:spPr>
        <p:txBody>
          <a:bodyPr wrap="square" lIns="101600" tIns="0" rIns="82550" bIns="0" rtlCol="0" anchor="t" anchorCtr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0" lvl="0" indent="0" algn="l" fontAlgn="ctr">
              <a:lnSpc>
                <a:spcPct val="130000"/>
              </a:lnSpc>
              <a:spcBef>
                <a:spcPts val="2335"/>
              </a:spcBef>
              <a:spcAft>
                <a:spcPts val="0"/>
              </a:spcAft>
              <a:buSzPct val="100000"/>
              <a:buNone/>
            </a:pPr>
            <a:r>
              <a:rPr lang="zh-CN" altLang="en-US" sz="1400" spc="30" dirty="0">
                <a:ln w="3175">
                  <a:noFill/>
                  <a:prstDash val="dash"/>
                </a:ln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核心是“让人力变成能赚钱的资本”——学到的技能能对接新产业，你用的教育医疗资源能支撑经济循环。</a:t>
            </a:r>
            <a:endParaRPr lang="zh-CN" altLang="en-US" sz="1400" spc="30" dirty="0">
              <a:ln w="3175">
                <a:noFill/>
                <a:prstDash val="dash"/>
              </a:ln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lvl="0" indent="0" algn="l" fontAlgn="ctr">
              <a:lnSpc>
                <a:spcPct val="130000"/>
              </a:lnSpc>
              <a:spcBef>
                <a:spcPts val="2335"/>
              </a:spcBef>
              <a:spcAft>
                <a:spcPts val="0"/>
              </a:spcAft>
              <a:buSzPct val="100000"/>
              <a:buNone/>
            </a:pPr>
            <a:r>
              <a:rPr lang="zh-CN" altLang="en-US" sz="1400" spc="30" dirty="0">
                <a:ln w="3175">
                  <a:noFill/>
                  <a:prstDash val="dash"/>
                </a:ln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2025年全国发放职业技能培训券超1.2亿张，其中80%投向“新质生产力相关领域”——工业互联网的入场券</a:t>
            </a:r>
            <a:endParaRPr lang="zh-CN" altLang="en-US" sz="1400" spc="30" dirty="0">
              <a:ln w="3175">
                <a:noFill/>
                <a:prstDash val="dash"/>
              </a:ln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lvl="0" indent="0" algn="l" fontAlgn="ctr">
              <a:lnSpc>
                <a:spcPct val="130000"/>
              </a:lnSpc>
              <a:spcBef>
                <a:spcPts val="2335"/>
              </a:spcBef>
              <a:spcAft>
                <a:spcPts val="0"/>
              </a:spcAft>
              <a:buSzPct val="100000"/>
              <a:buNone/>
            </a:pPr>
            <a:r>
              <a:rPr lang="zh-CN" altLang="en-US" sz="1400" spc="30" dirty="0">
                <a:ln w="3175">
                  <a:noFill/>
                  <a:prstDash val="dash"/>
                </a:ln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基层医疗与养老：医保补助提30元，带动500亿市场！基层门诊量同比涨25%，带动感冒药、慢病药销量增18%</a:t>
            </a:r>
            <a:endParaRPr lang="zh-CN" altLang="en-US" sz="1400" spc="30" dirty="0">
              <a:ln w="3175">
                <a:noFill/>
                <a:prstDash val="dash"/>
              </a:ln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3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052445" y="78740"/>
            <a:ext cx="65328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US" altLang="zh-CN" sz="4400">
                <a:ln w="19050">
                  <a:solidFill>
                    <a:srgbClr val="BA2125">
                      <a:alpha val="55000"/>
                    </a:srgbClr>
                  </a:solidFill>
                </a:ln>
                <a:gradFill>
                  <a:gsLst>
                    <a:gs pos="0">
                      <a:srgbClr val="FEF988"/>
                    </a:gs>
                    <a:gs pos="100000">
                      <a:srgbClr val="F0F7FC"/>
                    </a:gs>
                  </a:gsLst>
                  <a:lin ang="11280000" scaled="1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2026</a:t>
            </a:r>
            <a:r>
              <a:rPr lang="zh-CN" altLang="en-US" sz="4400">
                <a:ln w="19050">
                  <a:solidFill>
                    <a:srgbClr val="BA2125">
                      <a:alpha val="55000"/>
                    </a:srgbClr>
                  </a:solidFill>
                </a:ln>
                <a:gradFill>
                  <a:gsLst>
                    <a:gs pos="0">
                      <a:srgbClr val="FEF988"/>
                    </a:gs>
                    <a:gs pos="100000">
                      <a:srgbClr val="F0F7FC"/>
                    </a:gs>
                  </a:gsLst>
                  <a:lin ang="11280000" scaled="1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年的政府工作报告</a:t>
            </a:r>
            <a:endParaRPr lang="zh-CN" altLang="en-US" sz="4400">
              <a:ln w="19050">
                <a:solidFill>
                  <a:srgbClr val="BA2125">
                    <a:alpha val="55000"/>
                  </a:srgbClr>
                </a:solidFill>
              </a:ln>
              <a:gradFill>
                <a:gsLst>
                  <a:gs pos="0">
                    <a:srgbClr val="FEF988"/>
                  </a:gs>
                  <a:gs pos="100000">
                    <a:srgbClr val="F0F7FC"/>
                  </a:gs>
                </a:gsLst>
                <a:lin ang="11280000" scaled="1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687705" y="847090"/>
            <a:ext cx="2942590" cy="5744210"/>
          </a:xfrm>
          <a:prstGeom prst="rect">
            <a:avLst/>
          </a:prstGeom>
        </p:spPr>
      </p:pic>
      <p:sp>
        <p:nvSpPr>
          <p:cNvPr id="75" name="圆角矩形 74"/>
          <p:cNvSpPr/>
          <p:nvPr>
            <p:custDataLst>
              <p:tags r:id="rId3"/>
            </p:custDataLst>
          </p:nvPr>
        </p:nvSpPr>
        <p:spPr>
          <a:xfrm>
            <a:off x="3893185" y="2708910"/>
            <a:ext cx="7711440" cy="166243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18900000" algn="bl" rotWithShape="0">
              <a:schemeClr val="l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l">
              <a:spcBef>
                <a:spcPct val="0"/>
              </a:spcBef>
              <a:spcAft>
                <a:spcPct val="0"/>
              </a:spcAft>
            </a:pPr>
            <a:r>
              <a:rPr lang="zh-CN" altLang="en-US" b="1" spc="30" dirty="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2月24日国常会，</a:t>
            </a:r>
            <a:r>
              <a:rPr lang="zh-CN" altLang="en-US" b="1" spc="30" dirty="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研究推进银发经济和养老服务发展有关工作。</a:t>
            </a:r>
            <a:endParaRPr lang="zh-CN" altLang="en-US" b="1" spc="30" dirty="0">
              <a:ln w="3175">
                <a:noFill/>
                <a:prstDash val="dash"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ct val="0"/>
              </a:spcBef>
              <a:spcAft>
                <a:spcPct val="0"/>
              </a:spcAft>
            </a:pPr>
            <a:r>
              <a:rPr lang="zh-CN" altLang="en-US" b="1" spc="30" dirty="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积极应对人口老龄化、将银发经济作为扩内需与惠民生重要抓手——银发经济增长空间超20万亿，政策从单一保障向“保障+发展”双轮驱动的战略升级。截至2025年底，我国60岁及以上老年人口3.2亿人。</a:t>
            </a:r>
            <a:endParaRPr lang="zh-CN" altLang="en-US" b="1" spc="30" dirty="0">
              <a:ln w="3175">
                <a:noFill/>
                <a:prstDash val="dash"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9" name="圆角矩形 78"/>
          <p:cNvSpPr/>
          <p:nvPr>
            <p:custDataLst>
              <p:tags r:id="rId4"/>
            </p:custDataLst>
          </p:nvPr>
        </p:nvSpPr>
        <p:spPr>
          <a:xfrm>
            <a:off x="3892550" y="4483735"/>
            <a:ext cx="7711440" cy="1668145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l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l">
              <a:buClrTx/>
              <a:buSzTx/>
              <a:buNone/>
            </a:pPr>
            <a:r>
              <a:rPr lang="zh-CN" altLang="en-US" b="1" spc="30" dirty="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要进一步释放银发消费需求，提升消费能力，发挥消费补贴等政策牵引作用，打造一批银发消费新场景新业态。</a:t>
            </a:r>
            <a:endParaRPr lang="zh-CN" altLang="en-US" b="1" spc="30" dirty="0">
              <a:ln w="3175">
                <a:noFill/>
                <a:prstDash val="dash"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buClrTx/>
              <a:buSzTx/>
              <a:buNone/>
            </a:pPr>
            <a:r>
              <a:rPr lang="zh-CN" altLang="en-US" b="1" spc="30" dirty="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要推动普惠养老服务供给提质扩面，健全分级分类、普惠可及、覆盖城乡、持续发展的养老服务体系，更好保障老有所养。</a:t>
            </a:r>
            <a:endParaRPr lang="zh-CN" altLang="en-US" b="1" spc="30" dirty="0">
              <a:ln w="3175">
                <a:noFill/>
                <a:prstDash val="dash"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4" name="圆角矩形 73"/>
          <p:cNvSpPr/>
          <p:nvPr>
            <p:custDataLst>
              <p:tags r:id="rId5"/>
            </p:custDataLst>
          </p:nvPr>
        </p:nvSpPr>
        <p:spPr>
          <a:xfrm>
            <a:off x="3893185" y="1014730"/>
            <a:ext cx="7711440" cy="1583690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l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l">
              <a:spcBef>
                <a:spcPct val="0"/>
              </a:spcBef>
              <a:spcAft>
                <a:spcPct val="0"/>
              </a:spcAft>
            </a:pPr>
            <a:r>
              <a:rPr lang="zh-CN" altLang="en-US" b="1" spc="30" dirty="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关于消费：国家多花钱帮你扛风险、企业少</a:t>
            </a:r>
            <a:r>
              <a:rPr lang="en-US" altLang="zh-CN" b="1" spc="30" dirty="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b="1" spc="30" dirty="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内卷</a:t>
            </a:r>
            <a:r>
              <a:rPr lang="en-US" altLang="zh-CN" b="1" spc="30" dirty="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b="1" spc="30" dirty="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让你稳就业、政策送实惠让你敢花钱。一般公共预算支出首次站上</a:t>
            </a:r>
            <a:r>
              <a:rPr lang="en-US" altLang="zh-CN" b="1" spc="30" dirty="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30</a:t>
            </a:r>
            <a:r>
              <a:rPr lang="zh-CN" altLang="en-US" b="1" spc="30" dirty="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万亿元。</a:t>
            </a:r>
            <a:endParaRPr lang="zh-CN" altLang="en-US" b="1" spc="30" dirty="0">
              <a:ln w="3175">
                <a:noFill/>
                <a:prstDash val="dash"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ct val="0"/>
              </a:spcBef>
              <a:spcAft>
                <a:spcPct val="0"/>
              </a:spcAft>
            </a:pPr>
            <a:r>
              <a:rPr lang="en-US" altLang="zh-CN" b="1" spc="30" dirty="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2500</a:t>
            </a:r>
            <a:r>
              <a:rPr lang="zh-CN" altLang="en-US" b="1" spc="30" dirty="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亿元以旧换新资金、</a:t>
            </a:r>
            <a:r>
              <a:rPr lang="en-US" altLang="zh-CN" b="1" spc="30" dirty="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1000</a:t>
            </a:r>
            <a:r>
              <a:rPr lang="zh-CN" altLang="en-US" b="1" spc="30" dirty="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亿贴息贷款。城乡居民基础养老金月最低标准再提高</a:t>
            </a:r>
            <a:r>
              <a:rPr lang="en-US" altLang="zh-CN" b="1" spc="30" dirty="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</a:t>
            </a:r>
            <a:r>
              <a:rPr lang="zh-CN" altLang="en-US" b="1" spc="30" dirty="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元，医保补助涨</a:t>
            </a:r>
            <a:r>
              <a:rPr lang="en-US" altLang="zh-CN" b="1" spc="30" dirty="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24</a:t>
            </a:r>
            <a:r>
              <a:rPr lang="zh-CN" altLang="en-US" b="1" spc="30" dirty="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元。</a:t>
            </a:r>
            <a:endParaRPr lang="zh-CN" altLang="en-US" b="1" spc="30" dirty="0">
              <a:ln w="3175">
                <a:noFill/>
                <a:prstDash val="dash"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5330" y="3014345"/>
            <a:ext cx="9619615" cy="356235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3052445" y="78740"/>
            <a:ext cx="69005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400">
                <a:ln w="19050">
                  <a:solidFill>
                    <a:srgbClr val="BA2125">
                      <a:alpha val="55000"/>
                    </a:srgbClr>
                  </a:solidFill>
                </a:ln>
                <a:gradFill>
                  <a:gsLst>
                    <a:gs pos="0">
                      <a:srgbClr val="FEF988"/>
                    </a:gs>
                    <a:gs pos="100000">
                      <a:srgbClr val="F0F7FC"/>
                    </a:gs>
                  </a:gsLst>
                  <a:lin ang="11280000" scaled="1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地方两会的经济部署</a:t>
            </a:r>
            <a:endParaRPr lang="zh-CN" altLang="en-US" sz="4400">
              <a:ln w="19050">
                <a:solidFill>
                  <a:srgbClr val="BA2125">
                    <a:alpha val="55000"/>
                  </a:srgbClr>
                </a:solidFill>
              </a:ln>
              <a:gradFill>
                <a:gsLst>
                  <a:gs pos="0">
                    <a:srgbClr val="FEF988"/>
                  </a:gs>
                  <a:gs pos="100000">
                    <a:srgbClr val="F0F7FC"/>
                  </a:gs>
                </a:gsLst>
                <a:lin ang="11280000" scaled="1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54330" y="847090"/>
            <a:ext cx="11837670" cy="2997200"/>
          </a:xfrm>
          <a:prstGeom prst="rect">
            <a:avLst/>
          </a:prstGeom>
        </p:spPr>
        <p:txBody>
          <a:bodyPr>
            <a:noAutofit/>
          </a:bodyPr>
          <a:p>
            <a:pPr marL="285750" indent="-285750">
              <a:lnSpc>
                <a:spcPct val="130000"/>
              </a:lnSpc>
              <a:buFont typeface="Wingdings" panose="05000000000000000000" charset="0"/>
              <a:buChar char="l"/>
            </a:pPr>
            <a:r>
              <a:rPr lang="zh-CN" altLang="en-US" b="1" i="0" spc="30" dirty="0">
                <a:ln w="3175">
                  <a:noFill/>
                  <a:prstDash val="dash"/>
                </a:ln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2025年，社会消费品零售总额首次突破50万亿元，消费对经济增长的贡献率约52%。</a:t>
            </a:r>
            <a:endParaRPr lang="zh-CN" altLang="en-US" b="1" i="0" spc="30" dirty="0">
              <a:ln w="3175">
                <a:noFill/>
                <a:prstDash val="dash"/>
              </a:ln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charset="0"/>
              <a:buChar char="l"/>
            </a:pPr>
            <a:r>
              <a:rPr lang="zh-CN" altLang="en-US" b="1" spc="30" dirty="0">
                <a:ln w="3175">
                  <a:noFill/>
                  <a:prstDash val="dash"/>
                </a:ln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初以来地方两会对今年经济工作的部署中，都把扩大内需放在核心位置，以“两新”政策（大规模设备更新和消费品以旧换新）为抓手，以服务消费为新增长点，以有效投资为支撑，推动超大规模市场潜力持续释放。</a:t>
            </a:r>
            <a:endParaRPr lang="zh-CN" altLang="en-US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lnSpc>
                <a:spcPct val="130000"/>
              </a:lnSpc>
            </a:pPr>
            <a:r>
              <a:rPr lang="en-US" altLang="zh-CN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贵州省：大力发展首发经济、银发经济、演艺经济、票根经济、谷子经济、悦己经济等；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lnSpc>
                <a:spcPct val="130000"/>
              </a:lnSpc>
            </a:pPr>
            <a:r>
              <a:rPr lang="en-US" altLang="zh-CN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山西省：创新发展首发经济、夜间经济等多元消费场景，加快培育民宿经济、宠物经济等消费新业态；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lnSpc>
                <a:spcPct val="130000"/>
              </a:lnSpc>
            </a:pPr>
            <a:r>
              <a:rPr lang="en-US" altLang="zh-CN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浙江省：加快发展数智消费、悦己消费、银发经济等新型消费，扩大文旅、餐饮、康养、体育等服务消费。</a:t>
            </a:r>
            <a:endParaRPr lang="zh-CN" altLang="en-US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/>
            <a:endParaRPr lang="zh-CN" altLang="en-US" sz="1600" b="0" i="0">
              <a:solidFill>
                <a:srgbClr val="333333"/>
              </a:solidFill>
              <a:latin typeface="PingFang SC"/>
              <a:ea typeface="PingFang SC"/>
            </a:endParaRPr>
          </a:p>
          <a:p>
            <a:pPr marL="0" indent="0"/>
            <a:endParaRPr lang="zh-CN" altLang="en-US" sz="1600" b="0" i="0">
              <a:solidFill>
                <a:srgbClr val="333333"/>
              </a:solidFill>
              <a:latin typeface="PingFang SC"/>
              <a:ea typeface="PingFang SC"/>
            </a:endParaRPr>
          </a:p>
          <a:p>
            <a:pPr marL="0" indent="0"/>
            <a:endParaRPr lang="zh-CN" altLang="en-US" sz="1600" b="0" i="0">
              <a:solidFill>
                <a:srgbClr val="333333"/>
              </a:solidFill>
              <a:latin typeface="PingFang SC"/>
              <a:ea typeface="PingFang SC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62050" y="3429000"/>
            <a:ext cx="5170805" cy="5391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indent="0"/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消费股</a:t>
            </a:r>
            <a:r>
              <a:rPr lang="zh-CN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已经调整</a:t>
            </a:r>
            <a:r>
              <a:rPr lang="en-US" altLang="zh-CN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年，连续</a:t>
            </a:r>
            <a:r>
              <a:rPr lang="en-US" altLang="zh-CN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年春节没见过好脸色</a:t>
            </a:r>
            <a:endParaRPr lang="zh-CN" altLang="en-US" sz="160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052445" y="78740"/>
            <a:ext cx="65328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400">
                <a:ln w="19050">
                  <a:solidFill>
                    <a:srgbClr val="BA2125">
                      <a:alpha val="55000"/>
                    </a:srgbClr>
                  </a:solidFill>
                </a:ln>
                <a:gradFill>
                  <a:gsLst>
                    <a:gs pos="0">
                      <a:srgbClr val="FEF988"/>
                    </a:gs>
                    <a:gs pos="100000">
                      <a:srgbClr val="F0F7FC"/>
                    </a:gs>
                  </a:gsLst>
                  <a:lin ang="11280000" scaled="1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坚持内需主导</a:t>
            </a:r>
            <a:endParaRPr lang="zh-CN" altLang="en-US" sz="4400">
              <a:ln w="19050">
                <a:solidFill>
                  <a:srgbClr val="BA2125">
                    <a:alpha val="55000"/>
                  </a:srgbClr>
                </a:solidFill>
              </a:ln>
              <a:gradFill>
                <a:gsLst>
                  <a:gs pos="0">
                    <a:srgbClr val="FEF988"/>
                  </a:gs>
                  <a:gs pos="100000">
                    <a:srgbClr val="F0F7FC"/>
                  </a:gs>
                </a:gsLst>
                <a:lin ang="11280000" scaled="1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9095" y="1068705"/>
            <a:ext cx="11217275" cy="29597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endParaRPr lang="zh-CN" altLang="en-US"/>
          </a:p>
        </p:txBody>
      </p:sp>
      <p:grpSp>
        <p:nvGrpSpPr>
          <p:cNvPr id="5" name="Group 3"/>
          <p:cNvGrpSpPr/>
          <p:nvPr>
            <p:custDataLst>
              <p:tags r:id="rId2"/>
            </p:custDataLst>
          </p:nvPr>
        </p:nvGrpSpPr>
        <p:grpSpPr>
          <a:xfrm>
            <a:off x="3830955" y="1776095"/>
            <a:ext cx="2079625" cy="1968500"/>
            <a:chOff x="4078513" y="2305388"/>
            <a:chExt cx="1683939" cy="1328992"/>
          </a:xfr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</p:grpSpPr>
        <p:sp>
          <p:nvSpPr>
            <p:cNvPr id="6" name="Freeform: Shape 24"/>
            <p:cNvSpPr/>
            <p:nvPr>
              <p:custDataLst>
                <p:tags r:id="rId3"/>
              </p:custDataLst>
            </p:nvPr>
          </p:nvSpPr>
          <p:spPr bwMode="auto">
            <a:xfrm>
              <a:off x="4171565" y="2305388"/>
              <a:ext cx="1590887" cy="1196167"/>
            </a:xfrm>
            <a:custGeom>
              <a:avLst/>
              <a:gdLst>
                <a:gd name="T0" fmla="*/ 1375 w 1609"/>
                <a:gd name="T1" fmla="*/ 716 h 1210"/>
                <a:gd name="T2" fmla="*/ 1491 w 1609"/>
                <a:gd name="T3" fmla="*/ 578 h 1210"/>
                <a:gd name="T4" fmla="*/ 1609 w 1609"/>
                <a:gd name="T5" fmla="*/ 1210 h 1210"/>
                <a:gd name="T6" fmla="*/ 957 w 1609"/>
                <a:gd name="T7" fmla="*/ 1210 h 1210"/>
                <a:gd name="T8" fmla="*/ 1069 w 1609"/>
                <a:gd name="T9" fmla="*/ 1080 h 1210"/>
                <a:gd name="T10" fmla="*/ 0 w 1609"/>
                <a:gd name="T11" fmla="*/ 350 h 1210"/>
                <a:gd name="T12" fmla="*/ 235 w 1609"/>
                <a:gd name="T13" fmla="*/ 132 h 1210"/>
                <a:gd name="T14" fmla="*/ 1375 w 1609"/>
                <a:gd name="T15" fmla="*/ 716 h 1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9" h="1210">
                  <a:moveTo>
                    <a:pt x="1375" y="716"/>
                  </a:moveTo>
                  <a:cubicBezTo>
                    <a:pt x="1491" y="578"/>
                    <a:pt x="1491" y="578"/>
                    <a:pt x="1491" y="578"/>
                  </a:cubicBezTo>
                  <a:cubicBezTo>
                    <a:pt x="1609" y="1210"/>
                    <a:pt x="1609" y="1210"/>
                    <a:pt x="1609" y="1210"/>
                  </a:cubicBezTo>
                  <a:cubicBezTo>
                    <a:pt x="957" y="1210"/>
                    <a:pt x="957" y="1210"/>
                    <a:pt x="957" y="1210"/>
                  </a:cubicBezTo>
                  <a:cubicBezTo>
                    <a:pt x="1069" y="1080"/>
                    <a:pt x="1069" y="1080"/>
                    <a:pt x="1069" y="1080"/>
                  </a:cubicBezTo>
                  <a:cubicBezTo>
                    <a:pt x="1069" y="1080"/>
                    <a:pt x="149" y="190"/>
                    <a:pt x="0" y="350"/>
                  </a:cubicBezTo>
                  <a:cubicBezTo>
                    <a:pt x="0" y="350"/>
                    <a:pt x="49" y="204"/>
                    <a:pt x="235" y="132"/>
                  </a:cubicBezTo>
                  <a:cubicBezTo>
                    <a:pt x="235" y="132"/>
                    <a:pt x="477" y="0"/>
                    <a:pt x="1375" y="7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2400" b="1" dirty="0">
                <a:latin typeface="思源黑体 CN Normal" panose="020B0400000000000000" charset="-122"/>
                <a:ea typeface="思源黑体 CN Normal" panose="020B0400000000000000" charset="-122"/>
                <a:cs typeface="+mn-ea"/>
                <a:sym typeface="Source Han Sans SC" panose="020B0500000000000000" pitchFamily="34" charset="-122"/>
              </a:endParaRPr>
            </a:p>
          </p:txBody>
        </p:sp>
        <p:sp>
          <p:nvSpPr>
            <p:cNvPr id="7" name="Straight Connector 25"/>
            <p:cNvSpPr/>
            <p:nvPr>
              <p:custDataLst>
                <p:tags r:id="rId4"/>
              </p:custDataLst>
            </p:nvPr>
          </p:nvSpPr>
          <p:spPr bwMode="auto">
            <a:xfrm>
              <a:off x="5700918" y="2902721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2400" dirty="0">
                <a:latin typeface="Source Han Sans SC" panose="020B0500000000000000" pitchFamily="34" charset="-122"/>
                <a:ea typeface="Source Han Sans SC" panose="020B0500000000000000" pitchFamily="34" charset="-122"/>
                <a:cs typeface="+mn-ea"/>
                <a:sym typeface="Source Han Sans SC" panose="020B0500000000000000" pitchFamily="34" charset="-122"/>
              </a:endParaRPr>
            </a:p>
          </p:txBody>
        </p:sp>
        <p:sp>
          <p:nvSpPr>
            <p:cNvPr id="8" name="Straight Connector 26"/>
            <p:cNvSpPr/>
            <p:nvPr>
              <p:custDataLst>
                <p:tags r:id="rId5"/>
              </p:custDataLst>
            </p:nvPr>
          </p:nvSpPr>
          <p:spPr bwMode="auto">
            <a:xfrm>
              <a:off x="5700918" y="2902721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2400" dirty="0">
                <a:latin typeface="Source Han Sans SC" panose="020B0500000000000000" pitchFamily="34" charset="-122"/>
                <a:ea typeface="Source Han Sans SC" panose="020B0500000000000000" pitchFamily="34" charset="-122"/>
                <a:cs typeface="+mn-ea"/>
                <a:sym typeface="Source Han Sans SC" panose="020B0500000000000000" pitchFamily="34" charset="-122"/>
              </a:endParaRPr>
            </a:p>
          </p:txBody>
        </p:sp>
        <p:sp>
          <p:nvSpPr>
            <p:cNvPr id="9" name="Freeform: Shape 27"/>
            <p:cNvSpPr/>
            <p:nvPr>
              <p:custDataLst>
                <p:tags r:id="rId6"/>
              </p:custDataLst>
            </p:nvPr>
          </p:nvSpPr>
          <p:spPr bwMode="auto">
            <a:xfrm>
              <a:off x="4078513" y="2498996"/>
              <a:ext cx="1149641" cy="905755"/>
            </a:xfrm>
            <a:custGeom>
              <a:avLst/>
              <a:gdLst>
                <a:gd name="T0" fmla="*/ 155 w 1163"/>
                <a:gd name="T1" fmla="*/ 167 h 916"/>
                <a:gd name="T2" fmla="*/ 155 w 1163"/>
                <a:gd name="T3" fmla="*/ 167 h 916"/>
                <a:gd name="T4" fmla="*/ 1135 w 1163"/>
                <a:gd name="T5" fmla="*/ 916 h 916"/>
                <a:gd name="T6" fmla="*/ 1163 w 1163"/>
                <a:gd name="T7" fmla="*/ 884 h 916"/>
                <a:gd name="T8" fmla="*/ 94 w 1163"/>
                <a:gd name="T9" fmla="*/ 154 h 916"/>
                <a:gd name="T10" fmla="*/ 95 w 1163"/>
                <a:gd name="T11" fmla="*/ 154 h 916"/>
                <a:gd name="T12" fmla="*/ 94 w 1163"/>
                <a:gd name="T13" fmla="*/ 154 h 916"/>
                <a:gd name="T14" fmla="*/ 196 w 1163"/>
                <a:gd name="T15" fmla="*/ 460 h 916"/>
                <a:gd name="T16" fmla="*/ 155 w 1163"/>
                <a:gd name="T17" fmla="*/ 167 h 9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3" h="916">
                  <a:moveTo>
                    <a:pt x="155" y="167"/>
                  </a:moveTo>
                  <a:cubicBezTo>
                    <a:pt x="155" y="167"/>
                    <a:pt x="155" y="167"/>
                    <a:pt x="155" y="167"/>
                  </a:cubicBezTo>
                  <a:cubicBezTo>
                    <a:pt x="271" y="204"/>
                    <a:pt x="565" y="350"/>
                    <a:pt x="1135" y="916"/>
                  </a:cubicBezTo>
                  <a:cubicBezTo>
                    <a:pt x="1163" y="884"/>
                    <a:pt x="1163" y="884"/>
                    <a:pt x="1163" y="884"/>
                  </a:cubicBezTo>
                  <a:cubicBezTo>
                    <a:pt x="1163" y="884"/>
                    <a:pt x="251" y="0"/>
                    <a:pt x="94" y="154"/>
                  </a:cubicBezTo>
                  <a:cubicBezTo>
                    <a:pt x="94" y="154"/>
                    <a:pt x="94" y="154"/>
                    <a:pt x="95" y="154"/>
                  </a:cubicBezTo>
                  <a:cubicBezTo>
                    <a:pt x="94" y="154"/>
                    <a:pt x="94" y="154"/>
                    <a:pt x="94" y="154"/>
                  </a:cubicBezTo>
                  <a:cubicBezTo>
                    <a:pt x="25" y="261"/>
                    <a:pt x="196" y="460"/>
                    <a:pt x="196" y="460"/>
                  </a:cubicBezTo>
                  <a:cubicBezTo>
                    <a:pt x="0" y="184"/>
                    <a:pt x="155" y="167"/>
                    <a:pt x="155" y="16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2400" b="1" dirty="0">
                <a:latin typeface="思源黑体 CN Normal" panose="020B0400000000000000" charset="-122"/>
                <a:ea typeface="思源黑体 CN Normal" panose="020B0400000000000000" charset="-122"/>
                <a:cs typeface="+mn-ea"/>
                <a:sym typeface="Source Han Sans SC" panose="020B0500000000000000" pitchFamily="34" charset="-122"/>
              </a:endParaRPr>
            </a:p>
          </p:txBody>
        </p:sp>
        <p:sp>
          <p:nvSpPr>
            <p:cNvPr id="10" name="Freeform: Shape 28"/>
            <p:cNvSpPr/>
            <p:nvPr>
              <p:custDataLst>
                <p:tags r:id="rId7"/>
              </p:custDataLst>
            </p:nvPr>
          </p:nvSpPr>
          <p:spPr bwMode="auto">
            <a:xfrm>
              <a:off x="5117842" y="3501555"/>
              <a:ext cx="644610" cy="24013"/>
            </a:xfrm>
            <a:custGeom>
              <a:avLst/>
              <a:gdLst>
                <a:gd name="T0" fmla="*/ 859 w 859"/>
                <a:gd name="T1" fmla="*/ 0 h 32"/>
                <a:gd name="T2" fmla="*/ 832 w 859"/>
                <a:gd name="T3" fmla="*/ 32 h 32"/>
                <a:gd name="T4" fmla="*/ 16 w 859"/>
                <a:gd name="T5" fmla="*/ 32 h 32"/>
                <a:gd name="T6" fmla="*/ 0 w 859"/>
                <a:gd name="T7" fmla="*/ 0 h 32"/>
                <a:gd name="T8" fmla="*/ 859 w 859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9" h="32">
                  <a:moveTo>
                    <a:pt x="859" y="0"/>
                  </a:moveTo>
                  <a:lnTo>
                    <a:pt x="832" y="32"/>
                  </a:lnTo>
                  <a:lnTo>
                    <a:pt x="16" y="32"/>
                  </a:lnTo>
                  <a:lnTo>
                    <a:pt x="0" y="0"/>
                  </a:lnTo>
                  <a:lnTo>
                    <a:pt x="8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2400" b="1" dirty="0">
                <a:latin typeface="思源黑体 CN Normal" panose="020B0400000000000000" charset="-122"/>
                <a:ea typeface="思源黑体 CN Normal" panose="020B0400000000000000" charset="-122"/>
                <a:cs typeface="+mn-ea"/>
                <a:sym typeface="Source Han Sans SC" panose="020B0500000000000000" pitchFamily="34" charset="-122"/>
              </a:endParaRPr>
            </a:p>
          </p:txBody>
        </p:sp>
        <p:sp>
          <p:nvSpPr>
            <p:cNvPr id="11" name="Freeform: Shape 23"/>
            <p:cNvSpPr/>
            <p:nvPr>
              <p:custDataLst>
                <p:tags r:id="rId8"/>
              </p:custDataLst>
            </p:nvPr>
          </p:nvSpPr>
          <p:spPr bwMode="auto">
            <a:xfrm>
              <a:off x="4171565" y="2620564"/>
              <a:ext cx="785688" cy="1013816"/>
            </a:xfrm>
            <a:custGeom>
              <a:avLst/>
              <a:gdLst>
                <a:gd name="T0" fmla="*/ 795 w 795"/>
                <a:gd name="T1" fmla="*/ 1025 h 1025"/>
                <a:gd name="T2" fmla="*/ 139 w 795"/>
                <a:gd name="T3" fmla="*/ 73 h 1025"/>
                <a:gd name="T4" fmla="*/ 6 w 795"/>
                <a:gd name="T5" fmla="*/ 85 h 1025"/>
                <a:gd name="T6" fmla="*/ 1 w 795"/>
                <a:gd name="T7" fmla="*/ 114 h 1025"/>
                <a:gd name="T8" fmla="*/ 1 w 795"/>
                <a:gd name="T9" fmla="*/ 139 h 1025"/>
                <a:gd name="T10" fmla="*/ 795 w 795"/>
                <a:gd name="T11" fmla="*/ 1025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5" h="1025">
                  <a:moveTo>
                    <a:pt x="795" y="1025"/>
                  </a:moveTo>
                  <a:cubicBezTo>
                    <a:pt x="795" y="1025"/>
                    <a:pt x="142" y="356"/>
                    <a:pt x="139" y="73"/>
                  </a:cubicBezTo>
                  <a:cubicBezTo>
                    <a:pt x="139" y="73"/>
                    <a:pt x="27" y="0"/>
                    <a:pt x="6" y="85"/>
                  </a:cubicBezTo>
                  <a:cubicBezTo>
                    <a:pt x="4" y="93"/>
                    <a:pt x="2" y="103"/>
                    <a:pt x="1" y="114"/>
                  </a:cubicBezTo>
                  <a:cubicBezTo>
                    <a:pt x="0" y="123"/>
                    <a:pt x="0" y="132"/>
                    <a:pt x="1" y="139"/>
                  </a:cubicBezTo>
                  <a:cubicBezTo>
                    <a:pt x="3" y="196"/>
                    <a:pt x="77" y="409"/>
                    <a:pt x="795" y="10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2400" b="1" dirty="0">
                <a:latin typeface="思源黑体 CN Normal" panose="020B0400000000000000" charset="-122"/>
                <a:ea typeface="思源黑体 CN Normal" panose="020B0400000000000000" charset="-122"/>
                <a:cs typeface="+mn-ea"/>
                <a:sym typeface="Source Han Sans SC" panose="020B0500000000000000" pitchFamily="34" charset="-122"/>
              </a:endParaRPr>
            </a:p>
          </p:txBody>
        </p:sp>
      </p:grpSp>
      <p:grpSp>
        <p:nvGrpSpPr>
          <p:cNvPr id="12" name="Group 2"/>
          <p:cNvGrpSpPr/>
          <p:nvPr>
            <p:custDataLst>
              <p:tags r:id="rId9"/>
            </p:custDataLst>
          </p:nvPr>
        </p:nvGrpSpPr>
        <p:grpSpPr>
          <a:xfrm>
            <a:off x="6233160" y="1776095"/>
            <a:ext cx="2079625" cy="1968500"/>
            <a:chOff x="6429548" y="2305388"/>
            <a:chExt cx="1683939" cy="1328992"/>
          </a:xfr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</p:grpSpPr>
        <p:sp>
          <p:nvSpPr>
            <p:cNvPr id="13" name="Freeform: Shape 32"/>
            <p:cNvSpPr/>
            <p:nvPr>
              <p:custDataLst>
                <p:tags r:id="rId10"/>
              </p:custDataLst>
            </p:nvPr>
          </p:nvSpPr>
          <p:spPr bwMode="auto">
            <a:xfrm flipH="1">
              <a:off x="6429548" y="2305388"/>
              <a:ext cx="1590887" cy="1196167"/>
            </a:xfrm>
            <a:custGeom>
              <a:avLst/>
              <a:gdLst>
                <a:gd name="T0" fmla="*/ 1375 w 1609"/>
                <a:gd name="T1" fmla="*/ 716 h 1210"/>
                <a:gd name="T2" fmla="*/ 1491 w 1609"/>
                <a:gd name="T3" fmla="*/ 578 h 1210"/>
                <a:gd name="T4" fmla="*/ 1609 w 1609"/>
                <a:gd name="T5" fmla="*/ 1210 h 1210"/>
                <a:gd name="T6" fmla="*/ 957 w 1609"/>
                <a:gd name="T7" fmla="*/ 1210 h 1210"/>
                <a:gd name="T8" fmla="*/ 1069 w 1609"/>
                <a:gd name="T9" fmla="*/ 1080 h 1210"/>
                <a:gd name="T10" fmla="*/ 0 w 1609"/>
                <a:gd name="T11" fmla="*/ 350 h 1210"/>
                <a:gd name="T12" fmla="*/ 235 w 1609"/>
                <a:gd name="T13" fmla="*/ 132 h 1210"/>
                <a:gd name="T14" fmla="*/ 1375 w 1609"/>
                <a:gd name="T15" fmla="*/ 716 h 1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9" h="1210">
                  <a:moveTo>
                    <a:pt x="1375" y="716"/>
                  </a:moveTo>
                  <a:cubicBezTo>
                    <a:pt x="1491" y="578"/>
                    <a:pt x="1491" y="578"/>
                    <a:pt x="1491" y="578"/>
                  </a:cubicBezTo>
                  <a:cubicBezTo>
                    <a:pt x="1609" y="1210"/>
                    <a:pt x="1609" y="1210"/>
                    <a:pt x="1609" y="1210"/>
                  </a:cubicBezTo>
                  <a:cubicBezTo>
                    <a:pt x="957" y="1210"/>
                    <a:pt x="957" y="1210"/>
                    <a:pt x="957" y="1210"/>
                  </a:cubicBezTo>
                  <a:cubicBezTo>
                    <a:pt x="1069" y="1080"/>
                    <a:pt x="1069" y="1080"/>
                    <a:pt x="1069" y="1080"/>
                  </a:cubicBezTo>
                  <a:cubicBezTo>
                    <a:pt x="1069" y="1080"/>
                    <a:pt x="149" y="190"/>
                    <a:pt x="0" y="350"/>
                  </a:cubicBezTo>
                  <a:cubicBezTo>
                    <a:pt x="0" y="350"/>
                    <a:pt x="49" y="204"/>
                    <a:pt x="235" y="132"/>
                  </a:cubicBezTo>
                  <a:cubicBezTo>
                    <a:pt x="235" y="132"/>
                    <a:pt x="477" y="0"/>
                    <a:pt x="1375" y="7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2400" b="1" dirty="0">
                <a:latin typeface="思源黑体 CN Normal" panose="020B0400000000000000" charset="-122"/>
                <a:ea typeface="思源黑体 CN Normal" panose="020B0400000000000000" charset="-122"/>
                <a:cs typeface="+mn-ea"/>
                <a:sym typeface="Source Han Sans SC" panose="020B0500000000000000" pitchFamily="34" charset="-122"/>
              </a:endParaRPr>
            </a:p>
          </p:txBody>
        </p:sp>
        <p:sp>
          <p:nvSpPr>
            <p:cNvPr id="14" name="Straight Connector 33"/>
            <p:cNvSpPr/>
            <p:nvPr>
              <p:custDataLst>
                <p:tags r:id="rId11"/>
              </p:custDataLst>
            </p:nvPr>
          </p:nvSpPr>
          <p:spPr bwMode="auto">
            <a:xfrm flipH="1">
              <a:off x="6491082" y="2902722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2400" dirty="0">
                <a:latin typeface="Source Han Sans SC" panose="020B0500000000000000" pitchFamily="34" charset="-122"/>
                <a:ea typeface="Source Han Sans SC" panose="020B0500000000000000" pitchFamily="34" charset="-122"/>
                <a:cs typeface="+mn-ea"/>
                <a:sym typeface="Source Han Sans SC" panose="020B0500000000000000" pitchFamily="34" charset="-122"/>
              </a:endParaRPr>
            </a:p>
          </p:txBody>
        </p:sp>
        <p:sp>
          <p:nvSpPr>
            <p:cNvPr id="15" name="Straight Connector 34"/>
            <p:cNvSpPr/>
            <p:nvPr>
              <p:custDataLst>
                <p:tags r:id="rId12"/>
              </p:custDataLst>
            </p:nvPr>
          </p:nvSpPr>
          <p:spPr bwMode="auto">
            <a:xfrm flipH="1">
              <a:off x="6491082" y="2902722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2400" dirty="0">
                <a:latin typeface="Source Han Sans SC" panose="020B0500000000000000" pitchFamily="34" charset="-122"/>
                <a:ea typeface="Source Han Sans SC" panose="020B0500000000000000" pitchFamily="34" charset="-122"/>
                <a:cs typeface="+mn-ea"/>
                <a:sym typeface="Source Han Sans SC" panose="020B0500000000000000" pitchFamily="34" charset="-122"/>
              </a:endParaRPr>
            </a:p>
          </p:txBody>
        </p:sp>
        <p:sp>
          <p:nvSpPr>
            <p:cNvPr id="16" name="Freeform: Shape 35"/>
            <p:cNvSpPr/>
            <p:nvPr>
              <p:custDataLst>
                <p:tags r:id="rId13"/>
              </p:custDataLst>
            </p:nvPr>
          </p:nvSpPr>
          <p:spPr bwMode="auto">
            <a:xfrm flipH="1">
              <a:off x="6963846" y="2498996"/>
              <a:ext cx="1149641" cy="905755"/>
            </a:xfrm>
            <a:custGeom>
              <a:avLst/>
              <a:gdLst>
                <a:gd name="T0" fmla="*/ 155 w 1163"/>
                <a:gd name="T1" fmla="*/ 167 h 916"/>
                <a:gd name="T2" fmla="*/ 155 w 1163"/>
                <a:gd name="T3" fmla="*/ 167 h 916"/>
                <a:gd name="T4" fmla="*/ 1135 w 1163"/>
                <a:gd name="T5" fmla="*/ 916 h 916"/>
                <a:gd name="T6" fmla="*/ 1163 w 1163"/>
                <a:gd name="T7" fmla="*/ 884 h 916"/>
                <a:gd name="T8" fmla="*/ 94 w 1163"/>
                <a:gd name="T9" fmla="*/ 154 h 916"/>
                <a:gd name="T10" fmla="*/ 95 w 1163"/>
                <a:gd name="T11" fmla="*/ 154 h 916"/>
                <a:gd name="T12" fmla="*/ 94 w 1163"/>
                <a:gd name="T13" fmla="*/ 154 h 916"/>
                <a:gd name="T14" fmla="*/ 196 w 1163"/>
                <a:gd name="T15" fmla="*/ 460 h 916"/>
                <a:gd name="T16" fmla="*/ 155 w 1163"/>
                <a:gd name="T17" fmla="*/ 167 h 9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3" h="916">
                  <a:moveTo>
                    <a:pt x="155" y="167"/>
                  </a:moveTo>
                  <a:cubicBezTo>
                    <a:pt x="155" y="167"/>
                    <a:pt x="155" y="167"/>
                    <a:pt x="155" y="167"/>
                  </a:cubicBezTo>
                  <a:cubicBezTo>
                    <a:pt x="271" y="204"/>
                    <a:pt x="565" y="350"/>
                    <a:pt x="1135" y="916"/>
                  </a:cubicBezTo>
                  <a:cubicBezTo>
                    <a:pt x="1163" y="884"/>
                    <a:pt x="1163" y="884"/>
                    <a:pt x="1163" y="884"/>
                  </a:cubicBezTo>
                  <a:cubicBezTo>
                    <a:pt x="1163" y="884"/>
                    <a:pt x="251" y="0"/>
                    <a:pt x="94" y="154"/>
                  </a:cubicBezTo>
                  <a:cubicBezTo>
                    <a:pt x="94" y="154"/>
                    <a:pt x="94" y="154"/>
                    <a:pt x="95" y="154"/>
                  </a:cubicBezTo>
                  <a:cubicBezTo>
                    <a:pt x="94" y="154"/>
                    <a:pt x="94" y="154"/>
                    <a:pt x="94" y="154"/>
                  </a:cubicBezTo>
                  <a:cubicBezTo>
                    <a:pt x="25" y="261"/>
                    <a:pt x="196" y="460"/>
                    <a:pt x="196" y="460"/>
                  </a:cubicBezTo>
                  <a:cubicBezTo>
                    <a:pt x="0" y="184"/>
                    <a:pt x="155" y="167"/>
                    <a:pt x="155" y="16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2400" b="1" dirty="0">
                <a:latin typeface="思源黑体 CN Normal" panose="020B0400000000000000" charset="-122"/>
                <a:ea typeface="思源黑体 CN Normal" panose="020B0400000000000000" charset="-122"/>
                <a:cs typeface="+mn-ea"/>
                <a:sym typeface="Source Han Sans SC" panose="020B0500000000000000" pitchFamily="34" charset="-122"/>
              </a:endParaRPr>
            </a:p>
          </p:txBody>
        </p:sp>
        <p:sp>
          <p:nvSpPr>
            <p:cNvPr id="17" name="Freeform: Shape 36"/>
            <p:cNvSpPr/>
            <p:nvPr>
              <p:custDataLst>
                <p:tags r:id="rId14"/>
              </p:custDataLst>
            </p:nvPr>
          </p:nvSpPr>
          <p:spPr bwMode="auto">
            <a:xfrm flipH="1">
              <a:off x="6429548" y="3501556"/>
              <a:ext cx="644610" cy="24013"/>
            </a:xfrm>
            <a:custGeom>
              <a:avLst/>
              <a:gdLst>
                <a:gd name="T0" fmla="*/ 859 w 859"/>
                <a:gd name="T1" fmla="*/ 0 h 32"/>
                <a:gd name="T2" fmla="*/ 832 w 859"/>
                <a:gd name="T3" fmla="*/ 32 h 32"/>
                <a:gd name="T4" fmla="*/ 16 w 859"/>
                <a:gd name="T5" fmla="*/ 32 h 32"/>
                <a:gd name="T6" fmla="*/ 0 w 859"/>
                <a:gd name="T7" fmla="*/ 0 h 32"/>
                <a:gd name="T8" fmla="*/ 859 w 859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9" h="32">
                  <a:moveTo>
                    <a:pt x="859" y="0"/>
                  </a:moveTo>
                  <a:lnTo>
                    <a:pt x="832" y="32"/>
                  </a:lnTo>
                  <a:lnTo>
                    <a:pt x="16" y="32"/>
                  </a:lnTo>
                  <a:lnTo>
                    <a:pt x="0" y="0"/>
                  </a:lnTo>
                  <a:lnTo>
                    <a:pt x="8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2400" b="1" dirty="0">
                <a:latin typeface="思源黑体 CN Normal" panose="020B0400000000000000" charset="-122"/>
                <a:ea typeface="思源黑体 CN Normal" panose="020B0400000000000000" charset="-122"/>
                <a:cs typeface="+mn-ea"/>
                <a:sym typeface="Source Han Sans SC" panose="020B0500000000000000" pitchFamily="34" charset="-122"/>
              </a:endParaRPr>
            </a:p>
          </p:txBody>
        </p:sp>
        <p:sp>
          <p:nvSpPr>
            <p:cNvPr id="18" name="Freeform: Shape 37"/>
            <p:cNvSpPr/>
            <p:nvPr>
              <p:custDataLst>
                <p:tags r:id="rId15"/>
              </p:custDataLst>
            </p:nvPr>
          </p:nvSpPr>
          <p:spPr bwMode="auto">
            <a:xfrm flipH="1">
              <a:off x="7234747" y="2620564"/>
              <a:ext cx="785688" cy="1013816"/>
            </a:xfrm>
            <a:custGeom>
              <a:avLst/>
              <a:gdLst>
                <a:gd name="T0" fmla="*/ 795 w 795"/>
                <a:gd name="T1" fmla="*/ 1025 h 1025"/>
                <a:gd name="T2" fmla="*/ 139 w 795"/>
                <a:gd name="T3" fmla="*/ 73 h 1025"/>
                <a:gd name="T4" fmla="*/ 6 w 795"/>
                <a:gd name="T5" fmla="*/ 85 h 1025"/>
                <a:gd name="T6" fmla="*/ 1 w 795"/>
                <a:gd name="T7" fmla="*/ 114 h 1025"/>
                <a:gd name="T8" fmla="*/ 1 w 795"/>
                <a:gd name="T9" fmla="*/ 139 h 1025"/>
                <a:gd name="T10" fmla="*/ 795 w 795"/>
                <a:gd name="T11" fmla="*/ 1025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5" h="1025">
                  <a:moveTo>
                    <a:pt x="795" y="1025"/>
                  </a:moveTo>
                  <a:cubicBezTo>
                    <a:pt x="795" y="1025"/>
                    <a:pt x="142" y="356"/>
                    <a:pt x="139" y="73"/>
                  </a:cubicBezTo>
                  <a:cubicBezTo>
                    <a:pt x="139" y="73"/>
                    <a:pt x="27" y="0"/>
                    <a:pt x="6" y="85"/>
                  </a:cubicBezTo>
                  <a:cubicBezTo>
                    <a:pt x="4" y="93"/>
                    <a:pt x="2" y="103"/>
                    <a:pt x="1" y="114"/>
                  </a:cubicBezTo>
                  <a:cubicBezTo>
                    <a:pt x="0" y="123"/>
                    <a:pt x="0" y="132"/>
                    <a:pt x="1" y="139"/>
                  </a:cubicBezTo>
                  <a:cubicBezTo>
                    <a:pt x="3" y="196"/>
                    <a:pt x="77" y="409"/>
                    <a:pt x="795" y="10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2400" b="1" dirty="0">
                <a:latin typeface="思源黑体 CN Normal" panose="020B0400000000000000" charset="-122"/>
                <a:ea typeface="思源黑体 CN Normal" panose="020B0400000000000000" charset="-122"/>
                <a:cs typeface="+mn-ea"/>
                <a:sym typeface="Source Han Sans SC" panose="020B0500000000000000" pitchFamily="34" charset="-122"/>
              </a:endParaRPr>
            </a:p>
          </p:txBody>
        </p:sp>
      </p:grpSp>
      <p:grpSp>
        <p:nvGrpSpPr>
          <p:cNvPr id="19" name="Group 4"/>
          <p:cNvGrpSpPr/>
          <p:nvPr>
            <p:custDataLst>
              <p:tags r:id="rId16"/>
            </p:custDataLst>
          </p:nvPr>
        </p:nvGrpSpPr>
        <p:grpSpPr>
          <a:xfrm>
            <a:off x="3830955" y="3579495"/>
            <a:ext cx="2079625" cy="1968500"/>
            <a:chOff x="4078513" y="3755948"/>
            <a:chExt cx="1683939" cy="1328992"/>
          </a:xfr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</p:grpSpPr>
        <p:sp>
          <p:nvSpPr>
            <p:cNvPr id="20" name="Freeform: Shape 39"/>
            <p:cNvSpPr/>
            <p:nvPr>
              <p:custDataLst>
                <p:tags r:id="rId17"/>
              </p:custDataLst>
            </p:nvPr>
          </p:nvSpPr>
          <p:spPr bwMode="auto">
            <a:xfrm flipV="1">
              <a:off x="4171565" y="3888773"/>
              <a:ext cx="1590887" cy="1196167"/>
            </a:xfrm>
            <a:custGeom>
              <a:avLst/>
              <a:gdLst>
                <a:gd name="T0" fmla="*/ 1375 w 1609"/>
                <a:gd name="T1" fmla="*/ 716 h 1210"/>
                <a:gd name="T2" fmla="*/ 1491 w 1609"/>
                <a:gd name="T3" fmla="*/ 578 h 1210"/>
                <a:gd name="T4" fmla="*/ 1609 w 1609"/>
                <a:gd name="T5" fmla="*/ 1210 h 1210"/>
                <a:gd name="T6" fmla="*/ 957 w 1609"/>
                <a:gd name="T7" fmla="*/ 1210 h 1210"/>
                <a:gd name="T8" fmla="*/ 1069 w 1609"/>
                <a:gd name="T9" fmla="*/ 1080 h 1210"/>
                <a:gd name="T10" fmla="*/ 0 w 1609"/>
                <a:gd name="T11" fmla="*/ 350 h 1210"/>
                <a:gd name="T12" fmla="*/ 235 w 1609"/>
                <a:gd name="T13" fmla="*/ 132 h 1210"/>
                <a:gd name="T14" fmla="*/ 1375 w 1609"/>
                <a:gd name="T15" fmla="*/ 716 h 1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9" h="1210">
                  <a:moveTo>
                    <a:pt x="1375" y="716"/>
                  </a:moveTo>
                  <a:cubicBezTo>
                    <a:pt x="1491" y="578"/>
                    <a:pt x="1491" y="578"/>
                    <a:pt x="1491" y="578"/>
                  </a:cubicBezTo>
                  <a:cubicBezTo>
                    <a:pt x="1609" y="1210"/>
                    <a:pt x="1609" y="1210"/>
                    <a:pt x="1609" y="1210"/>
                  </a:cubicBezTo>
                  <a:cubicBezTo>
                    <a:pt x="957" y="1210"/>
                    <a:pt x="957" y="1210"/>
                    <a:pt x="957" y="1210"/>
                  </a:cubicBezTo>
                  <a:cubicBezTo>
                    <a:pt x="1069" y="1080"/>
                    <a:pt x="1069" y="1080"/>
                    <a:pt x="1069" y="1080"/>
                  </a:cubicBezTo>
                  <a:cubicBezTo>
                    <a:pt x="1069" y="1080"/>
                    <a:pt x="149" y="190"/>
                    <a:pt x="0" y="350"/>
                  </a:cubicBezTo>
                  <a:cubicBezTo>
                    <a:pt x="0" y="350"/>
                    <a:pt x="49" y="204"/>
                    <a:pt x="235" y="132"/>
                  </a:cubicBezTo>
                  <a:cubicBezTo>
                    <a:pt x="235" y="132"/>
                    <a:pt x="477" y="0"/>
                    <a:pt x="1375" y="7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2400" b="1" dirty="0">
                <a:latin typeface="思源黑体 CN Normal" panose="020B0400000000000000" charset="-122"/>
                <a:ea typeface="思源黑体 CN Normal" panose="020B0400000000000000" charset="-122"/>
                <a:cs typeface="+mn-ea"/>
                <a:sym typeface="Source Han Sans SC" panose="020B0500000000000000" pitchFamily="34" charset="-122"/>
              </a:endParaRPr>
            </a:p>
          </p:txBody>
        </p:sp>
        <p:sp>
          <p:nvSpPr>
            <p:cNvPr id="21" name="Straight Connector 40"/>
            <p:cNvSpPr/>
            <p:nvPr>
              <p:custDataLst>
                <p:tags r:id="rId18"/>
              </p:custDataLst>
            </p:nvPr>
          </p:nvSpPr>
          <p:spPr bwMode="auto">
            <a:xfrm flipV="1">
              <a:off x="5700918" y="4487606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2400" dirty="0">
                <a:latin typeface="Source Han Sans SC" panose="020B0500000000000000" pitchFamily="34" charset="-122"/>
                <a:ea typeface="Source Han Sans SC" panose="020B0500000000000000" pitchFamily="34" charset="-122"/>
                <a:cs typeface="+mn-ea"/>
                <a:sym typeface="Source Han Sans SC" panose="020B0500000000000000" pitchFamily="34" charset="-122"/>
              </a:endParaRPr>
            </a:p>
          </p:txBody>
        </p:sp>
        <p:sp>
          <p:nvSpPr>
            <p:cNvPr id="22" name="Straight Connector 41"/>
            <p:cNvSpPr/>
            <p:nvPr>
              <p:custDataLst>
                <p:tags r:id="rId19"/>
              </p:custDataLst>
            </p:nvPr>
          </p:nvSpPr>
          <p:spPr bwMode="auto">
            <a:xfrm flipV="1">
              <a:off x="5700918" y="4487606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2400" dirty="0">
                <a:latin typeface="Source Han Sans SC" panose="020B0500000000000000" pitchFamily="34" charset="-122"/>
                <a:ea typeface="Source Han Sans SC" panose="020B0500000000000000" pitchFamily="34" charset="-122"/>
                <a:cs typeface="+mn-ea"/>
                <a:sym typeface="Source Han Sans SC" panose="020B0500000000000000" pitchFamily="34" charset="-122"/>
              </a:endParaRPr>
            </a:p>
          </p:txBody>
        </p:sp>
        <p:sp>
          <p:nvSpPr>
            <p:cNvPr id="23" name="Freeform: Shape 42"/>
            <p:cNvSpPr/>
            <p:nvPr>
              <p:custDataLst>
                <p:tags r:id="rId20"/>
              </p:custDataLst>
            </p:nvPr>
          </p:nvSpPr>
          <p:spPr bwMode="auto">
            <a:xfrm flipV="1">
              <a:off x="4078513" y="3985576"/>
              <a:ext cx="1149641" cy="905755"/>
            </a:xfrm>
            <a:custGeom>
              <a:avLst/>
              <a:gdLst>
                <a:gd name="T0" fmla="*/ 155 w 1163"/>
                <a:gd name="T1" fmla="*/ 167 h 916"/>
                <a:gd name="T2" fmla="*/ 155 w 1163"/>
                <a:gd name="T3" fmla="*/ 167 h 916"/>
                <a:gd name="T4" fmla="*/ 1135 w 1163"/>
                <a:gd name="T5" fmla="*/ 916 h 916"/>
                <a:gd name="T6" fmla="*/ 1163 w 1163"/>
                <a:gd name="T7" fmla="*/ 884 h 916"/>
                <a:gd name="T8" fmla="*/ 94 w 1163"/>
                <a:gd name="T9" fmla="*/ 154 h 916"/>
                <a:gd name="T10" fmla="*/ 95 w 1163"/>
                <a:gd name="T11" fmla="*/ 154 h 916"/>
                <a:gd name="T12" fmla="*/ 94 w 1163"/>
                <a:gd name="T13" fmla="*/ 154 h 916"/>
                <a:gd name="T14" fmla="*/ 196 w 1163"/>
                <a:gd name="T15" fmla="*/ 460 h 916"/>
                <a:gd name="T16" fmla="*/ 155 w 1163"/>
                <a:gd name="T17" fmla="*/ 167 h 9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3" h="916">
                  <a:moveTo>
                    <a:pt x="155" y="167"/>
                  </a:moveTo>
                  <a:cubicBezTo>
                    <a:pt x="155" y="167"/>
                    <a:pt x="155" y="167"/>
                    <a:pt x="155" y="167"/>
                  </a:cubicBezTo>
                  <a:cubicBezTo>
                    <a:pt x="271" y="204"/>
                    <a:pt x="565" y="350"/>
                    <a:pt x="1135" y="916"/>
                  </a:cubicBezTo>
                  <a:cubicBezTo>
                    <a:pt x="1163" y="884"/>
                    <a:pt x="1163" y="884"/>
                    <a:pt x="1163" y="884"/>
                  </a:cubicBezTo>
                  <a:cubicBezTo>
                    <a:pt x="1163" y="884"/>
                    <a:pt x="251" y="0"/>
                    <a:pt x="94" y="154"/>
                  </a:cubicBezTo>
                  <a:cubicBezTo>
                    <a:pt x="94" y="154"/>
                    <a:pt x="94" y="154"/>
                    <a:pt x="95" y="154"/>
                  </a:cubicBezTo>
                  <a:cubicBezTo>
                    <a:pt x="94" y="154"/>
                    <a:pt x="94" y="154"/>
                    <a:pt x="94" y="154"/>
                  </a:cubicBezTo>
                  <a:cubicBezTo>
                    <a:pt x="25" y="261"/>
                    <a:pt x="196" y="460"/>
                    <a:pt x="196" y="460"/>
                  </a:cubicBezTo>
                  <a:cubicBezTo>
                    <a:pt x="0" y="184"/>
                    <a:pt x="155" y="167"/>
                    <a:pt x="155" y="16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2400" b="1" dirty="0">
                <a:latin typeface="思源黑体 CN Normal" panose="020B0400000000000000" charset="-122"/>
                <a:ea typeface="思源黑体 CN Normal" panose="020B0400000000000000" charset="-122"/>
                <a:cs typeface="+mn-ea"/>
                <a:sym typeface="Source Han Sans SC" panose="020B0500000000000000" pitchFamily="34" charset="-122"/>
              </a:endParaRPr>
            </a:p>
          </p:txBody>
        </p:sp>
        <p:sp>
          <p:nvSpPr>
            <p:cNvPr id="24" name="Freeform: Shape 43"/>
            <p:cNvSpPr/>
            <p:nvPr>
              <p:custDataLst>
                <p:tags r:id="rId21"/>
              </p:custDataLst>
            </p:nvPr>
          </p:nvSpPr>
          <p:spPr bwMode="auto">
            <a:xfrm flipV="1">
              <a:off x="5117842" y="3864759"/>
              <a:ext cx="644610" cy="24013"/>
            </a:xfrm>
            <a:custGeom>
              <a:avLst/>
              <a:gdLst>
                <a:gd name="T0" fmla="*/ 859 w 859"/>
                <a:gd name="T1" fmla="*/ 0 h 32"/>
                <a:gd name="T2" fmla="*/ 832 w 859"/>
                <a:gd name="T3" fmla="*/ 32 h 32"/>
                <a:gd name="T4" fmla="*/ 16 w 859"/>
                <a:gd name="T5" fmla="*/ 32 h 32"/>
                <a:gd name="T6" fmla="*/ 0 w 859"/>
                <a:gd name="T7" fmla="*/ 0 h 32"/>
                <a:gd name="T8" fmla="*/ 859 w 859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9" h="32">
                  <a:moveTo>
                    <a:pt x="859" y="0"/>
                  </a:moveTo>
                  <a:lnTo>
                    <a:pt x="832" y="32"/>
                  </a:lnTo>
                  <a:lnTo>
                    <a:pt x="16" y="32"/>
                  </a:lnTo>
                  <a:lnTo>
                    <a:pt x="0" y="0"/>
                  </a:lnTo>
                  <a:lnTo>
                    <a:pt x="8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2400" b="1" dirty="0">
                <a:latin typeface="思源黑体 CN Normal" panose="020B0400000000000000" charset="-122"/>
                <a:ea typeface="思源黑体 CN Normal" panose="020B0400000000000000" charset="-122"/>
                <a:cs typeface="+mn-ea"/>
                <a:sym typeface="Source Han Sans SC" panose="020B0500000000000000" pitchFamily="34" charset="-122"/>
              </a:endParaRPr>
            </a:p>
          </p:txBody>
        </p:sp>
        <p:sp>
          <p:nvSpPr>
            <p:cNvPr id="25" name="Freeform: Shape 44"/>
            <p:cNvSpPr/>
            <p:nvPr>
              <p:custDataLst>
                <p:tags r:id="rId22"/>
              </p:custDataLst>
            </p:nvPr>
          </p:nvSpPr>
          <p:spPr bwMode="auto">
            <a:xfrm flipV="1">
              <a:off x="4171565" y="3755948"/>
              <a:ext cx="785688" cy="1013816"/>
            </a:xfrm>
            <a:custGeom>
              <a:avLst/>
              <a:gdLst>
                <a:gd name="T0" fmla="*/ 795 w 795"/>
                <a:gd name="T1" fmla="*/ 1025 h 1025"/>
                <a:gd name="T2" fmla="*/ 139 w 795"/>
                <a:gd name="T3" fmla="*/ 73 h 1025"/>
                <a:gd name="T4" fmla="*/ 6 w 795"/>
                <a:gd name="T5" fmla="*/ 85 h 1025"/>
                <a:gd name="T6" fmla="*/ 1 w 795"/>
                <a:gd name="T7" fmla="*/ 114 h 1025"/>
                <a:gd name="T8" fmla="*/ 1 w 795"/>
                <a:gd name="T9" fmla="*/ 139 h 1025"/>
                <a:gd name="T10" fmla="*/ 795 w 795"/>
                <a:gd name="T11" fmla="*/ 1025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5" h="1025">
                  <a:moveTo>
                    <a:pt x="795" y="1025"/>
                  </a:moveTo>
                  <a:cubicBezTo>
                    <a:pt x="795" y="1025"/>
                    <a:pt x="142" y="356"/>
                    <a:pt x="139" y="73"/>
                  </a:cubicBezTo>
                  <a:cubicBezTo>
                    <a:pt x="139" y="73"/>
                    <a:pt x="27" y="0"/>
                    <a:pt x="6" y="85"/>
                  </a:cubicBezTo>
                  <a:cubicBezTo>
                    <a:pt x="4" y="93"/>
                    <a:pt x="2" y="103"/>
                    <a:pt x="1" y="114"/>
                  </a:cubicBezTo>
                  <a:cubicBezTo>
                    <a:pt x="0" y="123"/>
                    <a:pt x="0" y="132"/>
                    <a:pt x="1" y="139"/>
                  </a:cubicBezTo>
                  <a:cubicBezTo>
                    <a:pt x="3" y="196"/>
                    <a:pt x="77" y="409"/>
                    <a:pt x="795" y="10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2400" b="1" dirty="0">
                <a:latin typeface="思源黑体 CN Normal" panose="020B0400000000000000" charset="-122"/>
                <a:ea typeface="思源黑体 CN Normal" panose="020B0400000000000000" charset="-122"/>
                <a:cs typeface="+mn-ea"/>
                <a:sym typeface="Source Han Sans SC" panose="020B0500000000000000" pitchFamily="34" charset="-122"/>
              </a:endParaRPr>
            </a:p>
          </p:txBody>
        </p:sp>
      </p:grpSp>
      <p:grpSp>
        <p:nvGrpSpPr>
          <p:cNvPr id="26" name="Group 5"/>
          <p:cNvGrpSpPr/>
          <p:nvPr>
            <p:custDataLst>
              <p:tags r:id="rId23"/>
            </p:custDataLst>
          </p:nvPr>
        </p:nvGrpSpPr>
        <p:grpSpPr>
          <a:xfrm>
            <a:off x="6233160" y="3579495"/>
            <a:ext cx="2079625" cy="1968500"/>
            <a:chOff x="6429548" y="3755948"/>
            <a:chExt cx="1683939" cy="1328992"/>
          </a:xfr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</p:grpSpPr>
        <p:sp>
          <p:nvSpPr>
            <p:cNvPr id="27" name="Freeform: Shape 46"/>
            <p:cNvSpPr/>
            <p:nvPr>
              <p:custDataLst>
                <p:tags r:id="rId24"/>
              </p:custDataLst>
            </p:nvPr>
          </p:nvSpPr>
          <p:spPr bwMode="auto">
            <a:xfrm flipH="1" flipV="1">
              <a:off x="6429548" y="3888773"/>
              <a:ext cx="1590887" cy="1196167"/>
            </a:xfrm>
            <a:custGeom>
              <a:avLst/>
              <a:gdLst>
                <a:gd name="T0" fmla="*/ 1375 w 1609"/>
                <a:gd name="T1" fmla="*/ 716 h 1210"/>
                <a:gd name="T2" fmla="*/ 1491 w 1609"/>
                <a:gd name="T3" fmla="*/ 578 h 1210"/>
                <a:gd name="T4" fmla="*/ 1609 w 1609"/>
                <a:gd name="T5" fmla="*/ 1210 h 1210"/>
                <a:gd name="T6" fmla="*/ 957 w 1609"/>
                <a:gd name="T7" fmla="*/ 1210 h 1210"/>
                <a:gd name="T8" fmla="*/ 1069 w 1609"/>
                <a:gd name="T9" fmla="*/ 1080 h 1210"/>
                <a:gd name="T10" fmla="*/ 0 w 1609"/>
                <a:gd name="T11" fmla="*/ 350 h 1210"/>
                <a:gd name="T12" fmla="*/ 235 w 1609"/>
                <a:gd name="T13" fmla="*/ 132 h 1210"/>
                <a:gd name="T14" fmla="*/ 1375 w 1609"/>
                <a:gd name="T15" fmla="*/ 716 h 1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9" h="1210">
                  <a:moveTo>
                    <a:pt x="1375" y="716"/>
                  </a:moveTo>
                  <a:cubicBezTo>
                    <a:pt x="1491" y="578"/>
                    <a:pt x="1491" y="578"/>
                    <a:pt x="1491" y="578"/>
                  </a:cubicBezTo>
                  <a:cubicBezTo>
                    <a:pt x="1609" y="1210"/>
                    <a:pt x="1609" y="1210"/>
                    <a:pt x="1609" y="1210"/>
                  </a:cubicBezTo>
                  <a:cubicBezTo>
                    <a:pt x="957" y="1210"/>
                    <a:pt x="957" y="1210"/>
                    <a:pt x="957" y="1210"/>
                  </a:cubicBezTo>
                  <a:cubicBezTo>
                    <a:pt x="1069" y="1080"/>
                    <a:pt x="1069" y="1080"/>
                    <a:pt x="1069" y="1080"/>
                  </a:cubicBezTo>
                  <a:cubicBezTo>
                    <a:pt x="1069" y="1080"/>
                    <a:pt x="149" y="190"/>
                    <a:pt x="0" y="350"/>
                  </a:cubicBezTo>
                  <a:cubicBezTo>
                    <a:pt x="0" y="350"/>
                    <a:pt x="49" y="204"/>
                    <a:pt x="235" y="132"/>
                  </a:cubicBezTo>
                  <a:cubicBezTo>
                    <a:pt x="235" y="132"/>
                    <a:pt x="477" y="0"/>
                    <a:pt x="1375" y="7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2400" b="1" dirty="0">
                <a:latin typeface="思源黑体 CN Normal" panose="020B0400000000000000" charset="-122"/>
                <a:ea typeface="思源黑体 CN Normal" panose="020B0400000000000000" charset="-122"/>
                <a:cs typeface="+mn-ea"/>
                <a:sym typeface="Source Han Sans SC" panose="020B0500000000000000" pitchFamily="34" charset="-122"/>
              </a:endParaRPr>
            </a:p>
          </p:txBody>
        </p:sp>
        <p:sp>
          <p:nvSpPr>
            <p:cNvPr id="28" name="Straight Connector 47"/>
            <p:cNvSpPr/>
            <p:nvPr>
              <p:custDataLst>
                <p:tags r:id="rId25"/>
              </p:custDataLst>
            </p:nvPr>
          </p:nvSpPr>
          <p:spPr bwMode="auto">
            <a:xfrm flipH="1" flipV="1">
              <a:off x="6491082" y="4487606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2400" dirty="0">
                <a:latin typeface="Source Han Sans SC" panose="020B0500000000000000" pitchFamily="34" charset="-122"/>
                <a:ea typeface="Source Han Sans SC" panose="020B0500000000000000" pitchFamily="34" charset="-122"/>
                <a:cs typeface="+mn-ea"/>
                <a:sym typeface="Source Han Sans SC" panose="020B0500000000000000" pitchFamily="34" charset="-122"/>
              </a:endParaRPr>
            </a:p>
          </p:txBody>
        </p:sp>
        <p:sp>
          <p:nvSpPr>
            <p:cNvPr id="29" name="Straight Connector 48"/>
            <p:cNvSpPr/>
            <p:nvPr>
              <p:custDataLst>
                <p:tags r:id="rId26"/>
              </p:custDataLst>
            </p:nvPr>
          </p:nvSpPr>
          <p:spPr bwMode="auto">
            <a:xfrm flipH="1" flipV="1">
              <a:off x="6491082" y="4487606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2400" dirty="0">
                <a:latin typeface="Source Han Sans SC" panose="020B0500000000000000" pitchFamily="34" charset="-122"/>
                <a:ea typeface="Source Han Sans SC" panose="020B0500000000000000" pitchFamily="34" charset="-122"/>
                <a:cs typeface="+mn-ea"/>
                <a:sym typeface="Source Han Sans SC" panose="020B0500000000000000" pitchFamily="34" charset="-122"/>
              </a:endParaRPr>
            </a:p>
          </p:txBody>
        </p:sp>
        <p:sp>
          <p:nvSpPr>
            <p:cNvPr id="30" name="Freeform: Shape 49"/>
            <p:cNvSpPr/>
            <p:nvPr>
              <p:custDataLst>
                <p:tags r:id="rId27"/>
              </p:custDataLst>
            </p:nvPr>
          </p:nvSpPr>
          <p:spPr bwMode="auto">
            <a:xfrm flipH="1" flipV="1">
              <a:off x="6963846" y="3985576"/>
              <a:ext cx="1149641" cy="905755"/>
            </a:xfrm>
            <a:custGeom>
              <a:avLst/>
              <a:gdLst>
                <a:gd name="T0" fmla="*/ 155 w 1163"/>
                <a:gd name="T1" fmla="*/ 167 h 916"/>
                <a:gd name="T2" fmla="*/ 155 w 1163"/>
                <a:gd name="T3" fmla="*/ 167 h 916"/>
                <a:gd name="T4" fmla="*/ 1135 w 1163"/>
                <a:gd name="T5" fmla="*/ 916 h 916"/>
                <a:gd name="T6" fmla="*/ 1163 w 1163"/>
                <a:gd name="T7" fmla="*/ 884 h 916"/>
                <a:gd name="T8" fmla="*/ 94 w 1163"/>
                <a:gd name="T9" fmla="*/ 154 h 916"/>
                <a:gd name="T10" fmla="*/ 95 w 1163"/>
                <a:gd name="T11" fmla="*/ 154 h 916"/>
                <a:gd name="T12" fmla="*/ 94 w 1163"/>
                <a:gd name="T13" fmla="*/ 154 h 916"/>
                <a:gd name="T14" fmla="*/ 196 w 1163"/>
                <a:gd name="T15" fmla="*/ 460 h 916"/>
                <a:gd name="T16" fmla="*/ 155 w 1163"/>
                <a:gd name="T17" fmla="*/ 167 h 9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3" h="916">
                  <a:moveTo>
                    <a:pt x="155" y="167"/>
                  </a:moveTo>
                  <a:cubicBezTo>
                    <a:pt x="155" y="167"/>
                    <a:pt x="155" y="167"/>
                    <a:pt x="155" y="167"/>
                  </a:cubicBezTo>
                  <a:cubicBezTo>
                    <a:pt x="271" y="204"/>
                    <a:pt x="565" y="350"/>
                    <a:pt x="1135" y="916"/>
                  </a:cubicBezTo>
                  <a:cubicBezTo>
                    <a:pt x="1163" y="884"/>
                    <a:pt x="1163" y="884"/>
                    <a:pt x="1163" y="884"/>
                  </a:cubicBezTo>
                  <a:cubicBezTo>
                    <a:pt x="1163" y="884"/>
                    <a:pt x="251" y="0"/>
                    <a:pt x="94" y="154"/>
                  </a:cubicBezTo>
                  <a:cubicBezTo>
                    <a:pt x="94" y="154"/>
                    <a:pt x="94" y="154"/>
                    <a:pt x="95" y="154"/>
                  </a:cubicBezTo>
                  <a:cubicBezTo>
                    <a:pt x="94" y="154"/>
                    <a:pt x="94" y="154"/>
                    <a:pt x="94" y="154"/>
                  </a:cubicBezTo>
                  <a:cubicBezTo>
                    <a:pt x="25" y="261"/>
                    <a:pt x="196" y="460"/>
                    <a:pt x="196" y="460"/>
                  </a:cubicBezTo>
                  <a:cubicBezTo>
                    <a:pt x="0" y="184"/>
                    <a:pt x="155" y="167"/>
                    <a:pt x="155" y="16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2400" b="1" dirty="0">
                <a:latin typeface="思源黑体 CN Normal" panose="020B0400000000000000" charset="-122"/>
                <a:ea typeface="思源黑体 CN Normal" panose="020B0400000000000000" charset="-122"/>
                <a:cs typeface="+mn-ea"/>
                <a:sym typeface="Source Han Sans SC" panose="020B0500000000000000" pitchFamily="34" charset="-122"/>
              </a:endParaRPr>
            </a:p>
          </p:txBody>
        </p:sp>
        <p:sp>
          <p:nvSpPr>
            <p:cNvPr id="31" name="Freeform: Shape 50"/>
            <p:cNvSpPr/>
            <p:nvPr>
              <p:custDataLst>
                <p:tags r:id="rId28"/>
              </p:custDataLst>
            </p:nvPr>
          </p:nvSpPr>
          <p:spPr bwMode="auto">
            <a:xfrm flipH="1" flipV="1">
              <a:off x="6429548" y="3864759"/>
              <a:ext cx="644610" cy="24013"/>
            </a:xfrm>
            <a:custGeom>
              <a:avLst/>
              <a:gdLst>
                <a:gd name="T0" fmla="*/ 859 w 859"/>
                <a:gd name="T1" fmla="*/ 0 h 32"/>
                <a:gd name="T2" fmla="*/ 832 w 859"/>
                <a:gd name="T3" fmla="*/ 32 h 32"/>
                <a:gd name="T4" fmla="*/ 16 w 859"/>
                <a:gd name="T5" fmla="*/ 32 h 32"/>
                <a:gd name="T6" fmla="*/ 0 w 859"/>
                <a:gd name="T7" fmla="*/ 0 h 32"/>
                <a:gd name="T8" fmla="*/ 859 w 859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9" h="32">
                  <a:moveTo>
                    <a:pt x="859" y="0"/>
                  </a:moveTo>
                  <a:lnTo>
                    <a:pt x="832" y="32"/>
                  </a:lnTo>
                  <a:lnTo>
                    <a:pt x="16" y="32"/>
                  </a:lnTo>
                  <a:lnTo>
                    <a:pt x="0" y="0"/>
                  </a:lnTo>
                  <a:lnTo>
                    <a:pt x="8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2400" b="1" dirty="0">
                <a:latin typeface="思源黑体 CN Normal" panose="020B0400000000000000" charset="-122"/>
                <a:ea typeface="思源黑体 CN Normal" panose="020B0400000000000000" charset="-122"/>
                <a:cs typeface="+mn-ea"/>
                <a:sym typeface="Source Han Sans SC" panose="020B0500000000000000" pitchFamily="34" charset="-122"/>
              </a:endParaRPr>
            </a:p>
          </p:txBody>
        </p:sp>
        <p:sp>
          <p:nvSpPr>
            <p:cNvPr id="32" name="Freeform: Shape 51"/>
            <p:cNvSpPr/>
            <p:nvPr>
              <p:custDataLst>
                <p:tags r:id="rId29"/>
              </p:custDataLst>
            </p:nvPr>
          </p:nvSpPr>
          <p:spPr bwMode="auto">
            <a:xfrm flipH="1" flipV="1">
              <a:off x="7234747" y="3755948"/>
              <a:ext cx="785688" cy="1013816"/>
            </a:xfrm>
            <a:custGeom>
              <a:avLst/>
              <a:gdLst>
                <a:gd name="T0" fmla="*/ 795 w 795"/>
                <a:gd name="T1" fmla="*/ 1025 h 1025"/>
                <a:gd name="T2" fmla="*/ 139 w 795"/>
                <a:gd name="T3" fmla="*/ 73 h 1025"/>
                <a:gd name="T4" fmla="*/ 6 w 795"/>
                <a:gd name="T5" fmla="*/ 85 h 1025"/>
                <a:gd name="T6" fmla="*/ 1 w 795"/>
                <a:gd name="T7" fmla="*/ 114 h 1025"/>
                <a:gd name="T8" fmla="*/ 1 w 795"/>
                <a:gd name="T9" fmla="*/ 139 h 1025"/>
                <a:gd name="T10" fmla="*/ 795 w 795"/>
                <a:gd name="T11" fmla="*/ 1025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5" h="1025">
                  <a:moveTo>
                    <a:pt x="795" y="1025"/>
                  </a:moveTo>
                  <a:cubicBezTo>
                    <a:pt x="795" y="1025"/>
                    <a:pt x="142" y="356"/>
                    <a:pt x="139" y="73"/>
                  </a:cubicBezTo>
                  <a:cubicBezTo>
                    <a:pt x="139" y="73"/>
                    <a:pt x="27" y="0"/>
                    <a:pt x="6" y="85"/>
                  </a:cubicBezTo>
                  <a:cubicBezTo>
                    <a:pt x="4" y="93"/>
                    <a:pt x="2" y="103"/>
                    <a:pt x="1" y="114"/>
                  </a:cubicBezTo>
                  <a:cubicBezTo>
                    <a:pt x="0" y="123"/>
                    <a:pt x="0" y="132"/>
                    <a:pt x="1" y="139"/>
                  </a:cubicBezTo>
                  <a:cubicBezTo>
                    <a:pt x="3" y="196"/>
                    <a:pt x="77" y="409"/>
                    <a:pt x="795" y="10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 sz="2400" b="1" dirty="0">
                <a:latin typeface="思源黑体 CN Normal" panose="020B0400000000000000" charset="-122"/>
                <a:ea typeface="思源黑体 CN Normal" panose="020B0400000000000000" charset="-122"/>
                <a:cs typeface="+mn-ea"/>
                <a:sym typeface="Source Han Sans SC" panose="020B0500000000000000" pitchFamily="34" charset="-122"/>
              </a:endParaRPr>
            </a:p>
          </p:txBody>
        </p:sp>
      </p:grpSp>
      <p:sp>
        <p:nvSpPr>
          <p:cNvPr id="34" name="Rectangle 29"/>
          <p:cNvSpPr/>
          <p:nvPr>
            <p:custDataLst>
              <p:tags r:id="rId30"/>
            </p:custDataLst>
          </p:nvPr>
        </p:nvSpPr>
        <p:spPr>
          <a:xfrm>
            <a:off x="8348980" y="1123950"/>
            <a:ext cx="3599815" cy="233616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 algn="l">
              <a:lnSpc>
                <a:spcPts val="2000"/>
              </a:lnSpc>
              <a:defRPr/>
            </a:pPr>
            <a:r>
              <a:rPr lang="zh-CN" altLang="en-US" b="1" u="sng" spc="30" dirty="0">
                <a:ln w="3175">
                  <a:noFill/>
                  <a:prstDash val="dash"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Source Han Sans SC" panose="020B0500000000000000" pitchFamily="34" charset="-122"/>
              </a:rPr>
              <a:t>打造新场景新业态，</a:t>
            </a:r>
            <a:r>
              <a:rPr lang="zh-CN" altLang="en-US" spc="30" dirty="0">
                <a:ln w="3175">
                  <a:noFill/>
                  <a:prstDash val="dash"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Source Han Sans SC" panose="020B0500000000000000" pitchFamily="34" charset="-122"/>
              </a:rPr>
              <a:t>各地正大力发展“</a:t>
            </a:r>
            <a:r>
              <a:rPr lang="zh-CN" altLang="en-US" b="1" spc="30" dirty="0">
                <a:ln w="3175">
                  <a:noFill/>
                  <a:prstDash val="dash"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Source Han Sans SC" panose="020B0500000000000000" pitchFamily="34" charset="-122"/>
              </a:rPr>
              <a:t>人工智能+消费”</a:t>
            </a:r>
            <a:r>
              <a:rPr lang="zh-CN" altLang="en-US" spc="30" dirty="0">
                <a:ln w="3175">
                  <a:noFill/>
                  <a:prstDash val="dash"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Source Han Sans SC" panose="020B0500000000000000" pitchFamily="34" charset="-122"/>
              </a:rPr>
              <a:t>（如智能眼镜）、</a:t>
            </a:r>
            <a:r>
              <a:rPr lang="zh-CN" altLang="en-US" b="1" spc="30" dirty="0">
                <a:ln w="3175">
                  <a:noFill/>
                  <a:prstDash val="dash"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Source Han Sans SC" panose="020B0500000000000000" pitchFamily="34" charset="-122"/>
              </a:rPr>
              <a:t>数字消费</a:t>
            </a:r>
            <a:r>
              <a:rPr lang="zh-CN" altLang="en-US" spc="30" dirty="0">
                <a:ln w="3175">
                  <a:noFill/>
                  <a:prstDash val="dash"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Source Han Sans SC" panose="020B0500000000000000" pitchFamily="34" charset="-122"/>
              </a:rPr>
              <a:t>、</a:t>
            </a:r>
            <a:r>
              <a:rPr lang="zh-CN" altLang="en-US" b="1" spc="30" dirty="0">
                <a:ln w="3175">
                  <a:noFill/>
                  <a:prstDash val="dash"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Source Han Sans SC" panose="020B0500000000000000" pitchFamily="34" charset="-122"/>
              </a:rPr>
              <a:t>国潮文创、智能家居</a:t>
            </a:r>
            <a:r>
              <a:rPr lang="zh-CN" altLang="en-US" spc="30" dirty="0">
                <a:ln w="3175">
                  <a:noFill/>
                  <a:prstDash val="dash"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Source Han Sans SC" panose="020B0500000000000000" pitchFamily="34" charset="-122"/>
              </a:rPr>
              <a:t>等。</a:t>
            </a:r>
            <a:endParaRPr lang="zh-CN" altLang="en-US" spc="30" dirty="0">
              <a:ln w="3175">
                <a:noFill/>
                <a:prstDash val="dash"/>
              </a:ln>
              <a:solidFill>
                <a:schemeClr val="accent5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Source Han Sans SC" panose="020B0500000000000000" pitchFamily="34" charset="-122"/>
            </a:endParaRPr>
          </a:p>
          <a:p>
            <a:pPr lvl="0" algn="l">
              <a:lnSpc>
                <a:spcPts val="2000"/>
              </a:lnSpc>
              <a:defRPr/>
            </a:pPr>
            <a:r>
              <a:rPr lang="zh-CN" altLang="en-US" spc="30" dirty="0">
                <a:ln w="3175">
                  <a:noFill/>
                  <a:prstDash val="dash"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Source Han Sans SC" panose="020B0500000000000000" pitchFamily="34" charset="-122"/>
              </a:rPr>
              <a:t>同时，通过</a:t>
            </a:r>
            <a:r>
              <a:rPr lang="zh-CN" altLang="en-US" b="1" spc="30" dirty="0">
                <a:ln w="3175">
                  <a:noFill/>
                  <a:prstDash val="dash"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Source Han Sans SC" panose="020B0500000000000000" pitchFamily="34" charset="-122"/>
              </a:rPr>
              <a:t>“文旅+体育/演艺/赛事”</a:t>
            </a:r>
            <a:r>
              <a:rPr lang="zh-CN" altLang="en-US" spc="30" dirty="0">
                <a:ln w="3175">
                  <a:noFill/>
                  <a:prstDash val="dash"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Source Han Sans SC" panose="020B0500000000000000" pitchFamily="34" charset="-122"/>
              </a:rPr>
              <a:t>等模式打造消费新场景，如浙江的</a:t>
            </a:r>
            <a:r>
              <a:rPr lang="zh-CN" altLang="en-US" b="1" spc="30" dirty="0">
                <a:ln w="3175">
                  <a:noFill/>
                  <a:prstDash val="dash"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Source Han Sans SC" panose="020B0500000000000000" pitchFamily="34" charset="-122"/>
              </a:rPr>
              <a:t>“浙BA”</a:t>
            </a:r>
            <a:r>
              <a:rPr lang="zh-CN" altLang="en-US" spc="30" dirty="0">
                <a:ln w="3175">
                  <a:noFill/>
                  <a:prstDash val="dash"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Source Han Sans SC" panose="020B0500000000000000" pitchFamily="34" charset="-122"/>
              </a:rPr>
              <a:t>、贵州的</a:t>
            </a:r>
            <a:r>
              <a:rPr lang="zh-CN" altLang="en-US" b="1" spc="30" dirty="0">
                <a:ln w="3175">
                  <a:noFill/>
                  <a:prstDash val="dash"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Source Han Sans SC" panose="020B0500000000000000" pitchFamily="34" charset="-122"/>
              </a:rPr>
              <a:t>非遗夜市</a:t>
            </a:r>
            <a:r>
              <a:rPr lang="zh-CN" altLang="en-US" spc="30" dirty="0">
                <a:ln w="3175">
                  <a:noFill/>
                  <a:prstDash val="dash"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Source Han Sans SC" panose="020B0500000000000000" pitchFamily="34" charset="-122"/>
              </a:rPr>
              <a:t>等。</a:t>
            </a:r>
            <a:endParaRPr lang="zh-CN" altLang="en-US" spc="30" dirty="0">
              <a:ln w="3175">
                <a:noFill/>
                <a:prstDash val="dash"/>
              </a:ln>
              <a:solidFill>
                <a:schemeClr val="accent5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Source Han Sans SC" panose="020B0500000000000000" pitchFamily="34" charset="-122"/>
            </a:endParaRPr>
          </a:p>
        </p:txBody>
      </p:sp>
      <p:sp>
        <p:nvSpPr>
          <p:cNvPr id="35" name="Rectangle 29"/>
          <p:cNvSpPr/>
          <p:nvPr>
            <p:custDataLst>
              <p:tags r:id="rId31"/>
            </p:custDataLst>
          </p:nvPr>
        </p:nvSpPr>
        <p:spPr>
          <a:xfrm>
            <a:off x="8355965" y="3834130"/>
            <a:ext cx="3600450" cy="217424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 algn="l"/>
            <a:r>
              <a:rPr lang="zh-CN" altLang="en-US" b="1" u="sng" spc="30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Source Han Sans SC" panose="020B0500000000000000" pitchFamily="34" charset="-122"/>
              </a:rPr>
              <a:t>扩大服务消费</a:t>
            </a:r>
            <a:r>
              <a:rPr lang="zh-CN" altLang="en-US" spc="30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Source Han Sans SC" panose="020B0500000000000000" pitchFamily="34" charset="-122"/>
              </a:rPr>
              <a:t> 政策正从“以商品为主”转向</a:t>
            </a:r>
            <a:r>
              <a:rPr lang="zh-CN" altLang="en-US" b="1" spc="30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Source Han Sans SC" panose="020B0500000000000000" pitchFamily="34" charset="-122"/>
              </a:rPr>
              <a:t>“商品+服务并重”</a:t>
            </a:r>
            <a:r>
              <a:rPr lang="zh-CN" altLang="en-US" spc="30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Source Han Sans SC" panose="020B0500000000000000" pitchFamily="34" charset="-122"/>
              </a:rPr>
              <a:t>。重点培育交通、家政、网络视听、旅居、演出、体育赛事、游戏及各类</a:t>
            </a:r>
            <a:r>
              <a:rPr lang="zh-CN" altLang="en-US" b="1" spc="30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Source Han Sans SC" panose="020B0500000000000000" pitchFamily="34" charset="-122"/>
              </a:rPr>
              <a:t>“情绪式、体验式”服务消费</a:t>
            </a:r>
            <a:r>
              <a:rPr lang="zh-CN" altLang="en-US" spc="30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Source Han Sans SC" panose="020B0500000000000000" pitchFamily="34" charset="-122"/>
              </a:rPr>
              <a:t>。</a:t>
            </a:r>
            <a:endParaRPr lang="zh-CN" altLang="en-US" spc="30" dirty="0">
              <a:ln w="3175">
                <a:noFill/>
                <a:prstDash val="dash"/>
              </a:ln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Source Han Sans SC" panose="020B0500000000000000" pitchFamily="34" charset="-122"/>
            </a:endParaRPr>
          </a:p>
          <a:p>
            <a:pPr lvl="0" algn="l"/>
            <a:r>
              <a:rPr lang="zh-CN" altLang="en-US" spc="30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Source Han Sans SC" panose="020B0500000000000000" pitchFamily="34" charset="-122"/>
              </a:rPr>
              <a:t>商务部将推动</a:t>
            </a:r>
            <a:r>
              <a:rPr lang="zh-CN" altLang="en-US" b="1" spc="30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Source Han Sans SC" panose="020B0500000000000000" pitchFamily="34" charset="-122"/>
              </a:rPr>
              <a:t>取消不合理限制</a:t>
            </a:r>
            <a:r>
              <a:rPr lang="zh-CN" altLang="en-US" spc="30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Source Han Sans SC" panose="020B0500000000000000" pitchFamily="34" charset="-122"/>
              </a:rPr>
              <a:t>，并办好“服务消费季”、“中华美食荟”等活动。</a:t>
            </a:r>
            <a:endParaRPr lang="zh-CN" altLang="en-US" spc="30" dirty="0">
              <a:ln w="3175">
                <a:noFill/>
                <a:prstDash val="dash"/>
              </a:ln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Source Han Sans SC" panose="020B0500000000000000" pitchFamily="34" charset="-122"/>
            </a:endParaRPr>
          </a:p>
        </p:txBody>
      </p:sp>
      <p:sp>
        <p:nvSpPr>
          <p:cNvPr id="37" name="Rectangle 29"/>
          <p:cNvSpPr/>
          <p:nvPr>
            <p:custDataLst>
              <p:tags r:id="rId32"/>
            </p:custDataLst>
          </p:nvPr>
        </p:nvSpPr>
        <p:spPr>
          <a:xfrm>
            <a:off x="440055" y="1124585"/>
            <a:ext cx="3498850" cy="244538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 algn="l"/>
            <a:r>
              <a:rPr lang="zh-CN" altLang="en-US" b="1" u="sng" spc="30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Source Han Sans SC" panose="020B0500000000000000" pitchFamily="34" charset="-122"/>
              </a:rPr>
              <a:t>稳投资政策连续发力</a:t>
            </a:r>
            <a:r>
              <a:rPr lang="zh-CN" altLang="en-US" spc="30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Source Han Sans SC" panose="020B0500000000000000" pitchFamily="34" charset="-122"/>
              </a:rPr>
              <a:t>。</a:t>
            </a:r>
            <a:endParaRPr lang="zh-CN" altLang="en-US" spc="30" dirty="0">
              <a:ln w="3175">
                <a:noFill/>
                <a:prstDash val="dash"/>
              </a:ln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Source Han Sans SC" panose="020B0500000000000000" pitchFamily="34" charset="-122"/>
            </a:endParaRPr>
          </a:p>
          <a:p>
            <a:pPr lvl="0" algn="l"/>
            <a:r>
              <a:rPr lang="zh-CN" altLang="en-US" spc="30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Source Han Sans SC" panose="020B0500000000000000" pitchFamily="34" charset="-122"/>
              </a:rPr>
              <a:t>超长期特别国债</a:t>
            </a:r>
            <a:r>
              <a:rPr lang="en-US" altLang="zh-CN" spc="30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Source Han Sans SC" panose="020B0500000000000000" pitchFamily="34" charset="-122"/>
              </a:rPr>
              <a:t>1.3</a:t>
            </a:r>
            <a:r>
              <a:rPr lang="zh-CN" altLang="en-US" spc="30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Source Han Sans SC" panose="020B0500000000000000" pitchFamily="34" charset="-122"/>
              </a:rPr>
              <a:t>万亿元，特别国债</a:t>
            </a:r>
            <a:r>
              <a:rPr lang="en-US" altLang="zh-CN" spc="30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Source Han Sans SC" panose="020B0500000000000000" pitchFamily="34" charset="-122"/>
              </a:rPr>
              <a:t>3000</a:t>
            </a:r>
            <a:r>
              <a:rPr lang="zh-CN" altLang="en-US" spc="30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Source Han Sans SC" panose="020B0500000000000000" pitchFamily="34" charset="-122"/>
              </a:rPr>
              <a:t>亿元，地方政府专项债券</a:t>
            </a:r>
            <a:r>
              <a:rPr lang="en-US" altLang="zh-CN" spc="30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Source Han Sans SC" panose="020B0500000000000000" pitchFamily="34" charset="-122"/>
              </a:rPr>
              <a:t>4.4</a:t>
            </a:r>
            <a:r>
              <a:rPr lang="zh-CN" altLang="en-US" spc="30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Source Han Sans SC" panose="020B0500000000000000" pitchFamily="34" charset="-122"/>
              </a:rPr>
              <a:t>万亿元。</a:t>
            </a:r>
            <a:endParaRPr lang="zh-CN" altLang="en-US" spc="30" dirty="0">
              <a:ln w="3175">
                <a:noFill/>
                <a:prstDash val="dash"/>
              </a:ln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Source Han Sans SC" panose="020B0500000000000000" pitchFamily="34" charset="-122"/>
            </a:endParaRPr>
          </a:p>
          <a:p>
            <a:pPr lvl="0" algn="l"/>
            <a:r>
              <a:rPr lang="en-US" altLang="zh-CN" spc="30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Source Han Sans SC" panose="020B0500000000000000" pitchFamily="34" charset="-122"/>
              </a:rPr>
              <a:t>8000</a:t>
            </a:r>
            <a:r>
              <a:rPr lang="zh-CN" altLang="en-US" spc="30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Source Han Sans SC" panose="020B0500000000000000" pitchFamily="34" charset="-122"/>
              </a:rPr>
              <a:t>亿元超长期特别国债砸向</a:t>
            </a:r>
            <a:r>
              <a:rPr lang="en-US" altLang="zh-CN" spc="30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Source Han Sans SC" panose="020B0500000000000000" pitchFamily="34" charset="-122"/>
              </a:rPr>
              <a:t>“</a:t>
            </a:r>
            <a:r>
              <a:rPr lang="zh-CN" altLang="en-US" spc="30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Source Han Sans SC" panose="020B0500000000000000" pitchFamily="34" charset="-122"/>
              </a:rPr>
              <a:t>两重</a:t>
            </a:r>
            <a:r>
              <a:rPr lang="en-US" altLang="zh-CN" spc="30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Source Han Sans SC" panose="020B0500000000000000" pitchFamily="34" charset="-122"/>
              </a:rPr>
              <a:t>”</a:t>
            </a:r>
            <a:r>
              <a:rPr lang="zh-CN" altLang="en-US" spc="30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Source Han Sans SC" panose="020B0500000000000000" pitchFamily="34" charset="-122"/>
              </a:rPr>
              <a:t>建设</a:t>
            </a:r>
            <a:r>
              <a:rPr lang="en-US" altLang="zh-CN" spc="30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Source Han Sans SC" panose="020B0500000000000000" pitchFamily="34" charset="-122"/>
              </a:rPr>
              <a:t>(</a:t>
            </a:r>
            <a:r>
              <a:rPr lang="zh-CN" altLang="en-US" spc="30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Source Han Sans SC" panose="020B0500000000000000" pitchFamily="34" charset="-122"/>
              </a:rPr>
              <a:t>重点聚焦</a:t>
            </a:r>
            <a:r>
              <a:rPr lang="zh-CN" altLang="en-US" b="1" spc="30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Source Han Sans SC" panose="020B0500000000000000" pitchFamily="34" charset="-122"/>
              </a:rPr>
              <a:t>城市更新、水利建设、生态修复</a:t>
            </a:r>
            <a:r>
              <a:rPr lang="en-US" altLang="zh-CN" spc="30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Source Han Sans SC" panose="020B0500000000000000" pitchFamily="34" charset="-122"/>
              </a:rPr>
              <a:t>)</a:t>
            </a:r>
            <a:r>
              <a:rPr lang="zh-CN" altLang="en-US" spc="30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Source Han Sans SC" panose="020B0500000000000000" pitchFamily="34" charset="-122"/>
              </a:rPr>
              <a:t>，</a:t>
            </a:r>
            <a:r>
              <a:rPr lang="en-US" altLang="zh-CN" spc="30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Source Han Sans SC" panose="020B0500000000000000" pitchFamily="34" charset="-122"/>
              </a:rPr>
              <a:t>2000</a:t>
            </a:r>
            <a:r>
              <a:rPr lang="zh-CN" altLang="en-US" spc="30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Source Han Sans SC" panose="020B0500000000000000" pitchFamily="34" charset="-122"/>
              </a:rPr>
              <a:t>亿支持设备更新</a:t>
            </a:r>
            <a:r>
              <a:rPr lang="zh-CN" altLang="en-US" spc="30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Source Han Sans SC" panose="020B0500000000000000" pitchFamily="34" charset="-122"/>
              </a:rPr>
              <a:t>。</a:t>
            </a:r>
            <a:endParaRPr lang="zh-CN" altLang="en-US" spc="30" dirty="0">
              <a:ln w="3175">
                <a:noFill/>
                <a:prstDash val="dash"/>
              </a:ln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Source Han Sans SC" panose="020B0500000000000000" pitchFamily="34" charset="-122"/>
            </a:endParaRPr>
          </a:p>
          <a:p>
            <a:pPr lvl="0" algn="l"/>
            <a:endParaRPr lang="zh-CN" altLang="en-US" spc="30" dirty="0">
              <a:ln w="3175">
                <a:noFill/>
                <a:prstDash val="dash"/>
              </a:ln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Source Han Sans SC" panose="020B0500000000000000" pitchFamily="34" charset="-122"/>
            </a:endParaRPr>
          </a:p>
        </p:txBody>
      </p:sp>
      <p:sp>
        <p:nvSpPr>
          <p:cNvPr id="39" name="Rectangle 29"/>
          <p:cNvSpPr/>
          <p:nvPr>
            <p:custDataLst>
              <p:tags r:id="rId33"/>
            </p:custDataLst>
          </p:nvPr>
        </p:nvSpPr>
        <p:spPr>
          <a:xfrm>
            <a:off x="449580" y="3919855"/>
            <a:ext cx="3545205" cy="231711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 algn="l"/>
            <a:r>
              <a:rPr lang="zh-CN" altLang="en-US" spc="30" dirty="0">
                <a:ln w="3175">
                  <a:noFill/>
                  <a:prstDash val="dash"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Source Han Sans SC" panose="020B0500000000000000" pitchFamily="34" charset="-122"/>
              </a:rPr>
              <a:t>民生主题下，</a:t>
            </a:r>
            <a:r>
              <a:rPr lang="zh-CN" altLang="en-US" b="1" u="sng" spc="30" dirty="0">
                <a:ln w="3175">
                  <a:noFill/>
                  <a:prstDash val="dash"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Source Han Sans SC" panose="020B0500000000000000" pitchFamily="34" charset="-122"/>
              </a:rPr>
              <a:t>医疗服务与养老产业需求稳定增长。</a:t>
            </a:r>
            <a:endParaRPr lang="zh-CN" altLang="en-US" spc="30" dirty="0">
              <a:ln w="3175">
                <a:noFill/>
                <a:prstDash val="dash"/>
              </a:ln>
              <a:solidFill>
                <a:schemeClr val="accent5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Source Han Sans SC" panose="020B0500000000000000" pitchFamily="34" charset="-122"/>
            </a:endParaRPr>
          </a:p>
          <a:p>
            <a:pPr lvl="0" algn="l"/>
            <a:r>
              <a:rPr lang="zh-CN" altLang="en-US" spc="30" dirty="0">
                <a:ln w="3175">
                  <a:noFill/>
                  <a:prstDash val="dash"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Source Han Sans SC" panose="020B0500000000000000" pitchFamily="34" charset="-122"/>
              </a:rPr>
              <a:t>基层医疗能力提升、医保精细化管理、创新药研发以及医疗器械国产替代。</a:t>
            </a:r>
            <a:endParaRPr lang="zh-CN" altLang="en-US" spc="30" dirty="0">
              <a:ln w="3175">
                <a:noFill/>
                <a:prstDash val="dash"/>
              </a:ln>
              <a:solidFill>
                <a:schemeClr val="accent5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Source Han Sans SC" panose="020B0500000000000000" pitchFamily="34" charset="-122"/>
            </a:endParaRPr>
          </a:p>
          <a:p>
            <a:pPr lvl="0" algn="l"/>
            <a:r>
              <a:rPr lang="zh-CN" altLang="en-US" spc="30" dirty="0">
                <a:ln w="3175">
                  <a:noFill/>
                  <a:prstDash val="dash"/>
                </a:ln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Source Han Sans SC" panose="020B0500000000000000" pitchFamily="34" charset="-122"/>
              </a:rPr>
              <a:t>医保谈判与集采政策趋于理性，行业压力显著减轻，创新药出海提速。</a:t>
            </a:r>
            <a:endParaRPr lang="zh-CN" altLang="en-US" spc="30" dirty="0">
              <a:ln w="3175">
                <a:noFill/>
                <a:prstDash val="dash"/>
              </a:ln>
              <a:solidFill>
                <a:schemeClr val="accent5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Source Han Sans SC" panose="020B0500000000000000" pitchFamily="34" charset="-122"/>
            </a:endParaRPr>
          </a:p>
        </p:txBody>
      </p:sp>
    </p:spTree>
    <p:custDataLst>
      <p:tags r:id="rId3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2255520" y="2500630"/>
            <a:ext cx="764984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000">
                <a:ln w="15875">
                  <a:noFill/>
                </a:ln>
                <a:gradFill>
                  <a:gsLst>
                    <a:gs pos="0">
                      <a:srgbClr val="D7250C"/>
                    </a:gs>
                    <a:gs pos="100000">
                      <a:srgbClr val="F86015"/>
                    </a:gs>
                  </a:gsLst>
                  <a:lin ang="11280000" scaled="1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人工智能：</a:t>
            </a:r>
            <a:endParaRPr lang="zh-CN" altLang="en-US" sz="6000">
              <a:ln w="15875">
                <a:noFill/>
              </a:ln>
              <a:gradFill>
                <a:gsLst>
                  <a:gs pos="0">
                    <a:srgbClr val="D7250C"/>
                  </a:gs>
                  <a:gs pos="100000">
                    <a:srgbClr val="F86015"/>
                  </a:gs>
                </a:gsLst>
                <a:lin ang="11280000" scaled="1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 fontAlgn="auto"/>
            <a:r>
              <a:rPr lang="zh-CN" altLang="en-US" sz="6000">
                <a:ln w="15875">
                  <a:noFill/>
                </a:ln>
                <a:gradFill>
                  <a:gsLst>
                    <a:gs pos="0">
                      <a:srgbClr val="D7250C"/>
                    </a:gs>
                    <a:gs pos="100000">
                      <a:srgbClr val="F86015"/>
                    </a:gs>
                  </a:gsLst>
                  <a:lin ang="11280000" scaled="1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从概念走向落地</a:t>
            </a:r>
            <a:endParaRPr lang="zh-CN" altLang="en-US" sz="6000">
              <a:ln w="15875">
                <a:noFill/>
              </a:ln>
              <a:gradFill>
                <a:gsLst>
                  <a:gs pos="0">
                    <a:srgbClr val="D7250C"/>
                  </a:gs>
                  <a:gs pos="100000">
                    <a:srgbClr val="F86015"/>
                  </a:gs>
                </a:gsLst>
                <a:lin ang="11280000" scaled="1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2255520" y="1697355"/>
            <a:ext cx="764984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US" altLang="zh-CN" sz="6000">
                <a:gradFill>
                  <a:gsLst>
                    <a:gs pos="0">
                      <a:srgbClr val="F96115"/>
                    </a:gs>
                    <a:gs pos="100000">
                      <a:srgbClr val="D31E0B"/>
                    </a:gs>
                  </a:gsLst>
                  <a:lin ang="0" scaled="1"/>
                </a:gradFill>
                <a:latin typeface="思源黑體 Bold" panose="020B0800000000000000" charset="-120"/>
                <a:ea typeface="思源黑體 Bold" panose="020B0800000000000000" charset="-120"/>
                <a:sym typeface="+mn-ea"/>
              </a:rPr>
              <a:t>PART  02</a:t>
            </a:r>
            <a:endParaRPr lang="en-US" altLang="zh-CN" sz="6000">
              <a:gradFill>
                <a:gsLst>
                  <a:gs pos="0">
                    <a:srgbClr val="F96115"/>
                  </a:gs>
                  <a:gs pos="100000">
                    <a:srgbClr val="D31E0B"/>
                  </a:gs>
                </a:gsLst>
                <a:lin ang="0" scaled="1"/>
              </a:gradFill>
              <a:latin typeface="思源黑體 Bold" panose="020B0800000000000000" charset="-120"/>
              <a:ea typeface="思源黑體 Bold" panose="020B0800000000000000" charset="-120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  <p:tag name="KSO_WM_DIAGRAM_VIRTUALLY_FRAME" val="{&quot;height&quot;:389.1,&quot;left&quot;:34.65,&quot;top&quot;:102,&quot;width&quot;:906.8}"/>
</p:tagLst>
</file>

<file path=ppt/tags/tag101.xml><?xml version="1.0" encoding="utf-8"?>
<p:tagLst xmlns:p="http://schemas.openxmlformats.org/presentationml/2006/main">
  <p:tag name="KSO_WM_DIAGRAM_VIRTUALLY_FRAME" val="{&quot;height&quot;:389.1,&quot;left&quot;:34.65,&quot;top&quot;:102,&quot;width&quot;:906.8}"/>
</p:tagLst>
</file>

<file path=ppt/tags/tag102.xml><?xml version="1.0" encoding="utf-8"?>
<p:tagLst xmlns:p="http://schemas.openxmlformats.org/presentationml/2006/main">
  <p:tag name="KSO_WM_BEAUTIFY_FLAG" val=""/>
  <p:tag name="KSO_WM_DIAGRAM_VIRTUALLY_FRAME" val="{&quot;height&quot;:389.1,&quot;left&quot;:34.65,&quot;top&quot;:102,&quot;width&quot;:906.8}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  <p:tag name="KSO_WM_DIAGRAM_VIRTUALLY_FRAME" val="{&quot;height&quot;:389.1,&quot;left&quot;:34.65,&quot;top&quot;:102,&quot;width&quot;:906.8}"/>
</p:tagLst>
</file>

<file path=ppt/tags/tag106.xml><?xml version="1.0" encoding="utf-8"?>
<p:tagLst xmlns:p="http://schemas.openxmlformats.org/presentationml/2006/main">
  <p:tag name="KSO_WM_BEAUTIFY_FLAG" val=""/>
  <p:tag name="KSO_WM_DIAGRAM_VIRTUALLY_FRAME" val="{&quot;height&quot;:389.1,&quot;left&quot;:34.65,&quot;top&quot;:102,&quot;width&quot;:906.8}"/>
</p:tagLst>
</file>

<file path=ppt/tags/tag107.xml><?xml version="1.0" encoding="utf-8"?>
<p:tagLst xmlns:p="http://schemas.openxmlformats.org/presentationml/2006/main">
  <p:tag name="KSO_WM_BEAUTIFY_FLAG" val=""/>
  <p:tag name="KSO_WM_DIAGRAM_VIRTUALLY_FRAME" val="{&quot;height&quot;:389.1,&quot;left&quot;:34.65,&quot;top&quot;:102,&quot;width&quot;:906.8}"/>
</p:tagLst>
</file>

<file path=ppt/tags/tag108.xml><?xml version="1.0" encoding="utf-8"?>
<p:tagLst xmlns:p="http://schemas.openxmlformats.org/presentationml/2006/main">
  <p:tag name="KSO_WM_DIAGRAM_VIRTUALLY_FRAME" val="{&quot;height&quot;:389.1,&quot;left&quot;:34.65,&quot;top&quot;:102,&quot;width&quot;:906.8}"/>
</p:tagLst>
</file>

<file path=ppt/tags/tag109.xml><?xml version="1.0" encoding="utf-8"?>
<p:tagLst xmlns:p="http://schemas.openxmlformats.org/presentationml/2006/main">
  <p:tag name="KSO_WM_BEAUTIFY_FLAG" val=""/>
  <p:tag name="KSO_WM_DIAGRAM_VIRTUALLY_FRAME" val="{&quot;height&quot;:389.1,&quot;left&quot;:34.65,&quot;top&quot;:102,&quot;width&quot;:906.8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  <p:tag name="KSO_WM_DIAGRAM_VIRTUALLY_FRAME" val="{&quot;height&quot;:389.1,&quot;left&quot;:34.65,&quot;top&quot;:102,&quot;width&quot;:906.8}"/>
</p:tagLst>
</file>

<file path=ppt/tags/tag113.xml><?xml version="1.0" encoding="utf-8"?>
<p:tagLst xmlns:p="http://schemas.openxmlformats.org/presentationml/2006/main">
  <p:tag name="KSO_WM_BEAUTIFY_FLAG" val=""/>
  <p:tag name="KSO_WM_DIAGRAM_VIRTUALLY_FRAME" val="{&quot;height&quot;:389.1,&quot;left&quot;:34.65,&quot;top&quot;:102,&quot;width&quot;:906.8}"/>
</p:tagLst>
</file>

<file path=ppt/tags/tag114.xml><?xml version="1.0" encoding="utf-8"?>
<p:tagLst xmlns:p="http://schemas.openxmlformats.org/presentationml/2006/main">
  <p:tag name="KSO_WM_BEAUTIFY_FLAG" val=""/>
  <p:tag name="KSO_WM_DIAGRAM_VIRTUALLY_FRAME" val="{&quot;height&quot;:389.1,&quot;left&quot;:34.65,&quot;top&quot;:102,&quot;width&quot;:906.8}"/>
</p:tagLst>
</file>

<file path=ppt/tags/tag115.xml><?xml version="1.0" encoding="utf-8"?>
<p:tagLst xmlns:p="http://schemas.openxmlformats.org/presentationml/2006/main">
  <p:tag name="KSO_WM_BEAUTIFY_FLAG" val=""/>
  <p:tag name="KSO_WM_DIAGRAM_VIRTUALLY_FRAME" val="{&quot;height&quot;:389.1,&quot;left&quot;:34.65,&quot;top&quot;:102,&quot;width&quot;:906.8}"/>
</p:tagLst>
</file>

<file path=ppt/tags/tag116.xml><?xml version="1.0" encoding="utf-8"?>
<p:tagLst xmlns:p="http://schemas.openxmlformats.org/presentationml/2006/main">
  <p:tag name="KSO_WM_BEAUTIFY_FLAG" val=""/>
  <p:tag name="KSO_WM_DIAGRAM_VIRTUALLY_FRAME" val="{&quot;height&quot;:389.1,&quot;left&quot;:34.65,&quot;top&quot;:102,&quot;width&quot;:906.8}"/>
</p:tagLst>
</file>

<file path=ppt/tags/tag117.xml><?xml version="1.0" encoding="utf-8"?>
<p:tagLst xmlns:p="http://schemas.openxmlformats.org/presentationml/2006/main">
  <p:tag name="KSO_WM_BEAUTIFY_FLAG" val=""/>
  <p:tag name="KSO_WM_DIAGRAM_VIRTUALLY_FRAME" val="{&quot;height&quot;:389.1,&quot;left&quot;:34.65,&quot;top&quot;:102,&quot;width&quot;:906.8}"/>
</p:tagLst>
</file>

<file path=ppt/tags/tag118.xml><?xml version="1.0" encoding="utf-8"?>
<p:tagLst xmlns:p="http://schemas.openxmlformats.org/presentationml/2006/main">
  <p:tag name="KSO_WM_BEAUTIFY_FLAG" val=""/>
  <p:tag name="KSO_WM_DIAGRAM_VIRTUALLY_FRAME" val="{&quot;height&quot;:389.1,&quot;left&quot;:34.65,&quot;top&quot;:102,&quot;width&quot;:906.8}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24_3*l_h_i*1_1_3"/>
  <p:tag name="KSO_WM_TEMPLATE_CATEGORY" val="diagram"/>
  <p:tag name="KSO_WM_TEMPLATE_INDEX" val="20230924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UNIT_TYPE" val="l_h_i"/>
  <p:tag name="KSO_WM_UNIT_INDEX" val="1_1_3"/>
  <p:tag name="KSO_WM_DIAGRAM_MAX_ITEMCNT" val="6"/>
  <p:tag name="KSO_WM_DIAGRAM_MIN_ITEMCNT" val="2"/>
  <p:tag name="KSO_WM_DIAGRAM_VIRTUALLY_FRAME" val="{&quot;height&quot;:332.3,&quot;left&quot;:29.1,&quot;top&quot;:157.35,&quot;width&quot;:898.1151432547982}"/>
  <p:tag name="KSO_WM_DIAGRAM_COLOR_MATCH_VALUE" val="{&quot;shape&quot;:{&quot;fill&quot;:{&quot;gradient&quot;:[{&quot;brightness&quot;:0.20000000298023224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.800000011920929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SHADOW_SCHEMECOLOR_INDEX" val="5"/>
  <p:tag name="KSO_WM_UNIT_TEXT_FILL_FORE_SCHEMECOLOR_INDEX" val="13"/>
  <p:tag name="KSO_WM_UNIT_TEXT_FILL_TYPE" val="1"/>
  <p:tag name="KSO_WM_UNIT_USESOURCEFORMAT_APPLY" val="1"/>
</p:tagLst>
</file>

<file path=ppt/tags/tag12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24_3*l_h_i*1_1_2"/>
  <p:tag name="KSO_WM_TEMPLATE_CATEGORY" val="diagram"/>
  <p:tag name="KSO_WM_TEMPLATE_INDEX" val="20230924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UNIT_TYPE" val="l_h_i"/>
  <p:tag name="KSO_WM_UNIT_INDEX" val="1_1_2"/>
  <p:tag name="KSO_WM_DIAGRAM_MAX_ITEMCNT" val="6"/>
  <p:tag name="KSO_WM_DIAGRAM_MIN_ITEMCNT" val="2"/>
  <p:tag name="KSO_WM_DIAGRAM_VIRTUALLY_FRAME" val="{&quot;height&quot;:332.3,&quot;left&quot;:29.1,&quot;top&quot;:157.35,&quot;width&quot;:898.1151432547982}"/>
  <p:tag name="KSO_WM_DIAGRAM_COLOR_MATCH_VALUE" val="{&quot;shape&quot;:{&quot;fill&quot;:{&quot;gradient&quot;:[{&quot;brightness&quot;:0.20000000298023224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.800000011920929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SHADOW_SCHEMECOLOR_INDEX" val="5"/>
  <p:tag name="KSO_WM_UNIT_TEXT_FILL_FORE_SCHEMECOLOR_INDEX" val="13"/>
  <p:tag name="KSO_WM_UNIT_TEXT_FILL_TYPE" val="1"/>
  <p:tag name="KSO_WM_UNIT_USESOURCEFORMAT_APPLY" val="1"/>
</p:tagLst>
</file>

<file path=ppt/tags/tag12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0924_3*l_h_f*1_1_1"/>
  <p:tag name="KSO_WM_TEMPLATE_CATEGORY" val="diagram"/>
  <p:tag name="KSO_WM_TEMPLATE_INDEX" val="20230924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246.85000610351562,&quot;left&quot;:32.69902997354821,&quot;top&quot;:184.14999694824218,&quot;width&quot;:894.5161132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输入你的项正文，文字是您思想的提炼"/>
  <p:tag name="KSO_WM_UNIT_USESOURCEFORMAT_APPLY" val="1"/>
</p:tagLst>
</file>

<file path=ppt/tags/tag127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VALUE" val="96*9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diagram20230924_3*l_h_x*1_1_1"/>
  <p:tag name="KSO_WM_TEMPLATE_CATEGORY" val="diagram"/>
  <p:tag name="KSO_WM_TEMPLATE_INDEX" val="20230924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332.3,&quot;left&quot;:29.1,&quot;top&quot;:157.35,&quot;width&quot;:898.115143254798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</p:tagLst>
</file>

<file path=ppt/tags/tag12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24_3*l_h_i*1_2_3"/>
  <p:tag name="KSO_WM_TEMPLATE_CATEGORY" val="diagram"/>
  <p:tag name="KSO_WM_TEMPLATE_INDEX" val="20230924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UNIT_TYPE" val="l_h_i"/>
  <p:tag name="KSO_WM_UNIT_INDEX" val="1_2_3"/>
  <p:tag name="KSO_WM_DIAGRAM_MAX_ITEMCNT" val="6"/>
  <p:tag name="KSO_WM_DIAGRAM_MIN_ITEMCNT" val="2"/>
  <p:tag name="KSO_WM_DIAGRAM_VIRTUALLY_FRAME" val="{&quot;height&quot;:332.3,&quot;left&quot;:29.1,&quot;top&quot;:157.35,&quot;width&quot;:898.1151432547982}"/>
  <p:tag name="KSO_WM_DIAGRAM_COLOR_MATCH_VALUE" val="{&quot;shape&quot;:{&quot;fill&quot;:{&quot;gradient&quot;:[{&quot;brightness&quot;:0.10000000149011612,&quot;colorType&quot;:1,&quot;foreColorIndex&quot;:6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brightness&quot;:0.800000011920929,&quot;colorType&quot;:1,&quot;foreColorIndex&quot;:8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SHADOW_SCHEMECOLOR_INDEX" val="6"/>
  <p:tag name="KSO_WM_UNIT_TEXT_FILL_FORE_SCHEMECOLOR_INDEX" val="13"/>
  <p:tag name="KSO_WM_UNIT_TEXT_FILL_TYPE" val="1"/>
  <p:tag name="KSO_WM_UNIT_USESOURCEFORMAT_APPLY" val="1"/>
</p:tagLst>
</file>

<file path=ppt/tags/tag12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24_3*l_h_i*1_2_2"/>
  <p:tag name="KSO_WM_TEMPLATE_CATEGORY" val="diagram"/>
  <p:tag name="KSO_WM_TEMPLATE_INDEX" val="20230924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UNIT_TYPE" val="l_h_i"/>
  <p:tag name="KSO_WM_UNIT_INDEX" val="1_2_2"/>
  <p:tag name="KSO_WM_DIAGRAM_MAX_ITEMCNT" val="6"/>
  <p:tag name="KSO_WM_DIAGRAM_MIN_ITEMCNT" val="2"/>
  <p:tag name="KSO_WM_DIAGRAM_VIRTUALLY_FRAME" val="{&quot;height&quot;:332.3,&quot;left&quot;:29.1,&quot;top&quot;:157.35,&quot;width&quot;:898.1151432547982}"/>
  <p:tag name="KSO_WM_DIAGRAM_COLOR_MATCH_VALUE" val="{&quot;shape&quot;:{&quot;fill&quot;:{&quot;gradient&quot;:[{&quot;brightness&quot;:0.10000000149011612,&quot;colorType&quot;:1,&quot;foreColorIndex&quot;:6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brightness&quot;:0.800000011920929,&quot;colorType&quot;:1,&quot;foreColorIndex&quot;:8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SHADOW_SCHEMECOLOR_INDEX" val="6"/>
  <p:tag name="KSO_WM_UNIT_TEXT_FILL_FORE_SCHEMECOLOR_INDEX" val="13"/>
  <p:tag name="KSO_WM_UNIT_TEXT_FILL_TYPE" val="1"/>
  <p:tag name="KSO_WM_UNIT_USESOURCEFORMAT_APPLY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VALUE" val="89*9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2_1"/>
  <p:tag name="KSO_WM_UNIT_ID" val="diagram20230924_3*l_h_x*1_2_1"/>
  <p:tag name="KSO_WM_TEMPLATE_CATEGORY" val="diagram"/>
  <p:tag name="KSO_WM_TEMPLATE_INDEX" val="20230924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332.3,&quot;left&quot;:29.1,&quot;top&quot;:157.35,&quot;width&quot;:898.115143254798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</p:tagLst>
</file>

<file path=ppt/tags/tag13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24_3*l_h_i*1_4_3"/>
  <p:tag name="KSO_WM_TEMPLATE_CATEGORY" val="diagram"/>
  <p:tag name="KSO_WM_TEMPLATE_INDEX" val="20230924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UNIT_TYPE" val="l_h_i"/>
  <p:tag name="KSO_WM_UNIT_INDEX" val="1_4_3"/>
  <p:tag name="KSO_WM_DIAGRAM_MAX_ITEMCNT" val="6"/>
  <p:tag name="KSO_WM_DIAGRAM_MIN_ITEMCNT" val="2"/>
  <p:tag name="KSO_WM_DIAGRAM_VIRTUALLY_FRAME" val="{&quot;height&quot;:332.3,&quot;left&quot;:29.1,&quot;top&quot;:157.35,&quot;width&quot;:898.1151432547982}"/>
  <p:tag name="KSO_WM_DIAGRAM_COLOR_MATCH_VALUE" val="{&quot;shape&quot;:{&quot;fill&quot;:{&quot;gradient&quot;:[{&quot;brightness&quot;:0.10000000149011612,&quot;colorType&quot;:1,&quot;foreColorIndex&quot;:6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brightness&quot;:0.800000011920929,&quot;colorType&quot;:1,&quot;foreColorIndex&quot;:8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SHADOW_SCHEMECOLOR_INDEX" val="8"/>
  <p:tag name="KSO_WM_UNIT_TEXT_FILL_FORE_SCHEMECOLOR_INDEX" val="13"/>
  <p:tag name="KSO_WM_UNIT_TEXT_FILL_TYPE" val="1"/>
  <p:tag name="KSO_WM_UNIT_USESOURCEFORMAT_APPLY" val="1"/>
</p:tagLst>
</file>

<file path=ppt/tags/tag13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24_3*l_h_i*1_4_2"/>
  <p:tag name="KSO_WM_TEMPLATE_CATEGORY" val="diagram"/>
  <p:tag name="KSO_WM_TEMPLATE_INDEX" val="20230924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UNIT_TYPE" val="l_h_i"/>
  <p:tag name="KSO_WM_UNIT_INDEX" val="1_4_2"/>
  <p:tag name="KSO_WM_DIAGRAM_MAX_ITEMCNT" val="6"/>
  <p:tag name="KSO_WM_DIAGRAM_MIN_ITEMCNT" val="2"/>
  <p:tag name="KSO_WM_DIAGRAM_VIRTUALLY_FRAME" val="{&quot;height&quot;:332.3,&quot;left&quot;:29.1,&quot;top&quot;:157.35,&quot;width&quot;:898.1151432547982}"/>
  <p:tag name="KSO_WM_DIAGRAM_COLOR_MATCH_VALUE" val="{&quot;shape&quot;:{&quot;fill&quot;:{&quot;gradient&quot;:[{&quot;brightness&quot;:0.10000000149011612,&quot;colorType&quot;:1,&quot;foreColorIndex&quot;:6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brightness&quot;:0.800000011920929,&quot;colorType&quot;:1,&quot;foreColorIndex&quot;:8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SHADOW_SCHEMECOLOR_INDEX" val="8"/>
  <p:tag name="KSO_WM_UNIT_TEXT_FILL_FORE_SCHEMECOLOR_INDEX" val="13"/>
  <p:tag name="KSO_WM_UNIT_TEXT_FILL_TYPE" val="1"/>
  <p:tag name="KSO_WM_UNIT_USESOURCEFORMAT_APPLY" val="1"/>
</p:tagLst>
</file>

<file path=ppt/tags/tag133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VALUE" val="92*9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4_1"/>
  <p:tag name="KSO_WM_UNIT_ID" val="diagram20230924_3*l_h_x*1_4_1"/>
  <p:tag name="KSO_WM_TEMPLATE_CATEGORY" val="diagram"/>
  <p:tag name="KSO_WM_TEMPLATE_INDEX" val="20230924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332.3,&quot;left&quot;:29.1,&quot;top&quot;:157.35,&quot;width&quot;:898.115143254798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</p:tagLst>
</file>

<file path=ppt/tags/tag13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24_3*l_h_i*1_3_3"/>
  <p:tag name="KSO_WM_TEMPLATE_CATEGORY" val="diagram"/>
  <p:tag name="KSO_WM_TEMPLATE_INDEX" val="20230924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UNIT_TYPE" val="l_h_i"/>
  <p:tag name="KSO_WM_UNIT_INDEX" val="1_3_3"/>
  <p:tag name="KSO_WM_DIAGRAM_MAX_ITEMCNT" val="6"/>
  <p:tag name="KSO_WM_DIAGRAM_MIN_ITEMCNT" val="2"/>
  <p:tag name="KSO_WM_DIAGRAM_VIRTUALLY_FRAME" val="{&quot;height&quot;:332.3,&quot;left&quot;:29.1,&quot;top&quot;:157.35,&quot;width&quot;:898.1151432547982}"/>
  <p:tag name="KSO_WM_DIAGRAM_COLOR_MATCH_VALUE" val="{&quot;shape&quot;:{&quot;fill&quot;:{&quot;gradient&quot;:[{&quot;brightness&quot;:0.20000000298023224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.800000011920929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SHADOW_SCHEMECOLOR_INDEX" val="7"/>
  <p:tag name="KSO_WM_UNIT_TEXT_FILL_FORE_SCHEMECOLOR_INDEX" val="13"/>
  <p:tag name="KSO_WM_UNIT_TEXT_FILL_TYPE" val="1"/>
  <p:tag name="KSO_WM_UNIT_USESOURCEFORMAT_APPLY" val="1"/>
</p:tagLst>
</file>

<file path=ppt/tags/tag13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24_3*l_h_i*1_3_2"/>
  <p:tag name="KSO_WM_TEMPLATE_CATEGORY" val="diagram"/>
  <p:tag name="KSO_WM_TEMPLATE_INDEX" val="20230924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UNIT_TYPE" val="l_h_i"/>
  <p:tag name="KSO_WM_UNIT_INDEX" val="1_3_2"/>
  <p:tag name="KSO_WM_DIAGRAM_MAX_ITEMCNT" val="6"/>
  <p:tag name="KSO_WM_DIAGRAM_MIN_ITEMCNT" val="2"/>
  <p:tag name="KSO_WM_DIAGRAM_VIRTUALLY_FRAME" val="{&quot;height&quot;:332.3,&quot;left&quot;:29.1,&quot;top&quot;:157.35,&quot;width&quot;:898.1151432547982}"/>
  <p:tag name="KSO_WM_DIAGRAM_COLOR_MATCH_VALUE" val="{&quot;shape&quot;:{&quot;fill&quot;:{&quot;gradient&quot;:[{&quot;brightness&quot;:0.20000000298023224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.800000011920929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SHADOW_SCHEMECOLOR_INDEX" val="7"/>
  <p:tag name="KSO_WM_UNIT_TEXT_FILL_FORE_SCHEMECOLOR_INDEX" val="13"/>
  <p:tag name="KSO_WM_UNIT_TEXT_FILL_TYPE" val="1"/>
  <p:tag name="KSO_WM_UNIT_USESOURCEFORMAT_APPLY" val="1"/>
</p:tagLst>
</file>

<file path=ppt/tags/tag136.xml><?xml version="1.0" encoding="utf-8"?>
<p:tagLst xmlns:p="http://schemas.openxmlformats.org/presentationml/2006/main">
  <p:tag name="KSO_WM_DIAGRAM_VERSION" val="3"/>
  <p:tag name="KSO_WM_DIAGRAM_COLOR_TRICK" val="2"/>
  <p:tag name="KSO_WM_DIAGRAM_COLOR_TEXT_CAN_REMOVE" val="n"/>
  <p:tag name="KSO_WM_UNIT_VALUE" val="96*9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3_1"/>
  <p:tag name="KSO_WM_UNIT_ID" val="diagram20230924_3*l_h_x*1_3_1"/>
  <p:tag name="KSO_WM_TEMPLATE_CATEGORY" val="diagram"/>
  <p:tag name="KSO_WM_TEMPLATE_INDEX" val="20230924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332.3,&quot;left&quot;:29.1,&quot;top&quot;:157.35,&quot;width&quot;:898.115143254798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</p:tagLst>
</file>

<file path=ppt/tags/tag13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0924_3*l_h_f*1_1_1"/>
  <p:tag name="KSO_WM_TEMPLATE_CATEGORY" val="diagram"/>
  <p:tag name="KSO_WM_TEMPLATE_INDEX" val="20230924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246.85000610351562,&quot;left&quot;:32.69902997354821,&quot;top&quot;:184.14999694824218,&quot;width&quot;:894.5161132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输入你的项正文，文字是您思想的提炼"/>
  <p:tag name="KSO_WM_UNIT_USESOURCEFORMAT_APPLY" val="1"/>
</p:tagLst>
</file>

<file path=ppt/tags/tag13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0924_3*l_h_f*1_1_1"/>
  <p:tag name="KSO_WM_TEMPLATE_CATEGORY" val="diagram"/>
  <p:tag name="KSO_WM_TEMPLATE_INDEX" val="20230924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246.85000610351562,&quot;left&quot;:32.69902997354821,&quot;top&quot;:184.14999694824218,&quot;width&quot;:894.5161132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输入你的项正文，文字是您思想的提炼"/>
  <p:tag name="KSO_WM_UNIT_USESOURCEFORMAT_APPLY" val="1"/>
</p:tagLst>
</file>

<file path=ppt/tags/tag13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0924_3*l_h_f*1_1_1"/>
  <p:tag name="KSO_WM_TEMPLATE_CATEGORY" val="diagram"/>
  <p:tag name="KSO_WM_TEMPLATE_INDEX" val="20230924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246.85000610351562,&quot;left&quot;:32.69902997354821,&quot;top&quot;:184.14999694824218,&quot;width&quot;:894.5161132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输入你的项正文，文字是您思想的提炼"/>
  <p:tag name="KSO_WM_UNIT_USESOURCEFORMAT_APPLY" val="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DIAGRAM_VIRTUALLY_FRAME" val="{&quot;height&quot;:360.0269291338583,&quot;left&quot;:39.5,&quot;top&quot;:150.32307086614173,&quot;width&quot;:907.4}"/>
</p:tagLst>
</file>

<file path=ppt/tags/tag148.xml><?xml version="1.0" encoding="utf-8"?>
<p:tagLst xmlns:p="http://schemas.openxmlformats.org/presentationml/2006/main">
  <p:tag name="KSO_WM_BEAUTIFY_FLAG" val=""/>
  <p:tag name="KSO_WM_DIAGRAM_VIRTUALLY_FRAME" val="{&quot;height&quot;:360.0269291338583,&quot;left&quot;:39.5,&quot;top&quot;:150.32307086614173,&quot;width&quot;:907.4}"/>
</p:tagLst>
</file>

<file path=ppt/tags/tag149.xml><?xml version="1.0" encoding="utf-8"?>
<p:tagLst xmlns:p="http://schemas.openxmlformats.org/presentationml/2006/main">
  <p:tag name="KSO_WM_BEAUTIFY_FLAG" val=""/>
  <p:tag name="KSO_WM_DIAGRAM_VIRTUALLY_FRAME" val="{&quot;height&quot;:360.0269291338583,&quot;left&quot;:39.5,&quot;top&quot;:150.32307086614173,&quot;width&quot;:907.4}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  <p:tag name="KSO_WM_DIAGRAM_VIRTUALLY_FRAME" val="{&quot;height&quot;:360.0269291338583,&quot;left&quot;:39.5,&quot;top&quot;:150.32307086614173,&quot;width&quot;:907.4}"/>
</p:tagLst>
</file>

<file path=ppt/tags/tag151.xml><?xml version="1.0" encoding="utf-8"?>
<p:tagLst xmlns:p="http://schemas.openxmlformats.org/presentationml/2006/main">
  <p:tag name="KSO_WM_BEAUTIFY_FLAG" val=""/>
  <p:tag name="KSO_WM_DIAGRAM_VIRTUALLY_FRAME" val="{&quot;height&quot;:360.0269291338583,&quot;left&quot;:39.5,&quot;top&quot;:150.32307086614173,&quot;width&quot;:907.4}"/>
</p:tagLst>
</file>

<file path=ppt/tags/tag152.xml><?xml version="1.0" encoding="utf-8"?>
<p:tagLst xmlns:p="http://schemas.openxmlformats.org/presentationml/2006/main">
  <p:tag name="KSO_WM_BEAUTIFY_FLAG" val=""/>
  <p:tag name="KSO_WM_DIAGRAM_VIRTUALLY_FRAME" val="{&quot;height&quot;:360.0269291338583,&quot;left&quot;:39.5,&quot;top&quot;:150.32307086614173,&quot;width&quot;:907.4}"/>
</p:tagLst>
</file>

<file path=ppt/tags/tag153.xml><?xml version="1.0" encoding="utf-8"?>
<p:tagLst xmlns:p="http://schemas.openxmlformats.org/presentationml/2006/main">
  <p:tag name="KSO_WM_BEAUTIFY_FLAG" val=""/>
  <p:tag name="KSO_WM_DIAGRAM_VIRTUALLY_FRAME" val="{&quot;height&quot;:360.0269291338583,&quot;left&quot;:39.5,&quot;top&quot;:150.32307086614173,&quot;width&quot;:907.4}"/>
</p:tagLst>
</file>

<file path=ppt/tags/tag154.xml><?xml version="1.0" encoding="utf-8"?>
<p:tagLst xmlns:p="http://schemas.openxmlformats.org/presentationml/2006/main">
  <p:tag name="PA" val="v5.1.0"/>
  <p:tag name="KSO_WM_BEAUTIFY_FLAG" val=""/>
  <p:tag name="KSO_WM_DIAGRAM_VIRTUALLY_FRAME" val="{&quot;height&quot;:360.0269291338583,&quot;left&quot;:39.5,&quot;top&quot;:150.32307086614173,&quot;width&quot;:907.4}"/>
</p:tagLst>
</file>

<file path=ppt/tags/tag155.xml><?xml version="1.0" encoding="utf-8"?>
<p:tagLst xmlns:p="http://schemas.openxmlformats.org/presentationml/2006/main">
  <p:tag name="PA" val="v5.1.0"/>
  <p:tag name="KSO_WM_BEAUTIFY_FLAG" val=""/>
  <p:tag name="KSO_WM_DIAGRAM_VIRTUALLY_FRAME" val="{&quot;height&quot;:360.0269291338583,&quot;left&quot;:39.5,&quot;top&quot;:150.32307086614173,&quot;width&quot;:907.4}"/>
</p:tagLst>
</file>

<file path=ppt/tags/tag156.xml><?xml version="1.0" encoding="utf-8"?>
<p:tagLst xmlns:p="http://schemas.openxmlformats.org/presentationml/2006/main">
  <p:tag name="PA" val="v5.1.0"/>
  <p:tag name="KSO_WM_BEAUTIFY_FLAG" val=""/>
  <p:tag name="KSO_WM_DIAGRAM_VIRTUALLY_FRAME" val="{&quot;height&quot;:360.0269291338583,&quot;left&quot;:39.5,&quot;top&quot;:150.32307086614173,&quot;width&quot;:907.4}"/>
</p:tagLst>
</file>

<file path=ppt/tags/tag157.xml><?xml version="1.0" encoding="utf-8"?>
<p:tagLst xmlns:p="http://schemas.openxmlformats.org/presentationml/2006/main">
  <p:tag name="PA" val="v5.1.0"/>
  <p:tag name="KSO_WM_BEAUTIFY_FLAG" val=""/>
  <p:tag name="KSO_WM_DIAGRAM_VIRTUALLY_FRAME" val="{&quot;height&quot;:360.0269291338583,&quot;left&quot;:39.5,&quot;top&quot;:150.32307086614173,&quot;width&quot;:907.4}"/>
</p:tagLst>
</file>

<file path=ppt/tags/tag158.xml><?xml version="1.0" encoding="utf-8"?>
<p:tagLst xmlns:p="http://schemas.openxmlformats.org/presentationml/2006/main">
  <p:tag name="KSO_WM_DIAGRAM_VIRTUALLY_FRAME" val="{&quot;height&quot;:360.0269291338583,&quot;left&quot;:39.5,&quot;top&quot;:150.32307086614173,&quot;width&quot;:907.4}"/>
</p:tagLst>
</file>

<file path=ppt/tags/tag159.xml><?xml version="1.0" encoding="utf-8"?>
<p:tagLst xmlns:p="http://schemas.openxmlformats.org/presentationml/2006/main">
  <p:tag name="KSO_WM_BEAUTIFY_FLAG" val=""/>
  <p:tag name="KSO_WM_DIAGRAM_VIRTUALLY_FRAME" val="{&quot;height&quot;:360.0269291338583,&quot;left&quot;:39.5,&quot;top&quot;:150.32307086614173,&quot;width&quot;:907.4}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  <p:tag name="KSO_WM_DIAGRAM_VIRTUALLY_FRAME" val="{&quot;height&quot;:360.0269291338583,&quot;left&quot;:39.5,&quot;top&quot;:150.32307086614173,&quot;width&quot;:907.4}"/>
</p:tagLst>
</file>

<file path=ppt/tags/tag161.xml><?xml version="1.0" encoding="utf-8"?>
<p:tagLst xmlns:p="http://schemas.openxmlformats.org/presentationml/2006/main">
  <p:tag name="KSO_WM_BEAUTIFY_FLAG" val=""/>
  <p:tag name="KSO_WM_DIAGRAM_VIRTUALLY_FRAME" val="{&quot;height&quot;:360.0269291338583,&quot;left&quot;:39.5,&quot;top&quot;:150.32307086614173,&quot;width&quot;:907.4}"/>
</p:tagLst>
</file>

<file path=ppt/tags/tag162.xml><?xml version="1.0" encoding="utf-8"?>
<p:tagLst xmlns:p="http://schemas.openxmlformats.org/presentationml/2006/main">
  <p:tag name="KSO_WM_BEAUTIFY_FLAG" val=""/>
  <p:tag name="KSO_WM_DIAGRAM_VIRTUALLY_FRAME" val="{&quot;height&quot;:360.0269291338583,&quot;left&quot;:39.5,&quot;top&quot;:150.32307086614173,&quot;width&quot;:907.4}"/>
</p:tagLst>
</file>

<file path=ppt/tags/tag163.xml><?xml version="1.0" encoding="utf-8"?>
<p:tagLst xmlns:p="http://schemas.openxmlformats.org/presentationml/2006/main">
  <p:tag name="KSO_WM_BEAUTIFY_FLAG" val=""/>
  <p:tag name="KSO_WM_DIAGRAM_VIRTUALLY_FRAME" val="{&quot;height&quot;:360.0269291338583,&quot;left&quot;:39.5,&quot;top&quot;:150.32307086614173,&quot;width&quot;:907.4}"/>
</p:tagLst>
</file>

<file path=ppt/tags/tag164.xml><?xml version="1.0" encoding="utf-8"?>
<p:tagLst xmlns:p="http://schemas.openxmlformats.org/presentationml/2006/main">
  <p:tag name="KSO_WM_BEAUTIFY_FLAG" val=""/>
  <p:tag name="KSO_WM_DIAGRAM_VIRTUALLY_FRAME" val="{&quot;height&quot;:360.0269291338583,&quot;left&quot;:39.5,&quot;top&quot;:150.32307086614173,&quot;width&quot;:907.4}"/>
</p:tagLst>
</file>

<file path=ppt/tags/tag165.xml><?xml version="1.0" encoding="utf-8"?>
<p:tagLst xmlns:p="http://schemas.openxmlformats.org/presentationml/2006/main">
  <p:tag name="KSO_WM_DIAGRAM_VIRTUALLY_FRAME" val="{&quot;height&quot;:360.0269291338583,&quot;left&quot;:39.5,&quot;top&quot;:150.32307086614173,&quot;width&quot;:907.4}"/>
</p:tagLst>
</file>

<file path=ppt/tags/tag166.xml><?xml version="1.0" encoding="utf-8"?>
<p:tagLst xmlns:p="http://schemas.openxmlformats.org/presentationml/2006/main">
  <p:tag name="KSO_WM_BEAUTIFY_FLAG" val=""/>
  <p:tag name="KSO_WM_DIAGRAM_VIRTUALLY_FRAME" val="{&quot;height&quot;:360.0269291338583,&quot;left&quot;:39.5,&quot;top&quot;:150.32307086614173,&quot;width&quot;:907.4}"/>
</p:tagLst>
</file>

<file path=ppt/tags/tag167.xml><?xml version="1.0" encoding="utf-8"?>
<p:tagLst xmlns:p="http://schemas.openxmlformats.org/presentationml/2006/main">
  <p:tag name="KSO_WM_BEAUTIFY_FLAG" val=""/>
  <p:tag name="KSO_WM_DIAGRAM_VIRTUALLY_FRAME" val="{&quot;height&quot;:360.0269291338583,&quot;left&quot;:39.5,&quot;top&quot;:150.32307086614173,&quot;width&quot;:907.4}"/>
</p:tagLst>
</file>

<file path=ppt/tags/tag168.xml><?xml version="1.0" encoding="utf-8"?>
<p:tagLst xmlns:p="http://schemas.openxmlformats.org/presentationml/2006/main">
  <p:tag name="KSO_WM_BEAUTIFY_FLAG" val=""/>
  <p:tag name="KSO_WM_DIAGRAM_VIRTUALLY_FRAME" val="{&quot;height&quot;:360.0269291338583,&quot;left&quot;:39.5,&quot;top&quot;:150.32307086614173,&quot;width&quot;:907.4}"/>
</p:tagLst>
</file>

<file path=ppt/tags/tag169.xml><?xml version="1.0" encoding="utf-8"?>
<p:tagLst xmlns:p="http://schemas.openxmlformats.org/presentationml/2006/main">
  <p:tag name="KSO_WM_BEAUTIFY_FLAG" val=""/>
  <p:tag name="KSO_WM_DIAGRAM_VIRTUALLY_FRAME" val="{&quot;height&quot;:360.0269291338583,&quot;left&quot;:39.5,&quot;top&quot;:150.32307086614173,&quot;width&quot;:907.4}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"/>
  <p:tag name="KSO_WM_DIAGRAM_VIRTUALLY_FRAME" val="{&quot;height&quot;:360.0269291338583,&quot;left&quot;:39.5,&quot;top&quot;:150.32307086614173,&quot;width&quot;:907.4}"/>
</p:tagLst>
</file>

<file path=ppt/tags/tag171.xml><?xml version="1.0" encoding="utf-8"?>
<p:tagLst xmlns:p="http://schemas.openxmlformats.org/presentationml/2006/main">
  <p:tag name="KSO_WM_BEAUTIFY_FLAG" val=""/>
  <p:tag name="KSO_WM_DIAGRAM_VIRTUALLY_FRAME" val="{&quot;height&quot;:360.0269291338583,&quot;left&quot;:39.5,&quot;top&quot;:150.32307086614173,&quot;width&quot;:907.4}"/>
</p:tagLst>
</file>

<file path=ppt/tags/tag172.xml><?xml version="1.0" encoding="utf-8"?>
<p:tagLst xmlns:p="http://schemas.openxmlformats.org/presentationml/2006/main">
  <p:tag name="KSO_WM_DIAGRAM_VIRTUALLY_FRAME" val="{&quot;height&quot;:360.0269291338583,&quot;left&quot;:39.5,&quot;top&quot;:150.32307086614173,&quot;width&quot;:907.4}"/>
</p:tagLst>
</file>

<file path=ppt/tags/tag173.xml><?xml version="1.0" encoding="utf-8"?>
<p:tagLst xmlns:p="http://schemas.openxmlformats.org/presentationml/2006/main">
  <p:tag name="KSO_WM_BEAUTIFY_FLAG" val=""/>
  <p:tag name="KSO_WM_DIAGRAM_VIRTUALLY_FRAME" val="{&quot;height&quot;:360.0269291338583,&quot;left&quot;:39.5,&quot;top&quot;:150.32307086614173,&quot;width&quot;:907.4}"/>
</p:tagLst>
</file>

<file path=ppt/tags/tag174.xml><?xml version="1.0" encoding="utf-8"?>
<p:tagLst xmlns:p="http://schemas.openxmlformats.org/presentationml/2006/main">
  <p:tag name="KSO_WM_BEAUTIFY_FLAG" val=""/>
  <p:tag name="KSO_WM_DIAGRAM_VIRTUALLY_FRAME" val="{&quot;height&quot;:360.0269291338583,&quot;left&quot;:39.5,&quot;top&quot;:150.32307086614173,&quot;width&quot;:907.4}"/>
</p:tagLst>
</file>

<file path=ppt/tags/tag175.xml><?xml version="1.0" encoding="utf-8"?>
<p:tagLst xmlns:p="http://schemas.openxmlformats.org/presentationml/2006/main">
  <p:tag name="KSO_WM_BEAUTIFY_FLAG" val=""/>
  <p:tag name="KSO_WM_DIAGRAM_VIRTUALLY_FRAME" val="{&quot;height&quot;:360.0269291338583,&quot;left&quot;:39.5,&quot;top&quot;:150.32307086614173,&quot;width&quot;:907.4}"/>
</p:tagLst>
</file>

<file path=ppt/tags/tag176.xml><?xml version="1.0" encoding="utf-8"?>
<p:tagLst xmlns:p="http://schemas.openxmlformats.org/presentationml/2006/main">
  <p:tag name="KSO_WM_BEAUTIFY_FLAG" val=""/>
  <p:tag name="KSO_WM_DIAGRAM_VIRTUALLY_FRAME" val="{&quot;height&quot;:360.0269291338583,&quot;left&quot;:39.5,&quot;top&quot;:150.32307086614173,&quot;width&quot;:907.4}"/>
</p:tagLst>
</file>

<file path=ppt/tags/tag177.xml><?xml version="1.0" encoding="utf-8"?>
<p:tagLst xmlns:p="http://schemas.openxmlformats.org/presentationml/2006/main">
  <p:tag name="KSO_WM_BEAUTIFY_FLAG" val=""/>
  <p:tag name="KSO_WM_DIAGRAM_VIRTUALLY_FRAME" val="{&quot;height&quot;:360.0269291338583,&quot;left&quot;:39.5,&quot;top&quot;:150.32307086614173,&quot;width&quot;:907.4}"/>
</p:tagLst>
</file>

<file path=ppt/tags/tag178.xml><?xml version="1.0" encoding="utf-8"?>
<p:tagLst xmlns:p="http://schemas.openxmlformats.org/presentationml/2006/main">
  <p:tag name="KSO_WM_BEAUTIFY_FLAG" val=""/>
  <p:tag name="KSO_WM_DIAGRAM_VIRTUALLY_FRAME" val="{&quot;height&quot;:360.0269291338583,&quot;left&quot;:39.5,&quot;top&quot;:150.32307086614173,&quot;width&quot;:907.4}"/>
</p:tagLst>
</file>

<file path=ppt/tags/tag1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DIAGRAM_VIRTUALLY_FRAME" val="{&quot;height&quot;:416.7,&quot;left&quot;:80.95,&quot;top&quot;:70.95,&quot;width&quot;:787.4}"/>
</p:tagLst>
</file>

<file path=ppt/tags/tag187.xml><?xml version="1.0" encoding="utf-8"?>
<p:tagLst xmlns:p="http://schemas.openxmlformats.org/presentationml/2006/main">
  <p:tag name="KSO_WM_DIAGRAM_VIRTUALLY_FRAME" val="{&quot;height&quot;:416.7,&quot;left&quot;:80.95,&quot;top&quot;:70.95,&quot;width&quot;:787.4}"/>
</p:tagLst>
</file>

<file path=ppt/tags/tag188.xml><?xml version="1.0" encoding="utf-8"?>
<p:tagLst xmlns:p="http://schemas.openxmlformats.org/presentationml/2006/main">
  <p:tag name="KSO_WM_DIAGRAM_VIRTUALLY_FRAME" val="{&quot;height&quot;:416.7,&quot;left&quot;:80.95,&quot;top&quot;:70.95,&quot;width&quot;:787.4}"/>
</p:tagLst>
</file>

<file path=ppt/tags/tag189.xml><?xml version="1.0" encoding="utf-8"?>
<p:tagLst xmlns:p="http://schemas.openxmlformats.org/presentationml/2006/main">
  <p:tag name="KSO_WM_DIAGRAM_VIRTUALLY_FRAME" val="{&quot;height&quot;:416.7,&quot;left&quot;:80.95,&quot;top&quot;:70.95,&quot;width&quot;:787.4}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90.xml><?xml version="1.0" encoding="utf-8"?>
<p:tagLst xmlns:p="http://schemas.openxmlformats.org/presentationml/2006/main">
  <p:tag name="KSO_WM_DIAGRAM_VIRTUALLY_FRAME" val="{&quot;height&quot;:416.7,&quot;left&quot;:80.95,&quot;top&quot;:70.95,&quot;width&quot;:787.4}"/>
</p:tagLst>
</file>

<file path=ppt/tags/tag191.xml><?xml version="1.0" encoding="utf-8"?>
<p:tagLst xmlns:p="http://schemas.openxmlformats.org/presentationml/2006/main">
  <p:tag name="KSO_WM_DIAGRAM_VIRTUALLY_FRAME" val="{&quot;height&quot;:416.7,&quot;left&quot;:80.95,&quot;top&quot;:70.95,&quot;width&quot;:787.4}"/>
</p:tagLst>
</file>

<file path=ppt/tags/tag192.xml><?xml version="1.0" encoding="utf-8"?>
<p:tagLst xmlns:p="http://schemas.openxmlformats.org/presentationml/2006/main">
  <p:tag name="KSO_WM_DIAGRAM_VIRTUALLY_FRAME" val="{&quot;height&quot;:416.7,&quot;left&quot;:80.95,&quot;top&quot;:70.95,&quot;width&quot;:787.4}"/>
</p:tagLst>
</file>

<file path=ppt/tags/tag193.xml><?xml version="1.0" encoding="utf-8"?>
<p:tagLst xmlns:p="http://schemas.openxmlformats.org/presentationml/2006/main">
  <p:tag name="KSO_WM_DIAGRAM_VIRTUALLY_FRAME" val="{&quot;height&quot;:416.7,&quot;left&quot;:80.95,&quot;top&quot;:70.95,&quot;width&quot;:787.4}"/>
</p:tagLst>
</file>

<file path=ppt/tags/tag194.xml><?xml version="1.0" encoding="utf-8"?>
<p:tagLst xmlns:p="http://schemas.openxmlformats.org/presentationml/2006/main">
  <p:tag name="KSO_WM_DIAGRAM_VIRTUALLY_FRAME" val="{&quot;height&quot;:416.7,&quot;left&quot;:80.95,&quot;top&quot;:70.95,&quot;width&quot;:787.4}"/>
</p:tagLst>
</file>

<file path=ppt/tags/tag195.xml><?xml version="1.0" encoding="utf-8"?>
<p:tagLst xmlns:p="http://schemas.openxmlformats.org/presentationml/2006/main">
  <p:tag name="KSO_WM_DIAGRAM_VIRTUALLY_FRAME" val="{&quot;height&quot;:416.7,&quot;left&quot;:80.95,&quot;top&quot;:70.95,&quot;width&quot;:787.4}"/>
</p:tagLst>
</file>

<file path=ppt/tags/tag196.xml><?xml version="1.0" encoding="utf-8"?>
<p:tagLst xmlns:p="http://schemas.openxmlformats.org/presentationml/2006/main">
  <p:tag name="KSO_WM_DIAGRAM_VIRTUALLY_FRAME" val="{&quot;height&quot;:416.7,&quot;left&quot;:80.95,&quot;top&quot;:70.95,&quot;width&quot;:787.4}"/>
</p:tagLst>
</file>

<file path=ppt/tags/tag197.xml><?xml version="1.0" encoding="utf-8"?>
<p:tagLst xmlns:p="http://schemas.openxmlformats.org/presentationml/2006/main">
  <p:tag name="KSO_WM_DIAGRAM_VIRTUALLY_FRAME" val="{&quot;height&quot;:416.7,&quot;left&quot;:80.95,&quot;top&quot;:70.95,&quot;width&quot;:787.4}"/>
</p:tagLst>
</file>

<file path=ppt/tags/tag198.xml><?xml version="1.0" encoding="utf-8"?>
<p:tagLst xmlns:p="http://schemas.openxmlformats.org/presentationml/2006/main">
  <p:tag name="KSO_WM_DIAGRAM_VIRTUALLY_FRAME" val="{&quot;height&quot;:416.7,&quot;left&quot;:80.95,&quot;top&quot;:70.95,&quot;width&quot;:787.4}"/>
</p:tagLst>
</file>

<file path=ppt/tags/tag199.xml><?xml version="1.0" encoding="utf-8"?>
<p:tagLst xmlns:p="http://schemas.openxmlformats.org/presentationml/2006/main">
  <p:tag name="KSO_WM_DIAGRAM_VIRTUALLY_FRAME" val="{&quot;height&quot;:416.7,&quot;left&quot;:80.95,&quot;top&quot;:70.95,&quot;width&quot;:787.4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DIAGRAM_VIRTUALLY_FRAME" val="{&quot;height&quot;:416.7,&quot;left&quot;:80.95,&quot;top&quot;:70.95,&quot;width&quot;:787.4}"/>
</p:tagLst>
</file>

<file path=ppt/tags/tag201.xml><?xml version="1.0" encoding="utf-8"?>
<p:tagLst xmlns:p="http://schemas.openxmlformats.org/presentationml/2006/main">
  <p:tag name="KSO_WM_DIAGRAM_VIRTUALLY_FRAME" val="{&quot;height&quot;:416.7,&quot;left&quot;:80.95,&quot;top&quot;:70.95,&quot;width&quot;:787.4}"/>
</p:tagLst>
</file>

<file path=ppt/tags/tag202.xml><?xml version="1.0" encoding="utf-8"?>
<p:tagLst xmlns:p="http://schemas.openxmlformats.org/presentationml/2006/main">
  <p:tag name="KSO_WM_DIAGRAM_VIRTUALLY_FRAME" val="{&quot;height&quot;:416.7,&quot;left&quot;:80.95,&quot;top&quot;:70.95,&quot;width&quot;:787.4}"/>
</p:tagLst>
</file>

<file path=ppt/tags/tag203.xml><?xml version="1.0" encoding="utf-8"?>
<p:tagLst xmlns:p="http://schemas.openxmlformats.org/presentationml/2006/main">
  <p:tag name="KSO_WM_DIAGRAM_VIRTUALLY_FRAME" val="{&quot;height&quot;:416.7,&quot;left&quot;:80.95,&quot;top&quot;:70.95,&quot;width&quot;:787.4}"/>
</p:tagLst>
</file>

<file path=ppt/tags/tag204.xml><?xml version="1.0" encoding="utf-8"?>
<p:tagLst xmlns:p="http://schemas.openxmlformats.org/presentationml/2006/main">
  <p:tag name="KSO_WM_DIAGRAM_VIRTUALLY_FRAME" val="{&quot;height&quot;:416.7,&quot;left&quot;:80.95,&quot;top&quot;:70.95,&quot;width&quot;:787.4}"/>
</p:tagLst>
</file>

<file path=ppt/tags/tag205.xml><?xml version="1.0" encoding="utf-8"?>
<p:tagLst xmlns:p="http://schemas.openxmlformats.org/presentationml/2006/main">
  <p:tag name="KSO_WM_DIAGRAM_VIRTUALLY_FRAME" val="{&quot;height&quot;:416.7,&quot;left&quot;:80.95,&quot;top&quot;:70.95,&quot;width&quot;:787.4}"/>
</p:tagLst>
</file>

<file path=ppt/tags/tag206.xml><?xml version="1.0" encoding="utf-8"?>
<p:tagLst xmlns:p="http://schemas.openxmlformats.org/presentationml/2006/main">
  <p:tag name="KSO_WM_DIAGRAM_VIRTUALLY_FRAME" val="{&quot;height&quot;:416.7,&quot;left&quot;:80.95,&quot;top&quot;:70.95,&quot;width&quot;:787.4}"/>
</p:tagLst>
</file>

<file path=ppt/tags/tag207.xml><?xml version="1.0" encoding="utf-8"?>
<p:tagLst xmlns:p="http://schemas.openxmlformats.org/presentationml/2006/main">
  <p:tag name="KSO_WM_DIAGRAM_VIRTUALLY_FRAME" val="{&quot;height&quot;:416.7,&quot;left&quot;:80.95,&quot;top&quot;:70.95,&quot;width&quot;:787.4}"/>
</p:tagLst>
</file>

<file path=ppt/tags/tag208.xml><?xml version="1.0" encoding="utf-8"?>
<p:tagLst xmlns:p="http://schemas.openxmlformats.org/presentationml/2006/main">
  <p:tag name="KSO_WM_DIAGRAM_VIRTUALLY_FRAME" val="{&quot;height&quot;:416.7,&quot;left&quot;:80.95,&quot;top&quot;:70.95,&quot;width&quot;:787.4}"/>
</p:tagLst>
</file>

<file path=ppt/tags/tag209.xml><?xml version="1.0" encoding="utf-8"?>
<p:tagLst xmlns:p="http://schemas.openxmlformats.org/presentationml/2006/main">
  <p:tag name="KSO_WM_DIAGRAM_VIRTUALLY_FRAME" val="{&quot;height&quot;:416.7,&quot;left&quot;:80.95,&quot;top&quot;:70.95,&quot;width&quot;:787.4}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DIAGRAM_VIRTUALLY_FRAME" val="{&quot;height&quot;:416.7,&quot;left&quot;:80.95,&quot;top&quot;:70.95,&quot;width&quot;:787.4}"/>
</p:tagLst>
</file>

<file path=ppt/tags/tag211.xml><?xml version="1.0" encoding="utf-8"?>
<p:tagLst xmlns:p="http://schemas.openxmlformats.org/presentationml/2006/main">
  <p:tag name="KSO_WM_DIAGRAM_VIRTUALLY_FRAME" val="{&quot;height&quot;:416.7,&quot;left&quot;:80.95,&quot;top&quot;:70.95,&quot;width&quot;:787.4}"/>
</p:tagLst>
</file>

<file path=ppt/tags/tag2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UNIT_HIGHLIGHT" val="0"/>
  <p:tag name="KSO_WM_UNIT_COMPATIBLE" val="0"/>
  <p:tag name="KSO_WM_DIAGRAM_GROUP_CODE" val="q1-1"/>
  <p:tag name="KSO_WM_UNIT_TYPE" val="q_h_i"/>
  <p:tag name="KSO_WM_UNIT_INDEX" val="1_3_1"/>
  <p:tag name="KSO_WM_UNIT_ID" val="diagram20200112_3*q_h_i*1_3_1"/>
  <p:tag name="KSO_WM_TEMPLATE_CATEGORY" val="diagram"/>
  <p:tag name="KSO_WM_TEMPLATE_INDEX" val="20200112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FILL_FORE_SCHEMECOLOR_INDEX" val="7"/>
  <p:tag name="KSO_WM_UNIT_FILL_TYPE" val="1"/>
  <p:tag name="KSO_WM_UNIT_TEXT_FILL_FORE_SCHEMECOLOR_INDEX" val="2"/>
  <p:tag name="KSO_WM_UNIT_TEXT_FILL_TYPE" val="1"/>
  <p:tag name="KSO_WM_DIAGRAM_VIRTUALLY_FRAME" val="{&quot;height&quot;:397.19442032690614,&quot;left&quot;:8.3,&quot;top&quot;:95.75,&quot;width&quot;:939.15}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4"/>
  <p:tag name="KSO_WM_UNIT_ID" val="diagram20200112_3*q_h_i*1_1_4"/>
  <p:tag name="KSO_WM_TEMPLATE_CATEGORY" val="diagram"/>
  <p:tag name="KSO_WM_TEMPLATE_INDEX" val="20200112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DIAGRAM_VIRTUALLY_FRAME" val="{&quot;height&quot;:397.19442032690614,&quot;left&quot;:8.3,&quot;top&quot;:95.75,&quot;width&quot;:939.15}"/>
</p:tagLst>
</file>

<file path=ppt/tags/tag2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5"/>
  <p:tag name="KSO_WM_UNIT_ID" val="diagram20200112_3*q_h_i*1_2_5"/>
  <p:tag name="KSO_WM_TEMPLATE_CATEGORY" val="diagram"/>
  <p:tag name="KSO_WM_TEMPLATE_INDEX" val="20200112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  <p:tag name="KSO_WM_DIAGRAM_VIRTUALLY_FRAME" val="{&quot;height&quot;:397.19442032690614,&quot;left&quot;:8.3,&quot;top&quot;:95.75,&quot;width&quot;:939.15}"/>
</p:tagLst>
</file>

<file path=ppt/tags/tag2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4_7"/>
  <p:tag name="KSO_WM_UNIT_ID" val="diagram20200112_3*q_h_i*1_4_7"/>
  <p:tag name="KSO_WM_TEMPLATE_CATEGORY" val="diagram"/>
  <p:tag name="KSO_WM_TEMPLATE_INDEX" val="20200112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2"/>
  <p:tag name="KSO_WM_UNIT_TEXT_FILL_TYPE" val="1"/>
  <p:tag name="KSO_WM_DIAGRAM_VIRTUALLY_FRAME" val="{&quot;height&quot;:397.19442032690614,&quot;left&quot;:8.3,&quot;top&quot;:95.75,&quot;width&quot;:939.15}"/>
</p:tagLst>
</file>

<file path=ppt/tags/tag2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4_5"/>
  <p:tag name="KSO_WM_UNIT_ID" val="diagram20200112_3*q_h_i*1_4_5"/>
  <p:tag name="KSO_WM_TEMPLATE_CATEGORY" val="diagram"/>
  <p:tag name="KSO_WM_TEMPLATE_INDEX" val="20200112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DIAGRAM_VIRTUALLY_FRAME" val="{&quot;height&quot;:397.19442032690614,&quot;left&quot;:8.3,&quot;top&quot;:95.75,&quot;width&quot;:939.15}"/>
</p:tagLst>
</file>

<file path=ppt/tags/tag2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2"/>
  <p:tag name="KSO_WM_UNIT_ID" val="diagram20200112_3*q_h_i*1_1_2"/>
  <p:tag name="KSO_WM_TEMPLATE_CATEGORY" val="diagram"/>
  <p:tag name="KSO_WM_TEMPLATE_INDEX" val="20200112"/>
  <p:tag name="KSO_WM_UNIT_LAYERLEVEL" val="1_1_1"/>
  <p:tag name="KSO_WM_TAG_VERSION" val="1.0"/>
  <p:tag name="KSO_WM_BEAUTIFY_FLAG" val="#wm#"/>
  <p:tag name="KSO_WM_DIAGRAM_VIRTUALLY_FRAME" val="{&quot;height&quot;:397.19442032690614,&quot;left&quot;:8.3,&quot;top&quot;:95.75,&quot;width&quot;:939.15}"/>
</p:tagLst>
</file>

<file path=ppt/tags/tag2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4_2"/>
  <p:tag name="KSO_WM_UNIT_ID" val="diagram20200112_3*q_h_i*1_4_2"/>
  <p:tag name="KSO_WM_TEMPLATE_CATEGORY" val="diagram"/>
  <p:tag name="KSO_WM_TEMPLATE_INDEX" val="20200112"/>
  <p:tag name="KSO_WM_UNIT_LAYERLEVEL" val="1_1_1"/>
  <p:tag name="KSO_WM_TAG_VERSION" val="1.0"/>
  <p:tag name="KSO_WM_BEAUTIFY_FLAG" val="#wm#"/>
  <p:tag name="KSO_WM_DIAGRAM_VIRTUALLY_FRAME" val="{&quot;height&quot;:397.19442032690614,&quot;left&quot;:8.3,&quot;top&quot;:95.75,&quot;width&quot;:939.15}"/>
</p:tagLst>
</file>

<file path=ppt/tags/tag2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2"/>
  <p:tag name="KSO_WM_UNIT_ID" val="diagram20200112_3*q_h_i*1_2_2"/>
  <p:tag name="KSO_WM_TEMPLATE_CATEGORY" val="diagram"/>
  <p:tag name="KSO_WM_TEMPLATE_INDEX" val="20200112"/>
  <p:tag name="KSO_WM_UNIT_LAYERLEVEL" val="1_1_1"/>
  <p:tag name="KSO_WM_TAG_VERSION" val="1.0"/>
  <p:tag name="KSO_WM_BEAUTIFY_FLAG" val="#wm#"/>
  <p:tag name="KSO_WM_DIAGRAM_VIRTUALLY_FRAME" val="{&quot;height&quot;:397.19442032690614,&quot;left&quot;:8.3,&quot;top&quot;:95.75,&quot;width&quot;:939.15}"/>
</p:tagLst>
</file>

<file path=ppt/tags/tag2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3"/>
  <p:tag name="KSO_WM_UNIT_ID" val="diagram20200112_3*q_h_i*1_3_3"/>
  <p:tag name="KSO_WM_TEMPLATE_CATEGORY" val="diagram"/>
  <p:tag name="KSO_WM_TEMPLATE_INDEX" val="20200112"/>
  <p:tag name="KSO_WM_UNIT_LAYERLEVEL" val="1_1_1"/>
  <p:tag name="KSO_WM_TAG_VERSION" val="1.0"/>
  <p:tag name="KSO_WM_BEAUTIFY_FLAG" val="#wm#"/>
  <p:tag name="KSO_WM_DIAGRAM_VIRTUALLY_FRAME" val="{&quot;height&quot;:397.19442032690614,&quot;left&quot;:8.3,&quot;top&quot;:95.75,&quot;width&quot;:939.15}"/>
</p:tagLst>
</file>

<file path=ppt/tags/tag2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1"/>
  <p:tag name="KSO_WM_UNIT_ID" val="diagram20200112_3*q_h_i*1_1_1"/>
  <p:tag name="KSO_WM_TEMPLATE_CATEGORY" val="diagram"/>
  <p:tag name="KSO_WM_TEMPLATE_INDEX" val="20200112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DIAGRAM_VIRTUALLY_FRAME" val="{&quot;height&quot;:397.19442032690614,&quot;left&quot;:8.3,&quot;top&quot;:95.75,&quot;width&quot;:939.15}"/>
</p:tagLst>
</file>

<file path=ppt/tags/tag2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1"/>
  <p:tag name="KSO_WM_UNIT_ID" val="diagram20200112_3*q_h_i*1_2_1"/>
  <p:tag name="KSO_WM_TEMPLATE_CATEGORY" val="diagram"/>
  <p:tag name="KSO_WM_TEMPLATE_INDEX" val="20200112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DIAGRAM_VIRTUALLY_FRAME" val="{&quot;height&quot;:397.19442032690614,&quot;left&quot;:8.3,&quot;top&quot;:95.75,&quot;width&quot;:939.15}"/>
</p:tagLst>
</file>

<file path=ppt/tags/tag2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2"/>
  <p:tag name="KSO_WM_UNIT_ID" val="diagram20200112_3*q_h_i*1_3_2"/>
  <p:tag name="KSO_WM_TEMPLATE_CATEGORY" val="diagram"/>
  <p:tag name="KSO_WM_TEMPLATE_INDEX" val="20200112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DIAGRAM_VIRTUALLY_FRAME" val="{&quot;height&quot;:397.19442032690614,&quot;left&quot;:8.3,&quot;top&quot;:95.75,&quot;width&quot;:939.15}"/>
</p:tagLst>
</file>

<file path=ppt/tags/tag2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4_1"/>
  <p:tag name="KSO_WM_UNIT_ID" val="diagram20200112_3*q_h_i*1_4_1"/>
  <p:tag name="KSO_WM_TEMPLATE_CATEGORY" val="diagram"/>
  <p:tag name="KSO_WM_TEMPLATE_INDEX" val="20200112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KSO_WM_DIAGRAM_VIRTUALLY_FRAME" val="{&quot;height&quot;:397.19442032690614,&quot;left&quot;:8.3,&quot;top&quot;:95.75,&quot;width&quot;:939.15}"/>
</p:tagLst>
</file>

<file path=ppt/tags/tag232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1_1"/>
  <p:tag name="KSO_WM_UNIT_ID" val="diagram20200112_3*q_h_f*1_1_1"/>
  <p:tag name="KSO_WM_TEMPLATE_CATEGORY" val="diagram"/>
  <p:tag name="KSO_WM_TEMPLATE_INDEX" val="20200112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  <p:tag name="KSO_WM_DIAGRAM_VIRTUALLY_FRAME" val="{&quot;height&quot;:397.19442032690614,&quot;left&quot;:8.3,&quot;top&quot;:95.75,&quot;width&quot;:939.15}"/>
</p:tagLst>
</file>

<file path=ppt/tags/tag233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4_1"/>
  <p:tag name="KSO_WM_UNIT_ID" val="diagram20200112_3*q_h_f*1_4_1"/>
  <p:tag name="KSO_WM_TEMPLATE_CATEGORY" val="diagram"/>
  <p:tag name="KSO_WM_TEMPLATE_INDEX" val="20200112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  <p:tag name="KSO_WM_DIAGRAM_VIRTUALLY_FRAME" val="{&quot;height&quot;:397.19442032690614,&quot;left&quot;:8.3,&quot;top&quot;:95.75,&quot;width&quot;:939.15}"/>
</p:tagLst>
</file>

<file path=ppt/tags/tag234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2_1"/>
  <p:tag name="KSO_WM_UNIT_ID" val="diagram20200112_3*q_h_f*1_2_1"/>
  <p:tag name="KSO_WM_TEMPLATE_CATEGORY" val="diagram"/>
  <p:tag name="KSO_WM_TEMPLATE_INDEX" val="20200112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  <p:tag name="KSO_WM_DIAGRAM_VIRTUALLY_FRAME" val="{&quot;height&quot;:397.19442032690614,&quot;left&quot;:8.3,&quot;top&quot;:95.75,&quot;width&quot;:939.15}"/>
</p:tagLst>
</file>

<file path=ppt/tags/tag235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3_1"/>
  <p:tag name="KSO_WM_UNIT_ID" val="diagram20200112_3*q_h_f*1_3_1"/>
  <p:tag name="KSO_WM_TEMPLATE_CATEGORY" val="diagram"/>
  <p:tag name="KSO_WM_TEMPLATE_INDEX" val="20200112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  <p:tag name="KSO_WM_DIAGRAM_VIRTUALLY_FRAME" val="{&quot;height&quot;:397.19442032690614,&quot;left&quot;:8.3,&quot;top&quot;:95.75,&quot;width&quot;:939.15}"/>
</p:tagLst>
</file>

<file path=ppt/tags/tag2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41.xml><?xml version="1.0" encoding="utf-8"?>
<p:tagLst xmlns:p="http://schemas.openxmlformats.org/presentationml/2006/main">
  <p:tag name="KSO_WM_DIAGRAM_VIRTUALLY_FRAME" val="{&quot;height&quot;:445.25,&quot;left&quot;:29.35,&quot;top&quot;:68.1,&quot;width&quot;:880.3}"/>
</p:tagLst>
</file>

<file path=ppt/tags/tag242.xml><?xml version="1.0" encoding="utf-8"?>
<p:tagLst xmlns:p="http://schemas.openxmlformats.org/presentationml/2006/main">
  <p:tag name="KSO_WM_DIAGRAM_VIRTUALLY_FRAME" val="{&quot;height&quot;:445.25,&quot;left&quot;:29.35,&quot;top&quot;:68.1,&quot;width&quot;:880.3}"/>
</p:tagLst>
</file>

<file path=ppt/tags/tag243.xml><?xml version="1.0" encoding="utf-8"?>
<p:tagLst xmlns:p="http://schemas.openxmlformats.org/presentationml/2006/main">
  <p:tag name="KSO_WM_DIAGRAM_VIRTUALLY_FRAME" val="{&quot;height&quot;:445.25,&quot;left&quot;:29.35,&quot;top&quot;:68.1,&quot;width&quot;:880.3}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DIAGRAM_VIRTUALLY_FRAME" val="{&quot;height&quot;:445.25,&quot;left&quot;:29.35,&quot;top&quot;:68.1,&quot;width&quot;:880.3}"/>
</p:tagLst>
</file>

<file path=ppt/tags/tag246.xml><?xml version="1.0" encoding="utf-8"?>
<p:tagLst xmlns:p="http://schemas.openxmlformats.org/presentationml/2006/main">
  <p:tag name="KSO_WM_DIAGRAM_VIRTUALLY_FRAME" val="{&quot;height&quot;:445.25,&quot;left&quot;:29.35,&quot;top&quot;:68.1,&quot;width&quot;:880.3}"/>
</p:tagLst>
</file>

<file path=ppt/tags/tag247.xml><?xml version="1.0" encoding="utf-8"?>
<p:tagLst xmlns:p="http://schemas.openxmlformats.org/presentationml/2006/main">
  <p:tag name="KSO_WM_DIAGRAM_VIRTUALLY_FRAME" val="{&quot;height&quot;:445.25,&quot;left&quot;:29.35,&quot;top&quot;:68.1,&quot;width&quot;:880.3}"/>
</p:tagLst>
</file>

<file path=ppt/tags/tag248.xml><?xml version="1.0" encoding="utf-8"?>
<p:tagLst xmlns:p="http://schemas.openxmlformats.org/presentationml/2006/main">
  <p:tag name="KSO_WM_DIAGRAM_VIRTUALLY_FRAME" val="{&quot;height&quot;:445.25,&quot;left&quot;:29.35,&quot;top&quot;:68.1,&quot;width&quot;:880.3}"/>
</p:tagLst>
</file>

<file path=ppt/tags/tag2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5.xml><?xml version="1.0" encoding="utf-8"?>
<p:tagLst xmlns:p="http://schemas.openxmlformats.org/presentationml/2006/main">
  <p:tag name="KSO_WM_BEAUTIFY_FLAG" val=""/>
</p:tagLst>
</file>

<file path=ppt/tags/tag2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7.xml><?xml version="1.0" encoding="utf-8"?>
<p:tagLst xmlns:p="http://schemas.openxmlformats.org/presentationml/2006/main">
  <p:tag name="KSO_WM_DIAGRAM_VIRTUALLY_FRAME" val="{&quot;height&quot;:420,&quot;left&quot;:350.95,&quot;top&quot;:56.5,&quot;width&quot;:521.05}"/>
</p:tagLst>
</file>

<file path=ppt/tags/tag28.xml><?xml version="1.0" encoding="utf-8"?>
<p:tagLst xmlns:p="http://schemas.openxmlformats.org/presentationml/2006/main">
  <p:tag name="KSO_WM_BEAUTIFY_FLAG" val=""/>
  <p:tag name="KSO_WM_DIAGRAM_VIRTUALLY_FRAME" val="{&quot;height&quot;:420,&quot;left&quot;:350.95,&quot;top&quot;:56.5,&quot;width&quot;:521.05}"/>
</p:tagLst>
</file>

<file path=ppt/tags/tag29.xml><?xml version="1.0" encoding="utf-8"?>
<p:tagLst xmlns:p="http://schemas.openxmlformats.org/presentationml/2006/main">
  <p:tag name="KSO_WM_BEAUTIFY_FLAG" val=""/>
  <p:tag name="KSO_WM_DIAGRAM_VIRTUALLY_FRAME" val="{&quot;height&quot;:420,&quot;left&quot;:350.95,&quot;top&quot;:56.5,&quot;width&quot;:521.0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DIAGRAM_VIRTUALLY_FRAME" val="{&quot;height&quot;:420,&quot;left&quot;:350.95,&quot;top&quot;:56.5,&quot;width&quot;:521.05}"/>
</p:tagLst>
</file>

<file path=ppt/tags/tag31.xml><?xml version="1.0" encoding="utf-8"?>
<p:tagLst xmlns:p="http://schemas.openxmlformats.org/presentationml/2006/main">
  <p:tag name="KSO_WM_BEAUTIFY_FLAG" val=""/>
  <p:tag name="KSO_WM_DIAGRAM_VIRTUALLY_FRAME" val="{&quot;height&quot;:420,&quot;left&quot;:350.95,&quot;top&quot;:56.5,&quot;width&quot;:521.0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420,&quot;left&quot;:350.95,&quot;top&quot;:56.5,&quot;width&quot;:521.0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420,&quot;left&quot;:350.95,&quot;top&quot;:56.5,&quot;width&quot;:521.05}"/>
</p:tagLst>
</file>

<file path=ppt/tags/tag34.xml><?xml version="1.0" encoding="utf-8"?>
<p:tagLst xmlns:p="http://schemas.openxmlformats.org/presentationml/2006/main">
  <p:tag name="KSO_WM_DIAGRAM_VIRTUALLY_FRAME" val="{&quot;height&quot;:420,&quot;left&quot;:350.95,&quot;top&quot;:56.5,&quot;width&quot;:521.05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420,&quot;left&quot;:350.95,&quot;top&quot;:56.5,&quot;width&quot;:521.0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420,&quot;left&quot;:350.95,&quot;top&quot;:56.5,&quot;width&quot;:521.05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420,&quot;left&quot;:350.95,&quot;top&quot;:56.5,&quot;width&quot;:521.05}"/>
</p:tagLst>
</file>

<file path=ppt/tags/tag38.xml><?xml version="1.0" encoding="utf-8"?>
<p:tagLst xmlns:p="http://schemas.openxmlformats.org/presentationml/2006/main">
  <p:tag name="KSO_WM_DIAGRAM_VIRTUALLY_FRAME" val="{&quot;height&quot;:420,&quot;left&quot;:350.95,&quot;top&quot;:56.5,&quot;width&quot;:521.05}"/>
</p:tagLst>
</file>

<file path=ppt/tags/tag39.xml><?xml version="1.0" encoding="utf-8"?>
<p:tagLst xmlns:p="http://schemas.openxmlformats.org/presentationml/2006/main">
  <p:tag name="KSO_WM_BEAUTIFY_FLAG" val=""/>
  <p:tag name="KSO_WM_DIAGRAM_VIRTUALLY_FRAME" val="{&quot;height&quot;:420,&quot;left&quot;:350.95,&quot;top&quot;:56.5,&quot;width&quot;:521.05}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"/>
  <p:tag name="KSO_WM_DIAGRAM_VIRTUALLY_FRAME" val="{&quot;height&quot;:420,&quot;left&quot;:350.95,&quot;top&quot;:56.5,&quot;width&quot;:521.05}"/>
</p:tagLst>
</file>

<file path=ppt/tags/tag41.xml><?xml version="1.0" encoding="utf-8"?>
<p:tagLst xmlns:p="http://schemas.openxmlformats.org/presentationml/2006/main">
  <p:tag name="KSO_WM_BEAUTIFY_FLAG" val=""/>
  <p:tag name="KSO_WM_DIAGRAM_VIRTUALLY_FRAME" val="{&quot;height&quot;:420,&quot;left&quot;:350.95,&quot;top&quot;:56.5,&quot;width&quot;:521.05}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UNIT_TEXTBOXSTYLE_SHAPETYPE" val="1"/>
  <p:tag name="KSO_WM_UNIT_TEXTBOXSTYLE_ADJUSTLEFT" val="0_9.154335"/>
  <p:tag name="KSO_WM_UNIT_TEXTBOXSTYLE_ADJUSTTOP" val="0_280.25"/>
  <p:tag name="KSO_WM_UNIT_TEXTBOXSTYLE_DECORATEINDEX" val="1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6_1*i*1"/>
  <p:tag name="KSO_WM_TEMPLATE_CATEGORY" val="mixed"/>
  <p:tag name="KSO_WM_TEMPLATE_INDEX" val="20202556"/>
  <p:tag name="KSO_WM_UNIT_LAYERLEVEL" val="1"/>
  <p:tag name="KSO_WM_TAG_VERSION" val="1.0"/>
  <p:tag name="KSO_WM_BEAUTIFY_FLAG" val="#wm#"/>
  <p:tag name="KSO_WM_UNIT_TYPE" val="i"/>
  <p:tag name="KSO_WM_UNIT_INDEX" val="1"/>
  <p:tag name="KSO_WM_UNIT_TEXTBOXSTYLE_GUID" val="{e6fba395-f9e0-42ec-be7d-b29a1a78ba72}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6_1*i*2"/>
  <p:tag name="KSO_WM_TEMPLATE_CATEGORY" val="mixed"/>
  <p:tag name="KSO_WM_TEMPLATE_INDEX" val="20202556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6_1*i*3"/>
  <p:tag name="KSO_WM_TEMPLATE_CATEGORY" val="mixed"/>
  <p:tag name="KSO_WM_TEMPLATE_INDEX" val="20202556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6_1*i*4"/>
  <p:tag name="KSO_WM_TEMPLATE_CATEGORY" val="mixed"/>
  <p:tag name="KSO_WM_TEMPLATE_INDEX" val="20202556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6_1*i*5"/>
  <p:tag name="KSO_WM_TEMPLATE_CATEGORY" val="mixed"/>
  <p:tag name="KSO_WM_TEMPLATE_INDEX" val="20202556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6_1*i*6"/>
  <p:tag name="KSO_WM_TEMPLATE_CATEGORY" val="mixed"/>
  <p:tag name="KSO_WM_TEMPLATE_INDEX" val="2020255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6_1*i*7"/>
  <p:tag name="KSO_WM_TEMPLATE_CATEGORY" val="mixed"/>
  <p:tag name="KSO_WM_TEMPLATE_INDEX" val="20202556"/>
  <p:tag name="KSO_WM_UNIT_LAYERLEVEL" val="1"/>
  <p:tag name="KSO_WM_TAG_VERSION" val="1.0"/>
  <p:tag name="KSO_WM_BEAUTIFY_FLAG" val="#wm#"/>
  <p:tag name="KSO_WM_UNIT_TYPE" val="i"/>
  <p:tag name="KSO_WM_UNIT_INDEX" val="7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6_1*i*8"/>
  <p:tag name="KSO_WM_TEMPLATE_CATEGORY" val="mixed"/>
  <p:tag name="KSO_WM_TEMPLATE_INDEX" val="20202556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6_1*i*9"/>
  <p:tag name="KSO_WM_TEMPLATE_CATEGORY" val="mixed"/>
  <p:tag name="KSO_WM_TEMPLATE_INDEX" val="20202556"/>
  <p:tag name="KSO_WM_UNIT_LAYERLEVEL" val="1"/>
  <p:tag name="KSO_WM_TAG_VERSION" val="1.0"/>
  <p:tag name="KSO_WM_BEAUTIFY_FLAG" val="#wm#"/>
  <p:tag name="KSO_WM_UNIT_TYPE" val="i"/>
  <p:tag name="KSO_WM_UNIT_INDEX" val="9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6_1*i*10"/>
  <p:tag name="KSO_WM_TEMPLATE_CATEGORY" val="mixed"/>
  <p:tag name="KSO_WM_TEMPLATE_INDEX" val="20202556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57.xml><?xml version="1.0" encoding="utf-8"?>
<p:tagLst xmlns:p="http://schemas.openxmlformats.org/presentationml/2006/main">
  <p:tag name="KSO_WM_UNIT_TEXTBOXSTYLE_SHAPETYPE" val="1"/>
  <p:tag name="KSO_WM_UNIT_TEXTBOXSTYLE_ADJUSTLEFT" val="0_186.7504"/>
  <p:tag name="KSO_WM_UNIT_TEXTBOXSTYLE_ADJUSTTOP" val="0_280.25"/>
  <p:tag name="KSO_WM_UNIT_TEXTBOXSTYLE_DECORATEINDEX" val="2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6_1*i*11"/>
  <p:tag name="KSO_WM_TEMPLATE_CATEGORY" val="mixed"/>
  <p:tag name="KSO_WM_TEMPLATE_INDEX" val="20202556"/>
  <p:tag name="KSO_WM_UNIT_LAYERLEVEL" val="1"/>
  <p:tag name="KSO_WM_TAG_VERSION" val="1.0"/>
  <p:tag name="KSO_WM_BEAUTIFY_FLAG" val="#wm#"/>
  <p:tag name="KSO_WM_UNIT_TYPE" val="i"/>
  <p:tag name="KSO_WM_UNIT_INDEX" val="11"/>
  <p:tag name="KSO_WM_UNIT_TEXTBOXSTYLE_GUID" val="{e6fba395-f9e0-42ec-be7d-b29a1a78ba72}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6_1*i*12"/>
  <p:tag name="KSO_WM_TEMPLATE_CATEGORY" val="mixed"/>
  <p:tag name="KSO_WM_TEMPLATE_INDEX" val="20202556"/>
  <p:tag name="KSO_WM_UNIT_LAYERLEVEL" val="1"/>
  <p:tag name="KSO_WM_TAG_VERSION" val="1.0"/>
  <p:tag name="KSO_WM_BEAUTIFY_FLAG" val="#wm#"/>
  <p:tag name="KSO_WM_UNIT_TYPE" val="i"/>
  <p:tag name="KSO_WM_UNIT_INDEX" val="12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6_1*i*13"/>
  <p:tag name="KSO_WM_TEMPLATE_CATEGORY" val="mixed"/>
  <p:tag name="KSO_WM_TEMPLATE_INDEX" val="20202556"/>
  <p:tag name="KSO_WM_UNIT_LAYERLEVEL" val="1"/>
  <p:tag name="KSO_WM_TAG_VERSION" val="1.0"/>
  <p:tag name="KSO_WM_BEAUTIFY_FLAG" val="#wm#"/>
  <p:tag name="KSO_WM_UNIT_TYPE" val="i"/>
  <p:tag name="KSO_WM_UNIT_INDEX" val="13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6_1*i*14"/>
  <p:tag name="KSO_WM_TEMPLATE_CATEGORY" val="mixed"/>
  <p:tag name="KSO_WM_TEMPLATE_INDEX" val="20202556"/>
  <p:tag name="KSO_WM_UNIT_LAYERLEVEL" val="1"/>
  <p:tag name="KSO_WM_TAG_VERSION" val="1.0"/>
  <p:tag name="KSO_WM_BEAUTIFY_FLAG" val="#wm#"/>
  <p:tag name="KSO_WM_UNIT_TYPE" val="i"/>
  <p:tag name="KSO_WM_UNIT_INDEX" val="14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6_1*i*15"/>
  <p:tag name="KSO_WM_TEMPLATE_CATEGORY" val="mixed"/>
  <p:tag name="KSO_WM_TEMPLATE_INDEX" val="20202556"/>
  <p:tag name="KSO_WM_UNIT_LAYERLEVEL" val="1"/>
  <p:tag name="KSO_WM_TAG_VERSION" val="1.0"/>
  <p:tag name="KSO_WM_BEAUTIFY_FLAG" val="#wm#"/>
  <p:tag name="KSO_WM_UNIT_TYPE" val="i"/>
  <p:tag name="KSO_WM_UNIT_INDEX" val="15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6_1*i*16"/>
  <p:tag name="KSO_WM_TEMPLATE_CATEGORY" val="mixed"/>
  <p:tag name="KSO_WM_TEMPLATE_INDEX" val="20202556"/>
  <p:tag name="KSO_WM_UNIT_LAYERLEVEL" val="1"/>
  <p:tag name="KSO_WM_TAG_VERSION" val="1.0"/>
  <p:tag name="KSO_WM_BEAUTIFY_FLAG" val="#wm#"/>
  <p:tag name="KSO_WM_UNIT_TYPE" val="i"/>
  <p:tag name="KSO_WM_UNIT_INDEX" val="16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6_1*i*17"/>
  <p:tag name="KSO_WM_TEMPLATE_CATEGORY" val="mixed"/>
  <p:tag name="KSO_WM_TEMPLATE_INDEX" val="20202556"/>
  <p:tag name="KSO_WM_UNIT_LAYERLEVEL" val="1"/>
  <p:tag name="KSO_WM_TAG_VERSION" val="1.0"/>
  <p:tag name="KSO_WM_BEAUTIFY_FLAG" val="#wm#"/>
  <p:tag name="KSO_WM_UNIT_TYPE" val="i"/>
  <p:tag name="KSO_WM_UNIT_INDEX" val="17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6_1*i*18"/>
  <p:tag name="KSO_WM_TEMPLATE_CATEGORY" val="mixed"/>
  <p:tag name="KSO_WM_TEMPLATE_INDEX" val="20202556"/>
  <p:tag name="KSO_WM_UNIT_LAYERLEVEL" val="1"/>
  <p:tag name="KSO_WM_TAG_VERSION" val="1.0"/>
  <p:tag name="KSO_WM_BEAUTIFY_FLAG" val="#wm#"/>
  <p:tag name="KSO_WM_UNIT_TYPE" val="i"/>
  <p:tag name="KSO_WM_UNIT_INDEX" val="18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6_1*i*19"/>
  <p:tag name="KSO_WM_TEMPLATE_CATEGORY" val="mixed"/>
  <p:tag name="KSO_WM_TEMPLATE_INDEX" val="20202556"/>
  <p:tag name="KSO_WM_UNIT_LAYERLEVEL" val="1"/>
  <p:tag name="KSO_WM_TAG_VERSION" val="1.0"/>
  <p:tag name="KSO_WM_BEAUTIFY_FLAG" val="#wm#"/>
  <p:tag name="KSO_WM_UNIT_TYPE" val="i"/>
  <p:tag name="KSO_WM_UNIT_INDEX" val="19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6_1*i*20"/>
  <p:tag name="KSO_WM_TEMPLATE_CATEGORY" val="mixed"/>
  <p:tag name="KSO_WM_TEMPLATE_INDEX" val="20202556"/>
  <p:tag name="KSO_WM_UNIT_LAYERLEVEL" val="1"/>
  <p:tag name="KSO_WM_TAG_VERSION" val="1.0"/>
  <p:tag name="KSO_WM_BEAUTIFY_FLAG" val="#wm#"/>
  <p:tag name="KSO_WM_UNIT_TYPE" val="i"/>
  <p:tag name="KSO_WM_UNIT_INDEX" val="20"/>
</p:tagLst>
</file>

<file path=ppt/tags/tag67.xml><?xml version="1.0" encoding="utf-8"?>
<p:tagLst xmlns:p="http://schemas.openxmlformats.org/presentationml/2006/main">
  <p:tag name="KSO_WM_UNIT_TEXTBOXSTYLE_SHAPETYPE" val="1"/>
  <p:tag name="KSO_WM_UNIT_TEXTBOXSTYLE_ADJUSTLEFT" val="0_355.9328"/>
  <p:tag name="KSO_WM_UNIT_TEXTBOXSTYLE_ADJUSTTOP" val="0_280.25"/>
  <p:tag name="KSO_WM_UNIT_TEXTBOXSTYLE_DECORATEINDEX" val="3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6_1*i*21"/>
  <p:tag name="KSO_WM_TEMPLATE_CATEGORY" val="mixed"/>
  <p:tag name="KSO_WM_TEMPLATE_INDEX" val="20202556"/>
  <p:tag name="KSO_WM_UNIT_LAYERLEVEL" val="1"/>
  <p:tag name="KSO_WM_TAG_VERSION" val="1.0"/>
  <p:tag name="KSO_WM_BEAUTIFY_FLAG" val="#wm#"/>
  <p:tag name="KSO_WM_UNIT_TYPE" val="i"/>
  <p:tag name="KSO_WM_UNIT_INDEX" val="21"/>
  <p:tag name="KSO_WM_UNIT_TEXTBOXSTYLE_GUID" val="{e6fba395-f9e0-42ec-be7d-b29a1a78ba72}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6_1*i*22"/>
  <p:tag name="KSO_WM_TEMPLATE_CATEGORY" val="mixed"/>
  <p:tag name="KSO_WM_TEMPLATE_INDEX" val="20202556"/>
  <p:tag name="KSO_WM_UNIT_LAYERLEVEL" val="1"/>
  <p:tag name="KSO_WM_TAG_VERSION" val="1.0"/>
  <p:tag name="KSO_WM_BEAUTIFY_FLAG" val="#wm#"/>
  <p:tag name="KSO_WM_UNIT_TYPE" val="i"/>
  <p:tag name="KSO_WM_UNIT_INDEX" val="22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6_1*i*23"/>
  <p:tag name="KSO_WM_TEMPLATE_CATEGORY" val="mixed"/>
  <p:tag name="KSO_WM_TEMPLATE_INDEX" val="20202556"/>
  <p:tag name="KSO_WM_UNIT_LAYERLEVEL" val="1"/>
  <p:tag name="KSO_WM_TAG_VERSION" val="1.0"/>
  <p:tag name="KSO_WM_BEAUTIFY_FLAG" val="#wm#"/>
  <p:tag name="KSO_WM_UNIT_TYPE" val="i"/>
  <p:tag name="KSO_WM_UNIT_INDEX" val="23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6_1*i*24"/>
  <p:tag name="KSO_WM_TEMPLATE_CATEGORY" val="mixed"/>
  <p:tag name="KSO_WM_TEMPLATE_INDEX" val="20202556"/>
  <p:tag name="KSO_WM_UNIT_LAYERLEVEL" val="1"/>
  <p:tag name="KSO_WM_TAG_VERSION" val="1.0"/>
  <p:tag name="KSO_WM_BEAUTIFY_FLAG" val="#wm#"/>
  <p:tag name="KSO_WM_UNIT_TYPE" val="i"/>
  <p:tag name="KSO_WM_UNIT_INDEX" val="24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6_1*i*25"/>
  <p:tag name="KSO_WM_TEMPLATE_CATEGORY" val="mixed"/>
  <p:tag name="KSO_WM_TEMPLATE_INDEX" val="20202556"/>
  <p:tag name="KSO_WM_UNIT_LAYERLEVEL" val="1"/>
  <p:tag name="KSO_WM_TAG_VERSION" val="1.0"/>
  <p:tag name="KSO_WM_BEAUTIFY_FLAG" val="#wm#"/>
  <p:tag name="KSO_WM_UNIT_TYPE" val="i"/>
  <p:tag name="KSO_WM_UNIT_INDEX" val="25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6_1*i*26"/>
  <p:tag name="KSO_WM_TEMPLATE_CATEGORY" val="mixed"/>
  <p:tag name="KSO_WM_TEMPLATE_INDEX" val="20202556"/>
  <p:tag name="KSO_WM_UNIT_LAYERLEVEL" val="1"/>
  <p:tag name="KSO_WM_TAG_VERSION" val="1.0"/>
  <p:tag name="KSO_WM_BEAUTIFY_FLAG" val="#wm#"/>
  <p:tag name="KSO_WM_UNIT_TYPE" val="i"/>
  <p:tag name="KSO_WM_UNIT_INDEX" val="26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6_1*i*27"/>
  <p:tag name="KSO_WM_TEMPLATE_CATEGORY" val="mixed"/>
  <p:tag name="KSO_WM_TEMPLATE_INDEX" val="20202556"/>
  <p:tag name="KSO_WM_UNIT_LAYERLEVEL" val="1"/>
  <p:tag name="KSO_WM_TAG_VERSION" val="1.0"/>
  <p:tag name="KSO_WM_BEAUTIFY_FLAG" val="#wm#"/>
  <p:tag name="KSO_WM_UNIT_TYPE" val="i"/>
  <p:tag name="KSO_WM_UNIT_INDEX" val="27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6_1*i*28"/>
  <p:tag name="KSO_WM_TEMPLATE_CATEGORY" val="mixed"/>
  <p:tag name="KSO_WM_TEMPLATE_INDEX" val="20202556"/>
  <p:tag name="KSO_WM_UNIT_LAYERLEVEL" val="1"/>
  <p:tag name="KSO_WM_TAG_VERSION" val="1.0"/>
  <p:tag name="KSO_WM_BEAUTIFY_FLAG" val="#wm#"/>
  <p:tag name="KSO_WM_UNIT_TYPE" val="i"/>
  <p:tag name="KSO_WM_UNIT_INDEX" val="28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6_1*i*29"/>
  <p:tag name="KSO_WM_TEMPLATE_CATEGORY" val="mixed"/>
  <p:tag name="KSO_WM_TEMPLATE_INDEX" val="20202556"/>
  <p:tag name="KSO_WM_UNIT_LAYERLEVEL" val="1"/>
  <p:tag name="KSO_WM_TAG_VERSION" val="1.0"/>
  <p:tag name="KSO_WM_BEAUTIFY_FLAG" val="#wm#"/>
  <p:tag name="KSO_WM_UNIT_TYPE" val="i"/>
  <p:tag name="KSO_WM_UNIT_INDEX" val="29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6_1*i*30"/>
  <p:tag name="KSO_WM_TEMPLATE_CATEGORY" val="mixed"/>
  <p:tag name="KSO_WM_TEMPLATE_INDEX" val="20202556"/>
  <p:tag name="KSO_WM_UNIT_LAYERLEVEL" val="1"/>
  <p:tag name="KSO_WM_TAG_VERSION" val="1.0"/>
  <p:tag name="KSO_WM_BEAUTIFY_FLAG" val="#wm#"/>
  <p:tag name="KSO_WM_UNIT_TYPE" val="i"/>
  <p:tag name="KSO_WM_UNIT_INDEX" val="30"/>
</p:tagLst>
</file>

<file path=ppt/tags/tag77.xml><?xml version="1.0" encoding="utf-8"?>
<p:tagLst xmlns:p="http://schemas.openxmlformats.org/presentationml/2006/main">
  <p:tag name="KSO_WM_UNIT_TEXTBOXSTYLE_SHAPETYPE" val="0"/>
  <p:tag name="KSO_WM_UNIT_TEXTBOXSTYLE_TEMPLATETYPE" val="9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6_1*f*1"/>
  <p:tag name="KSO_WM_TEMPLATE_CATEGORY" val="mixed"/>
  <p:tag name="KSO_WM_TEMPLATE_INDEX" val="20202556"/>
  <p:tag name="KSO_WM_UNIT_LAYERLEVEL" val="1"/>
  <p:tag name="KSO_WM_TAG_VERSION" val="1.0"/>
  <p:tag name="KSO_WM_BEAUTIFY_FLAG" val="#wm#"/>
  <p:tag name="KSO_WM_UNIT_PRESET_TEXT" val="我们能实现，图文排版，让我们能实现，图文排版，让图图片&#13;您的正文已经经简明扼要，字字珠玑。&#13;您的正文已经经简明扼要，字字珠玑。&#13;您的正文已经经简明扼要，字字珠玑。&#13;您的正文已经经简明扼要，字字珠玑。&#13;我们能实现，图文排版，让我们能实现，图文排版，让图图片"/>
  <p:tag name="KSO_WM_UNIT_NOCLEAR" val="1"/>
  <p:tag name="KSO_WM_UNIT_SHOW_EDIT_AREA_INDICATION" val="0"/>
  <p:tag name="KSO_WM_UNIT_VALUE" val="234"/>
  <p:tag name="KSO_WM_UNIT_TYPE" val="f"/>
  <p:tag name="KSO_WM_UNIT_INDEX" val="1"/>
  <p:tag name="KSO_WM_UNIT_TEXTBOXSTYLE_GUID" val="{e6fba395-f9e0-42ec-be7d-b29a1a78ba72}"/>
  <p:tag name="KSO_WM_UNIT_TEXTBOXSTYLE_TEMPLATEID" val="3139445"/>
  <p:tag name="KSO_WM_UNIT_TEXTBOXSTYLE_TYPE" val="8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SHADOW_SCHEMECOLOR_INDEX_BRIGHTNESS" val="-0.25"/>
  <p:tag name="KSO_WM_UNIT_SHADOW_SCHEMECOLOR_INDEX" val="14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2_1"/>
  <p:tag name="KSO_WM_UNIT_ID" val="diagram20231486_3*n_h_h_a*1_2_2_1"/>
  <p:tag name="KSO_WM_TEMPLATE_CATEGORY" val="diagram"/>
  <p:tag name="KSO_WM_TEMPLATE_INDEX" val="20231486"/>
  <p:tag name="KSO_WM_UNIT_LAYERLEVEL" val="1_1_1_1"/>
  <p:tag name="KSO_WM_TAG_VERSION" val="3.0"/>
  <p:tag name="KSO_WM_UNIT_ISCONTENTSTITLE" val="0"/>
  <p:tag name="KSO_WM_UNIT_ISNUMDGMTITLE" val="0"/>
  <p:tag name="KSO_WM_UNIT_NOCLEAR" val="0"/>
  <p:tag name="KSO_WM_DIAGRAM_VERSION" val="3"/>
  <p:tag name="KSO_WM_DIAGRAM_MAX_ITEMCNT" val="6"/>
  <p:tag name="KSO_WM_DIAGRAM_MIN_ITEMCNT" val="1"/>
  <p:tag name="KSO_WM_DIAGRAM_VIRTUALLY_FRAME" val="{&quot;height&quot;:412.1500332665631,&quot;left&quot;:10.554180908203126,&quot;top&quot;:79.9,&quot;width&quot;:937.241638183593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-0.25,&quot;colorType&quot;:1,&quot;foreColorIndex&quot;:2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VALUE" val="8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PRESET_TEXT" val="项标题"/>
  <p:tag name="KSO_WM_UNIT_TEXT_TYPE" val="1"/>
  <p:tag name="KSO_WM_DIAGRAM_USE_COLOR_VALUE" val="{&quot;color_scheme&quot;:1,&quot;color_type&quot;:1,&quot;theme_color_indexes&quot;:[9,10,9,10,9,10]}"/>
</p:tagLst>
</file>

<file path=ppt/tags/tag81.xml><?xml version="1.0" encoding="utf-8"?>
<p:tagLst xmlns:p="http://schemas.openxmlformats.org/presentationml/2006/main">
  <p:tag name="KSO_WM_UNIT_SHADOW_SCHEMECOLOR_INDEX_BRIGHTNESS" val="-0.25"/>
  <p:tag name="KSO_WM_UNIT_SHADOW_SCHEMECOLOR_INDEX" val="14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3_1"/>
  <p:tag name="KSO_WM_UNIT_ID" val="diagram20231486_3*n_h_h_a*1_2_3_1"/>
  <p:tag name="KSO_WM_TEMPLATE_CATEGORY" val="diagram"/>
  <p:tag name="KSO_WM_TEMPLATE_INDEX" val="20231486"/>
  <p:tag name="KSO_WM_UNIT_LAYERLEVEL" val="1_1_1_1"/>
  <p:tag name="KSO_WM_TAG_VERSION" val="3.0"/>
  <p:tag name="KSO_WM_UNIT_ISCONTENTSTITLE" val="0"/>
  <p:tag name="KSO_WM_UNIT_ISNUMDGMTITLE" val="0"/>
  <p:tag name="KSO_WM_UNIT_NOCLEAR" val="0"/>
  <p:tag name="KSO_WM_DIAGRAM_VERSION" val="3"/>
  <p:tag name="KSO_WM_UNIT_VALUE" val="18"/>
  <p:tag name="KSO_WM_DIAGRAM_MAX_ITEMCNT" val="6"/>
  <p:tag name="KSO_WM_DIAGRAM_MIN_ITEMCNT" val="1"/>
  <p:tag name="KSO_WM_DIAGRAM_VIRTUALLY_FRAME" val="{&quot;height&quot;:412.1500332665631,&quot;left&quot;:10.554180908203126,&quot;top&quot;:79.9,&quot;width&quot;:937.2416381835938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brightness&quot;:-0.25,&quot;colorType&quot;:1,&quot;foreColorIndex&quot;:2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FILL_TYPE" val="1"/>
  <p:tag name="KSO_WM_UNIT_FILL_FORE_SCHEMECOLOR_INDEX" val="6"/>
  <p:tag name="KSO_WM_UNIT_FILL_FORE_SCHEMECOLOR_INDEX_BRIGHTNESS" val="0"/>
  <p:tag name="KSO_WM_UNIT_TEXT_FILL_FORE_SCHEMECOLOR_INDEX" val="1"/>
  <p:tag name="KSO_WM_UNIT_TEXT_FILL_TYPE" val="1"/>
  <p:tag name="KSO_WM_UNIT_PRESET_TEXT" val="项标题"/>
  <p:tag name="KSO_WM_UNIT_TEXT_TYPE" val="1"/>
  <p:tag name="KSO_WM_DIAGRAM_USE_COLOR_VALUE" val="{&quot;color_scheme&quot;:1,&quot;color_type&quot;:1,&quot;theme_color_indexes&quot;:[9,10,9,10,9,10]}"/>
</p:tagLst>
</file>

<file path=ppt/tags/tag82.xml><?xml version="1.0" encoding="utf-8"?>
<p:tagLst xmlns:p="http://schemas.openxmlformats.org/presentationml/2006/main">
  <p:tag name="KSO_WM_UNIT_SHADOW_SCHEMECOLOR_INDEX_BRIGHTNESS" val="-0.25"/>
  <p:tag name="KSO_WM_UNIT_SHADOW_SCHEMECOLOR_INDEX" val="14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1_1"/>
  <p:tag name="KSO_WM_UNIT_ID" val="diagram20231486_3*n_h_h_a*1_2_1_1"/>
  <p:tag name="KSO_WM_TEMPLATE_CATEGORY" val="diagram"/>
  <p:tag name="KSO_WM_TEMPLATE_INDEX" val="20231486"/>
  <p:tag name="KSO_WM_UNIT_LAYERLEVEL" val="1_1_1_1"/>
  <p:tag name="KSO_WM_TAG_VERSION" val="3.0"/>
  <p:tag name="KSO_WM_UNIT_ISCONTENTSTITLE" val="0"/>
  <p:tag name="KSO_WM_UNIT_ISNUMDGMTITLE" val="0"/>
  <p:tag name="KSO_WM_UNIT_NOCLEAR" val="0"/>
  <p:tag name="KSO_WM_DIAGRAM_VERSION" val="3"/>
  <p:tag name="KSO_WM_UNIT_VALUE" val="18"/>
  <p:tag name="KSO_WM_DIAGRAM_MAX_ITEMCNT" val="6"/>
  <p:tag name="KSO_WM_DIAGRAM_MIN_ITEMCNT" val="1"/>
  <p:tag name="KSO_WM_DIAGRAM_VIRTUALLY_FRAME" val="{&quot;height&quot;:412.1500332665631,&quot;left&quot;:10.554180908203126,&quot;top&quot;:79.9,&quot;width&quot;:937.2416381835938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brightness&quot;:-0.25,&quot;colorType&quot;:1,&quot;foreColorIndex&quot;:2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FILL_TYPE" val="1"/>
  <p:tag name="KSO_WM_UNIT_FILL_FORE_SCHEMECOLOR_INDEX" val="6"/>
  <p:tag name="KSO_WM_UNIT_FILL_FORE_SCHEMECOLOR_INDEX_BRIGHTNESS" val="0"/>
  <p:tag name="KSO_WM_UNIT_TEXT_FILL_FORE_SCHEMECOLOR_INDEX" val="1"/>
  <p:tag name="KSO_WM_UNIT_TEXT_FILL_TYPE" val="1"/>
  <p:tag name="KSO_WM_UNIT_PRESET_TEXT" val="项标题"/>
  <p:tag name="KSO_WM_UNIT_TEXT_TYPE" val="1"/>
  <p:tag name="KSO_WM_DIAGRAM_USE_COLOR_VALUE" val="{&quot;color_scheme&quot;:1,&quot;color_type&quot;:1,&quot;theme_color_indexes&quot;:[9,10,9,10,9,10]}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DIAGRAM_VIRTUALLY_FRAME" val="{&quot;height&quot;:389.1,&quot;left&quot;:34.65,&quot;top&quot;:102,&quot;width&quot;:906.8}"/>
</p:tagLst>
</file>

<file path=ppt/tags/tag88.xml><?xml version="1.0" encoding="utf-8"?>
<p:tagLst xmlns:p="http://schemas.openxmlformats.org/presentationml/2006/main">
  <p:tag name="KSO_WM_BEAUTIFY_FLAG" val=""/>
  <p:tag name="KSO_WM_DIAGRAM_VIRTUALLY_FRAME" val="{&quot;height&quot;:389.1,&quot;left&quot;:34.65,&quot;top&quot;:102,&quot;width&quot;:906.8}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  <p:tag name="KSO_WM_DIAGRAM_VIRTUALLY_FRAME" val="{&quot;height&quot;:389.1,&quot;left&quot;:34.65,&quot;top&quot;:102,&quot;width&quot;:906.8}"/>
</p:tagLst>
</file>

<file path=ppt/tags/tag92.xml><?xml version="1.0" encoding="utf-8"?>
<p:tagLst xmlns:p="http://schemas.openxmlformats.org/presentationml/2006/main">
  <p:tag name="KSO_WM_BEAUTIFY_FLAG" val=""/>
  <p:tag name="KSO_WM_DIAGRAM_VIRTUALLY_FRAME" val="{&quot;height&quot;:389.1,&quot;left&quot;:34.65,&quot;top&quot;:102,&quot;width&quot;:906.8}"/>
</p:tagLst>
</file>

<file path=ppt/tags/tag93.xml><?xml version="1.0" encoding="utf-8"?>
<p:tagLst xmlns:p="http://schemas.openxmlformats.org/presentationml/2006/main">
  <p:tag name="KSO_WM_BEAUTIFY_FLAG" val=""/>
  <p:tag name="KSO_WM_DIAGRAM_VIRTUALLY_FRAME" val="{&quot;height&quot;:389.1,&quot;left&quot;:34.65,&quot;top&quot;:102,&quot;width&quot;:906.8}"/>
</p:tagLst>
</file>

<file path=ppt/tags/tag94.xml><?xml version="1.0" encoding="utf-8"?>
<p:tagLst xmlns:p="http://schemas.openxmlformats.org/presentationml/2006/main">
  <p:tag name="KSO_WM_DIAGRAM_VIRTUALLY_FRAME" val="{&quot;height&quot;:389.1,&quot;left&quot;:34.65,&quot;top&quot;:102,&quot;width&quot;:906.8}"/>
</p:tagLst>
</file>

<file path=ppt/tags/tag95.xml><?xml version="1.0" encoding="utf-8"?>
<p:tagLst xmlns:p="http://schemas.openxmlformats.org/presentationml/2006/main">
  <p:tag name="KSO_WM_BEAUTIFY_FLAG" val=""/>
  <p:tag name="KSO_WM_DIAGRAM_VIRTUALLY_FRAME" val="{&quot;height&quot;:389.1,&quot;left&quot;:34.65,&quot;top&quot;:102,&quot;width&quot;:906.8}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  <p:tag name="KSO_WM_DIAGRAM_VIRTUALLY_FRAME" val="{&quot;height&quot;:389.1,&quot;left&quot;:34.65,&quot;top&quot;:102,&quot;width&quot;:906.8}"/>
</p:tagLst>
</file>

<file path=ppt/tags/tag99.xml><?xml version="1.0" encoding="utf-8"?>
<p:tagLst xmlns:p="http://schemas.openxmlformats.org/presentationml/2006/main">
  <p:tag name="KSO_WM_BEAUTIFY_FLAG" val=""/>
  <p:tag name="KSO_WM_DIAGRAM_VIRTUALLY_FRAME" val="{&quot;height&quot;:389.1,&quot;left&quot;:34.65,&quot;top&quot;:102,&quot;width&quot;:906.8}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5496</Words>
  <Application>WPS 演示</Application>
  <PresentationFormat>宽屏</PresentationFormat>
  <Paragraphs>252</Paragraphs>
  <Slides>23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49" baseType="lpstr">
      <vt:lpstr>Arial</vt:lpstr>
      <vt:lpstr>宋体</vt:lpstr>
      <vt:lpstr>Wingdings</vt:lpstr>
      <vt:lpstr>Wingdings</vt:lpstr>
      <vt:lpstr>思源黑体 CN Light</vt:lpstr>
      <vt:lpstr>思源黑体 CN Heavy</vt:lpstr>
      <vt:lpstr>思源黑体 CN Medium</vt:lpstr>
      <vt:lpstr>黑体</vt:lpstr>
      <vt:lpstr>思源黑體 Bold</vt:lpstr>
      <vt:lpstr>微软雅黑</vt:lpstr>
      <vt:lpstr>PingFang SC</vt:lpstr>
      <vt:lpstr>Segoe Print</vt:lpstr>
      <vt:lpstr>思源黑体 CN Normal</vt:lpstr>
      <vt:lpstr>Source Han Sans SC</vt:lpstr>
      <vt:lpstr>思源黑体 CN Bold</vt:lpstr>
      <vt:lpstr>Arial Unicode MS</vt:lpstr>
      <vt:lpstr>Calibri</vt:lpstr>
      <vt:lpstr>思源黑体 CN Normal</vt:lpstr>
      <vt:lpstr>Gill Sans</vt:lpstr>
      <vt:lpstr>Gill Sans</vt:lpstr>
      <vt:lpstr>PingFang SC</vt:lpstr>
      <vt:lpstr>Source Han Sans SC</vt:lpstr>
      <vt:lpstr>思源黑体 CN Medium</vt:lpstr>
      <vt:lpstr>思源黑体 CN Normal</vt:lpstr>
      <vt:lpstr>思源黑體 Bold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admin</cp:lastModifiedBy>
  <cp:revision>214</cp:revision>
  <dcterms:created xsi:type="dcterms:W3CDTF">2019-06-19T02:08:00Z</dcterms:created>
  <dcterms:modified xsi:type="dcterms:W3CDTF">2026-03-05T08:10:23Z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8260F43CDF03426188EA29B7FFCDE803_11</vt:lpwstr>
  </property>
</Properties>
</file>