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318" r:id="rId5"/>
    <p:sldId id="365" r:id="rId6"/>
    <p:sldId id="302" r:id="rId7"/>
    <p:sldId id="303" r:id="rId8"/>
    <p:sldId id="304" r:id="rId9"/>
    <p:sldId id="320" r:id="rId10"/>
    <p:sldId id="272" r:id="rId11"/>
    <p:sldId id="369" r:id="rId12"/>
    <p:sldId id="371" r:id="rId13"/>
    <p:sldId id="370" r:id="rId14"/>
    <p:sldId id="367" r:id="rId15"/>
    <p:sldId id="366" r:id="rId16"/>
    <p:sldId id="322" r:id="rId17"/>
    <p:sldId id="323" r:id="rId18"/>
    <p:sldId id="324" r:id="rId19"/>
    <p:sldId id="325" r:id="rId20"/>
    <p:sldId id="340" r:id="rId21"/>
    <p:sldId id="353" r:id="rId22"/>
    <p:sldId id="352" r:id="rId23"/>
    <p:sldId id="354" r:id="rId24"/>
    <p:sldId id="328" r:id="rId25"/>
    <p:sldId id="306" r:id="rId26"/>
    <p:sldId id="316" r:id="rId27"/>
    <p:sldId id="270" r:id="rId28"/>
    <p:sldId id="368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20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5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image" Target="../media/image14.png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13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image" Target="../media/image15.pn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0.xml"/><Relationship Id="rId2" Type="http://schemas.openxmlformats.org/officeDocument/2006/relationships/image" Target="../media/image16.png"/><Relationship Id="rId1" Type="http://schemas.openxmlformats.org/officeDocument/2006/relationships/tags" Target="../tags/tag14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4.xml"/><Relationship Id="rId7" Type="http://schemas.openxmlformats.org/officeDocument/2006/relationships/image" Target="../media/image19.png"/><Relationship Id="rId6" Type="http://schemas.openxmlformats.org/officeDocument/2006/relationships/tags" Target="../tags/tag153.xml"/><Relationship Id="rId5" Type="http://schemas.openxmlformats.org/officeDocument/2006/relationships/image" Target="../media/image18.png"/><Relationship Id="rId4" Type="http://schemas.openxmlformats.org/officeDocument/2006/relationships/tags" Target="../tags/tag152.xml"/><Relationship Id="rId3" Type="http://schemas.openxmlformats.org/officeDocument/2006/relationships/image" Target="../media/image17.png"/><Relationship Id="rId2" Type="http://schemas.openxmlformats.org/officeDocument/2006/relationships/tags" Target="../tags/tag15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3" Type="http://schemas.openxmlformats.org/officeDocument/2006/relationships/image" Target="../media/image20.png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image" Target="../media/image21.png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Relationship Id="rId3" Type="http://schemas.openxmlformats.org/officeDocument/2006/relationships/image" Target="../media/image22.pn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7.xml"/><Relationship Id="rId3" Type="http://schemas.openxmlformats.org/officeDocument/2006/relationships/image" Target="../media/image23.png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1.xml"/><Relationship Id="rId7" Type="http://schemas.openxmlformats.org/officeDocument/2006/relationships/image" Target="../media/image26.png"/><Relationship Id="rId6" Type="http://schemas.openxmlformats.org/officeDocument/2006/relationships/tags" Target="../tags/tag170.xml"/><Relationship Id="rId5" Type="http://schemas.openxmlformats.org/officeDocument/2006/relationships/image" Target="../media/image25.png"/><Relationship Id="rId4" Type="http://schemas.openxmlformats.org/officeDocument/2006/relationships/tags" Target="../tags/tag169.xml"/><Relationship Id="rId3" Type="http://schemas.openxmlformats.org/officeDocument/2006/relationships/image" Target="../media/image24.png"/><Relationship Id="rId2" Type="http://schemas.openxmlformats.org/officeDocument/2006/relationships/tags" Target="../tags/tag168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27.png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3" Type="http://schemas.openxmlformats.org/officeDocument/2006/relationships/image" Target="../media/image7.pn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Relationship Id="rId3" Type="http://schemas.openxmlformats.org/officeDocument/2006/relationships/image" Target="../media/image28.png"/><Relationship Id="rId2" Type="http://schemas.openxmlformats.org/officeDocument/2006/relationships/tags" Target="../tags/tag179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3.xml"/><Relationship Id="rId5" Type="http://schemas.openxmlformats.org/officeDocument/2006/relationships/image" Target="../media/image30.png"/><Relationship Id="rId4" Type="http://schemas.openxmlformats.org/officeDocument/2006/relationships/tags" Target="../tags/tag182.xml"/><Relationship Id="rId3" Type="http://schemas.openxmlformats.org/officeDocument/2006/relationships/image" Target="../media/image29.png"/><Relationship Id="rId2" Type="http://schemas.openxmlformats.org/officeDocument/2006/relationships/tags" Target="../tags/tag181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image" Target="../media/image14.png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194.xml"/><Relationship Id="rId15" Type="http://schemas.openxmlformats.org/officeDocument/2006/relationships/image" Target="../media/image34.png"/><Relationship Id="rId14" Type="http://schemas.openxmlformats.org/officeDocument/2006/relationships/tags" Target="../tags/tag193.xml"/><Relationship Id="rId13" Type="http://schemas.openxmlformats.org/officeDocument/2006/relationships/image" Target="../media/image33.png"/><Relationship Id="rId12" Type="http://schemas.openxmlformats.org/officeDocument/2006/relationships/tags" Target="../tags/tag192.xml"/><Relationship Id="rId11" Type="http://schemas.openxmlformats.org/officeDocument/2006/relationships/image" Target="../media/image32.png"/><Relationship Id="rId10" Type="http://schemas.openxmlformats.org/officeDocument/2006/relationships/tags" Target="../tags/tag191.xml"/><Relationship Id="rId1" Type="http://schemas.openxmlformats.org/officeDocument/2006/relationships/tags" Target="../tags/tag184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7.xml"/><Relationship Id="rId3" Type="http://schemas.openxmlformats.org/officeDocument/2006/relationships/image" Target="../media/image35.png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8.xml"/><Relationship Id="rId2" Type="http://schemas.openxmlformats.org/officeDocument/2006/relationships/image" Target="../media/image36.jpe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0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8.png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3" Type="http://schemas.openxmlformats.org/officeDocument/2006/relationships/image" Target="../media/image9.png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10.png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Relationship Id="rId3" Type="http://schemas.openxmlformats.org/officeDocument/2006/relationships/image" Target="../media/image11.pn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image" Target="../media/image12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image" Target="../media/image13.png"/><Relationship Id="rId2" Type="http://schemas.openxmlformats.org/officeDocument/2006/relationships/tags" Target="../tags/tag13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869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6800" y="1524635"/>
            <a:ext cx="8657590" cy="2002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6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行稳致远</a:t>
            </a:r>
            <a:r>
              <a:rPr lang="en-US" altLang="zh-CN" sz="6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en-US" altLang="zh-CN" sz="6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见势得利</a:t>
            </a:r>
            <a:endParaRPr lang="en-US" altLang="zh-CN" sz="6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38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61073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6628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1530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李兴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460438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A1120619060002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6882765" y="3982720"/>
            <a:ext cx="287783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2023.2.10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355340" y="4827270"/>
            <a:ext cx="1042035" cy="3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78560" y="4827270"/>
            <a:ext cx="894080" cy="3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104390" y="4778693"/>
            <a:ext cx="111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杨春虎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389120" y="4827270"/>
            <a:ext cx="1760855" cy="3200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-4445"/>
            <a:ext cx="12191365" cy="960755"/>
          </a:xfrm>
          <a:prstGeom prst="rect">
            <a:avLst/>
          </a:prstGeom>
          <a:solidFill>
            <a:srgbClr val="E20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970" y="251460"/>
            <a:ext cx="2038350" cy="7048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35" y="146050"/>
            <a:ext cx="121913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2023.2.16 </a:t>
            </a:r>
            <a:endParaRPr lang="zh-CN" altLang="en-US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ED86B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7"/>
            </p:custDataLst>
          </p:nvPr>
        </p:nvGraphicFramePr>
        <p:xfrm>
          <a:off x="257175" y="1021715"/>
          <a:ext cx="1167447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95"/>
                <a:gridCol w="2334895"/>
                <a:gridCol w="2581275"/>
                <a:gridCol w="2788920"/>
                <a:gridCol w="1634490"/>
              </a:tblGrid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/>
                        <a:t>公司</a:t>
                      </a:r>
                      <a:endParaRPr lang="zh-CN" altLang="en-US" sz="2600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/>
                        <a:t>评分</a:t>
                      </a:r>
                      <a:endParaRPr lang="zh-CN" altLang="en-US" sz="2600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/>
                        <a:t>板块</a:t>
                      </a:r>
                      <a:endParaRPr lang="zh-CN" altLang="en-US" sz="2600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/>
                        <a:t>亮点（指标）</a:t>
                      </a:r>
                      <a:endParaRPr lang="zh-CN" altLang="en-US" sz="2600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/>
                        <a:t>市值</a:t>
                      </a:r>
                      <a:endParaRPr lang="zh-CN" altLang="en-US" sz="2600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601</a:t>
                      </a: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❈❈❈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96.33</a:t>
                      </a:r>
                      <a:endParaRPr lang="en-US"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新能源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新车上市</a:t>
                      </a:r>
                      <a:endParaRPr 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海外拓展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2800</a:t>
                      </a: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亿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83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002</a:t>
                      </a: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❈❈❈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82.33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消费</a:t>
                      </a: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-</a:t>
                      </a: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快消品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北向偏爱方向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业绩预增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80</a:t>
                      </a: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亿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83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605❈❈❈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89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sym typeface="+mn-ea"/>
                        </a:rPr>
                        <a:t>电气设备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sym typeface="+mn-ea"/>
                        </a:rPr>
                        <a:t>基础建设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2600" b="1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业绩转好</a:t>
                      </a:r>
                      <a:endParaRPr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sz="2600" b="1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2023预期项目多</a:t>
                      </a:r>
                      <a:endParaRPr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122</a:t>
                      </a: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亿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83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002❈❈❈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96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600" b="1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scaled="0"/>
                          </a:gradFill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计算机</a:t>
                      </a:r>
                      <a:r>
                        <a:rPr lang="en-US" altLang="zh-CN" sz="2600" b="1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scaled="0"/>
                          </a:gradFill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-</a:t>
                      </a:r>
                      <a:r>
                        <a:rPr lang="zh-CN" altLang="en-US" sz="2600" b="1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scaled="0"/>
                          </a:gradFill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软件</a:t>
                      </a:r>
                      <a:endParaRPr lang="zh-CN" altLang="en-US" sz="2600" b="1">
                        <a:gradFill>
                          <a:gsLst>
                            <a:gs pos="0">
                              <a:srgbClr val="FE4444"/>
                            </a:gs>
                            <a:gs pos="100000">
                              <a:srgbClr val="832B2B"/>
                            </a:gs>
                          </a:gsLst>
                          <a:lin scaled="0"/>
                        </a:gradFill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年报预增</a:t>
                      </a:r>
                      <a:endParaRPr 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有等回档的价值</a:t>
                      </a:r>
                      <a:endParaRPr 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107</a:t>
                      </a: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亿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83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002❈❈❈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69.33</a:t>
                      </a:r>
                      <a:endParaRPr lang="en-US" altLang="zh-CN"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电力设备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年报</a:t>
                      </a:r>
                      <a:r>
                        <a:rPr lang="zh-CN" sz="2600" b="1">
                          <a:solidFill>
                            <a:schemeClr val="accent6"/>
                          </a:solidFill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高</a:t>
                      </a:r>
                      <a:r>
                        <a:rPr 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  <a:sym typeface="+mn-ea"/>
                        </a:rPr>
                        <a:t>预增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185</a:t>
                      </a:r>
                      <a:r>
                        <a:rPr lang="zh-CN" altLang="en-US" sz="2600" b="1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亿</a:t>
                      </a:r>
                      <a:endParaRPr lang="zh-CN" altLang="en-US" sz="2600" b="1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744220" y="6097905"/>
            <a:ext cx="9405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姓名：李兴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执业编号：A1120619060002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   </a:t>
            </a:r>
            <a:endParaRPr lang="en-US" altLang="zh-CN" sz="16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3405" y="836930"/>
            <a:ext cx="11038840" cy="53289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神奇色阶，价值增长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 descr="神奇色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812800"/>
            <a:ext cx="9536430" cy="53644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68650" y="151130"/>
            <a:ext cx="59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临渊羡鱼，不如退而结网！</a:t>
            </a:r>
            <a:endParaRPr lang="zh-CN" altLang="en-US" sz="28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020" y="810260"/>
            <a:ext cx="5557520" cy="5372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30950" y="822960"/>
            <a:ext cx="5350510" cy="5372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5645" y="2160270"/>
            <a:ext cx="611505" cy="187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1520" y="2143760"/>
            <a:ext cx="650875" cy="198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00">
                <a:latin typeface="思源黑体 CN Heavy" panose="020B0A00000000000000" charset="-122"/>
                <a:ea typeface="思源黑体 CN Heavy" panose="020B0A00000000000000" charset="-122"/>
              </a:rPr>
              <a:t>神奇全红</a:t>
            </a:r>
            <a:endParaRPr lang="zh-CN" altLang="en-US" sz="800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.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景顺鼎益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4360" y="757555"/>
            <a:ext cx="10981690" cy="5630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58075" y="2353310"/>
            <a:ext cx="43446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上升回档</a:t>
            </a:r>
            <a:endParaRPr lang="zh-CN" altLang="en-US" sz="22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真回档？假动作？</a:t>
            </a:r>
            <a:endParaRPr lang="zh-CN" altLang="en-US" sz="23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zh-CN" altLang="en-US" sz="23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</a:rPr>
              <a:t>进早很容易吃亏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</a:rPr>
              <a:t>捕捞季节红柱没起来，又死叉缩短了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</a:rPr>
              <a:t>到底该如何决断！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.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景顺鼎益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9280" y="768350"/>
            <a:ext cx="11047730" cy="5624195"/>
          </a:xfrm>
          <a:prstGeom prst="rect">
            <a:avLst/>
          </a:prstGeom>
        </p:spPr>
      </p:pic>
      <p:sp>
        <p:nvSpPr>
          <p:cNvPr id="6" name="五角星 5"/>
          <p:cNvSpPr/>
          <p:nvPr>
            <p:custDataLst>
              <p:tags r:id="rId4"/>
            </p:custDataLst>
          </p:nvPr>
        </p:nvSpPr>
        <p:spPr>
          <a:xfrm>
            <a:off x="9519920" y="5059680"/>
            <a:ext cx="429895" cy="44005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04355" y="2600960"/>
            <a:ext cx="4876800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回档时，神奇色阶</a:t>
            </a:r>
            <a:r>
              <a:rPr lang="en-US" altLang="zh-CN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四阶全红</a:t>
            </a:r>
            <a:endParaRPr lang="zh-CN" altLang="en-US" sz="20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真回档！</a:t>
            </a:r>
            <a:r>
              <a:rPr lang="zh-CN" altLang="en-US" sz="2000">
                <a:solidFill>
                  <a:schemeClr val="tx2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色阶没有任何变色</a:t>
            </a:r>
            <a:endParaRPr lang="zh-CN" altLang="en-US" sz="20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继续跟踪，在捕捞季节再出红柱买点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2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锁定二浪上涨</a:t>
            </a:r>
            <a:endParaRPr lang="zh-CN" altLang="en-US" sz="22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.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五粮液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0255" y="768350"/>
            <a:ext cx="10729595" cy="5616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1545" y="1280795"/>
            <a:ext cx="2616200" cy="1047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三板斧终于来了</a:t>
            </a:r>
            <a:endParaRPr lang="zh-CN" altLang="en-US" sz="20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是轻仓还是多买点？</a:t>
            </a:r>
            <a:endParaRPr lang="zh-CN" altLang="en-US" sz="20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2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患得患失！</a:t>
            </a:r>
            <a:endParaRPr lang="zh-CN" altLang="en-US" sz="22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8815" y="1070610"/>
            <a:ext cx="2240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第</a:t>
            </a:r>
            <a:r>
              <a:rPr lang="en-US" altLang="zh-CN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</a:t>
            </a:r>
            <a:r>
              <a:rPr lang="zh-CN" altLang="en-US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次三板斧</a:t>
            </a:r>
            <a:endParaRPr lang="zh-CN" altLang="en-US" sz="2000">
              <a:solidFill>
                <a:schemeClr val="accent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会不会和上次一样</a:t>
            </a:r>
            <a:endParaRPr lang="zh-CN" altLang="en-US" sz="2000">
              <a:solidFill>
                <a:schemeClr val="accent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还是鸡肋</a:t>
            </a:r>
            <a:r>
              <a:rPr lang="en-US" altLang="zh-CN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?</a:t>
            </a:r>
            <a:endParaRPr lang="en-US" altLang="zh-CN" sz="2000">
              <a:solidFill>
                <a:schemeClr val="accent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1565" y="2529840"/>
            <a:ext cx="2315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涨过一波了！</a:t>
            </a:r>
            <a:endParaRPr lang="zh-CN" altLang="en-US" sz="2000">
              <a:solidFill>
                <a:srgbClr val="00B05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三板斧也出卖点了</a:t>
            </a:r>
            <a:endParaRPr lang="zh-CN" altLang="en-US" sz="2000">
              <a:solidFill>
                <a:srgbClr val="00B05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全部走！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91105" y="4588510"/>
            <a:ext cx="385572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C0C0C0"/>
                </a:highlight>
                <a:latin typeface="思源黑体 CN Heavy" panose="020B0A00000000000000" charset="-122"/>
                <a:ea typeface="思源黑体 CN Heavy" panose="020B0A00000000000000" charset="-122"/>
              </a:rPr>
              <a:t>管中窥豹，不知全貌！</a:t>
            </a:r>
            <a:endParaRPr lang="zh-CN" altLang="en-US" sz="3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highlight>
                <a:srgbClr val="C0C0C0"/>
              </a:highlight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.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五粮液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0385" y="768350"/>
            <a:ext cx="11110595" cy="56026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7855" y="953770"/>
            <a:ext cx="2096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第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次三板斧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此时色阶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，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红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短期走好，量能好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轻仓参与</a:t>
            </a:r>
            <a:endParaRPr lang="zh-CN" altLang="en-US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85105" y="833120"/>
            <a:ext cx="265112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第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次三板斧，又隔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天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神奇色阶，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，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，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红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中期走好，量能好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2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加仓参与！</a:t>
            </a:r>
            <a:endParaRPr lang="zh-CN" altLang="en-US" sz="22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06230" y="1985645"/>
            <a:ext cx="21037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三板斧卖点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3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要规避风险！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但阶段有</a:t>
            </a:r>
            <a:r>
              <a:rPr lang="en-US" altLang="zh-CN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</a:t>
            </a:r>
            <a:r>
              <a:rPr lang="zh-CN" altLang="en-US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阶红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3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减持，</a:t>
            </a:r>
            <a:r>
              <a:rPr lang="zh-CN" altLang="en-US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不全卖！</a:t>
            </a:r>
            <a:endParaRPr lang="zh-CN" altLang="en-US" sz="20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10" name="右箭头 9"/>
          <p:cNvSpPr/>
          <p:nvPr/>
        </p:nvSpPr>
        <p:spPr>
          <a:xfrm rot="19440000">
            <a:off x="10233025" y="790575"/>
            <a:ext cx="992505" cy="1441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073765" y="18415"/>
            <a:ext cx="1682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此处</a:t>
            </a:r>
            <a:r>
              <a:rPr lang="en-US" altLang="zh-CN" sz="20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185</a:t>
            </a:r>
            <a:endParaRPr lang="en-US" altLang="zh-CN" sz="20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后来</a:t>
            </a:r>
            <a:r>
              <a:rPr lang="en-US" altLang="zh-CN" sz="20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219</a:t>
            </a:r>
            <a:endParaRPr lang="en-US" altLang="zh-CN" sz="20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51010" y="47625"/>
            <a:ext cx="1626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还是三板斧</a:t>
            </a:r>
            <a:endParaRPr lang="zh-CN" altLang="en-US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还能吃一轮</a:t>
            </a:r>
            <a:endParaRPr lang="zh-CN" altLang="en-US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50210" y="4591685"/>
            <a:ext cx="40716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C0C0C0"/>
                </a:highlight>
                <a:latin typeface="思源黑体 CN Heavy" panose="020B0A00000000000000" charset="-122"/>
                <a:ea typeface="思源黑体 CN Heavy" panose="020B0A00000000000000" charset="-122"/>
              </a:rPr>
              <a:t>顺势而为，见势得利！</a:t>
            </a:r>
            <a:endParaRPr lang="zh-CN" altLang="en-US" sz="3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highlight>
                <a:srgbClr val="C0C0C0"/>
              </a:highlight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03325" y="802640"/>
            <a:ext cx="9885680" cy="5394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37395" y="2048510"/>
            <a:ext cx="2155190" cy="57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84245" y="106680"/>
            <a:ext cx="588137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5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解决痛点：找不到卖点？</a:t>
            </a:r>
            <a:endParaRPr lang="zh-CN" altLang="en-US" sz="35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286365" y="1466215"/>
            <a:ext cx="314325" cy="76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69780" y="2842895"/>
            <a:ext cx="2127250" cy="58547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0540" y="779145"/>
            <a:ext cx="11295380" cy="5567680"/>
          </a:xfrm>
          <a:prstGeom prst="rect">
            <a:avLst/>
          </a:prstGeom>
        </p:spPr>
      </p:pic>
      <p:sp>
        <p:nvSpPr>
          <p:cNvPr id="6" name="五角星 5"/>
          <p:cNvSpPr/>
          <p:nvPr>
            <p:custDataLst>
              <p:tags r:id="rId4"/>
            </p:custDataLst>
          </p:nvPr>
        </p:nvSpPr>
        <p:spPr>
          <a:xfrm>
            <a:off x="7005955" y="1832610"/>
            <a:ext cx="474980" cy="48641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五角星 2"/>
          <p:cNvSpPr/>
          <p:nvPr>
            <p:custDataLst>
              <p:tags r:id="rId5"/>
            </p:custDataLst>
          </p:nvPr>
        </p:nvSpPr>
        <p:spPr>
          <a:xfrm>
            <a:off x="9794240" y="868045"/>
            <a:ext cx="474980" cy="48641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五角星 4"/>
          <p:cNvSpPr/>
          <p:nvPr>
            <p:custDataLst>
              <p:tags r:id="rId6"/>
            </p:custDataLst>
          </p:nvPr>
        </p:nvSpPr>
        <p:spPr>
          <a:xfrm>
            <a:off x="4766945" y="2302510"/>
            <a:ext cx="361950" cy="370840"/>
          </a:xfrm>
          <a:prstGeom prst="star5">
            <a:avLst>
              <a:gd name="adj" fmla="val 3017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五角星 6"/>
          <p:cNvSpPr/>
          <p:nvPr>
            <p:custDataLst>
              <p:tags r:id="rId7"/>
            </p:custDataLst>
          </p:nvPr>
        </p:nvSpPr>
        <p:spPr>
          <a:xfrm>
            <a:off x="6167120" y="1948180"/>
            <a:ext cx="361950" cy="370840"/>
          </a:xfrm>
          <a:prstGeom prst="star5">
            <a:avLst>
              <a:gd name="adj" fmla="val 30175"/>
              <a:gd name="hf" fmla="val 105146"/>
              <a:gd name="vf" fmla="val 11055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上下箭头 7"/>
          <p:cNvSpPr/>
          <p:nvPr/>
        </p:nvSpPr>
        <p:spPr>
          <a:xfrm>
            <a:off x="7948930" y="2609850"/>
            <a:ext cx="132080" cy="18421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015605" y="2646045"/>
            <a:ext cx="13423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</a:rPr>
              <a:t>新手出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</a:rPr>
              <a:t>.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进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</a:rPr>
              <a:t>老手持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</a:rPr>
              <a:t>经验在积累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6115" y="768350"/>
            <a:ext cx="10914380" cy="54743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484245" y="106680"/>
            <a:ext cx="58813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30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解决痛点：找不到卖点？</a:t>
            </a:r>
            <a:endParaRPr lang="zh-CN" altLang="en-US" sz="330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2945" y="805815"/>
            <a:ext cx="10775950" cy="53759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484245" y="106680"/>
            <a:ext cx="58813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30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解决痛点：找不到卖点？</a:t>
            </a:r>
            <a:endParaRPr lang="zh-CN" altLang="en-US" sz="330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2620" y="920115"/>
            <a:ext cx="7156450" cy="52063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94650" y="920115"/>
            <a:ext cx="394462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后半程进场！</a:t>
            </a:r>
            <a:r>
              <a:rPr lang="en-US" altLang="zh-CN" sz="25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+</a:t>
            </a:r>
            <a:r>
              <a:rPr lang="zh-CN" altLang="en-US" sz="25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（神奇色阶）</a:t>
            </a:r>
            <a:endParaRPr lang="zh-CN" altLang="en-US" sz="25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6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6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过山车一轮又一轮！</a:t>
            </a:r>
            <a:endParaRPr lang="zh-CN" altLang="en-US" sz="26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6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6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有没有目标？</a:t>
            </a:r>
            <a:endParaRPr lang="zh-CN" altLang="en-US" sz="2600">
              <a:solidFill>
                <a:schemeClr val="accent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600">
                <a:solidFill>
                  <a:schemeClr val="accent3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随心所欲？？</a:t>
            </a:r>
            <a:endParaRPr lang="zh-CN" altLang="en-US" sz="26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6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不怕大盘</a:t>
            </a:r>
            <a:r>
              <a:rPr lang="zh-CN" altLang="en-US" sz="2600">
                <a:solidFill>
                  <a:schemeClr val="accent3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结束反弹</a:t>
            </a:r>
            <a:r>
              <a:rPr lang="zh-CN" altLang="en-US" sz="26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？？？</a:t>
            </a:r>
            <a:endParaRPr lang="zh-CN" altLang="en-US" sz="2600"/>
          </a:p>
          <a:p>
            <a:endParaRPr lang="zh-CN" altLang="en-US" sz="26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94650" y="4079240"/>
            <a:ext cx="3742690" cy="19538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355340" y="4827270"/>
            <a:ext cx="1042035" cy="3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78560" y="4827270"/>
            <a:ext cx="894080" cy="3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104390" y="4778693"/>
            <a:ext cx="111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杨春虎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389120" y="4827270"/>
            <a:ext cx="1760855" cy="3200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-4445"/>
            <a:ext cx="12191365" cy="960755"/>
          </a:xfrm>
          <a:prstGeom prst="rect">
            <a:avLst/>
          </a:prstGeom>
          <a:solidFill>
            <a:srgbClr val="E20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970" y="251460"/>
            <a:ext cx="2038350" cy="7048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35" y="146050"/>
            <a:ext cx="121913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   </a:t>
            </a:r>
            <a:r>
              <a:rPr lang="zh-CN" altLang="en-US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选股</a:t>
            </a:r>
            <a:r>
              <a:rPr lang="zh-CN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工具</a:t>
            </a:r>
            <a:r>
              <a:rPr lang="en-US" altLang="zh-CN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智能盯盘</a:t>
            </a:r>
            <a:endParaRPr lang="en-US" altLang="zh-CN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ED86B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ED86B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744220" y="6245860"/>
            <a:ext cx="9405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姓名：李兴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执业编号：A1120619060002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日期：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2023.1.30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0970" y="1154430"/>
            <a:ext cx="2524125" cy="638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下箭头 10"/>
          <p:cNvSpPr/>
          <p:nvPr/>
        </p:nvSpPr>
        <p:spPr>
          <a:xfrm rot="19380000">
            <a:off x="2815590" y="1717040"/>
            <a:ext cx="328295" cy="739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248025" y="1793240"/>
            <a:ext cx="8789670" cy="41281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7480" y="4449445"/>
            <a:ext cx="2870200" cy="155638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7480" y="2676525"/>
            <a:ext cx="2869565" cy="164655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custDataLst>
      <p:tags r:id="rId1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购买流程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4330" y="829310"/>
            <a:ext cx="11529695" cy="53524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8255" y="798830"/>
            <a:ext cx="9594850" cy="541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68650" y="151130"/>
            <a:ext cx="59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临渊羡鱼，不如退而结网！</a:t>
            </a:r>
            <a:endParaRPr lang="zh-CN" altLang="en-US" sz="28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5640" y="768350"/>
            <a:ext cx="10872470" cy="54502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5170" y="815340"/>
            <a:ext cx="10793095" cy="5392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875" y="778510"/>
            <a:ext cx="10279380" cy="5454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1540" y="815975"/>
            <a:ext cx="10408285" cy="53759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《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804829" y="1115060"/>
            <a:ext cx="8582501" cy="5578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一、神奇色阶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走好：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神奇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K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线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收红</a:t>
            </a:r>
            <a:r>
              <a:rPr lang="en-US" altLang="zh-CN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K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线，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               2.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中期生命线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红色。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3.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神奇色阶，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四阶全红。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en-US" altLang="zh-CN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走坏：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在神奇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K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线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回落并变绿色。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              2.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中期生命线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开始变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绿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色。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               3.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神奇色阶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开始变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绿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色</a:t>
            </a:r>
            <a:r>
              <a:rPr lang="en-US" altLang="zh-CN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出场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。</a:t>
            </a:r>
            <a:endParaRPr lang="en-US" altLang="zh-CN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en-US" altLang="zh-CN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二、辅助指标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走好：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海洋状态，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金叉，开口向上。</a:t>
            </a:r>
            <a:endParaRPr lang="zh-CN" altLang="en-US" sz="2100" b="1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                5.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捕捞季节，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金叉，并且向上收红柱。</a:t>
            </a:r>
            <a:endParaRPr lang="zh-CN" altLang="en-US" sz="2100" b="1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走坏：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4.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海洋状态，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出现死叉。</a:t>
            </a:r>
            <a:endParaRPr lang="zh-CN" altLang="en-US" sz="2100" b="1" dirty="0">
              <a:solidFill>
                <a:srgbClr val="00B05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                                        5.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捕捞季节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死叉</a:t>
            </a:r>
            <a:r>
              <a:rPr lang="en-US" altLang="zh-CN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&amp;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收绿柱时</a:t>
            </a:r>
            <a:r>
              <a:rPr lang="en-US" altLang="zh-CN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出场。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en-US" altLang="zh-CN" sz="1725" b="1" dirty="0">
              <a:solidFill>
                <a:schemeClr val="tx1"/>
              </a:solidFill>
            </a:endParaRPr>
          </a:p>
          <a:p>
            <a:r>
              <a:rPr lang="zh-CN" altLang="en-US" sz="2250" b="1" dirty="0">
                <a:solidFill>
                  <a:srgbClr val="00B0F0"/>
                </a:solidFill>
              </a:rPr>
              <a:t>新手</a:t>
            </a:r>
            <a:r>
              <a:rPr lang="en-US" altLang="zh-CN" sz="2250" b="1" dirty="0">
                <a:solidFill>
                  <a:srgbClr val="00B0F0"/>
                </a:solidFill>
              </a:rPr>
              <a:t>.</a:t>
            </a:r>
            <a:r>
              <a:rPr lang="en-US" altLang="zh-CN" sz="2250" b="1" dirty="0">
                <a:solidFill>
                  <a:srgbClr val="FF0000"/>
                </a:solidFill>
              </a:rPr>
              <a:t> </a:t>
            </a:r>
            <a:r>
              <a:rPr lang="zh-CN" sz="2250" b="1" dirty="0">
                <a:solidFill>
                  <a:srgbClr val="FF0000"/>
                </a:solidFill>
              </a:rPr>
              <a:t>核心原则</a:t>
            </a:r>
            <a:r>
              <a:rPr lang="en-US" altLang="zh-CN" sz="2250" b="1" dirty="0">
                <a:solidFill>
                  <a:srgbClr val="FF0000"/>
                </a:solidFill>
              </a:rPr>
              <a:t>-</a:t>
            </a:r>
            <a:r>
              <a:rPr lang="zh-CN" altLang="en-US" sz="2250" b="1" dirty="0">
                <a:solidFill>
                  <a:srgbClr val="FF0000"/>
                </a:solidFill>
              </a:rPr>
              <a:t>缓进（全部符合）</a:t>
            </a:r>
            <a:r>
              <a:rPr lang="en-US" altLang="zh-CN" sz="2250" b="1" dirty="0">
                <a:solidFill>
                  <a:srgbClr val="FF0000"/>
                </a:solidFill>
              </a:rPr>
              <a:t>;</a:t>
            </a:r>
            <a:r>
              <a:rPr lang="zh-CN" altLang="en-US" sz="2250" b="1" dirty="0">
                <a:solidFill>
                  <a:schemeClr val="bg1"/>
                </a:solidFill>
              </a:rPr>
              <a:t>；</a:t>
            </a:r>
            <a:r>
              <a:rPr lang="zh-CN" altLang="en-US" sz="2250" b="1" dirty="0">
                <a:solidFill>
                  <a:srgbClr val="00B050"/>
                </a:solidFill>
              </a:rPr>
              <a:t>快退（其一符合）。</a:t>
            </a:r>
            <a:r>
              <a:rPr lang="zh-CN" altLang="en-US" sz="2250" b="1" dirty="0">
                <a:solidFill>
                  <a:schemeClr val="bg1"/>
                </a:solidFill>
              </a:rPr>
              <a:t>。</a:t>
            </a:r>
            <a:endParaRPr lang="zh-CN" altLang="en-US" sz="2250" b="1" dirty="0">
              <a:solidFill>
                <a:schemeClr val="bg1"/>
              </a:solidFill>
            </a:endParaRPr>
          </a:p>
          <a:p>
            <a:r>
              <a:rPr lang="zh-CN" altLang="en-US" sz="2500" b="1" dirty="0">
                <a:solidFill>
                  <a:srgbClr val="002060"/>
                </a:solidFill>
              </a:rPr>
              <a:t>老手</a:t>
            </a:r>
            <a:r>
              <a:rPr lang="en-US" altLang="zh-CN" sz="2500" b="1" dirty="0">
                <a:solidFill>
                  <a:srgbClr val="002060"/>
                </a:solidFill>
              </a:rPr>
              <a:t>......</a:t>
            </a:r>
            <a:endParaRPr lang="zh-CN" altLang="en-US" sz="2500" b="1" dirty="0">
              <a:solidFill>
                <a:srgbClr val="002060"/>
              </a:solidFill>
            </a:endParaRPr>
          </a:p>
          <a:p>
            <a:r>
              <a:rPr lang="zh-CN" altLang="en-US" sz="1875" b="1">
                <a:solidFill>
                  <a:srgbClr val="FF0000"/>
                </a:solidFill>
                <a:sym typeface="+mn-ea"/>
              </a:rPr>
              <a:t>      </a:t>
            </a:r>
            <a:endParaRPr lang="en-US" altLang="zh-CN" sz="1350" dirty="0">
              <a:solidFill>
                <a:srgbClr val="00B05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0090" y="768350"/>
            <a:ext cx="10899775" cy="546290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04570" y="1170305"/>
            <a:ext cx="1744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charset="-122"/>
                <a:ea typeface="思源黑体 CN Heavy" panose="020B0A00000000000000" charset="-122"/>
              </a:rPr>
              <a:t>案例展示</a:t>
            </a:r>
            <a:endParaRPr lang="zh-CN" altLang="en-US" sz="28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8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charset="-122"/>
                <a:ea typeface="思源黑体 CN Heavy" panose="020B0A00000000000000" charset="-122"/>
              </a:rPr>
              <a:t>不做推荐</a:t>
            </a:r>
            <a:endParaRPr lang="zh-CN" altLang="en-US" sz="28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2790" y="772795"/>
            <a:ext cx="10798175" cy="54444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4570" y="1170305"/>
            <a:ext cx="1744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charset="-122"/>
                <a:ea typeface="思源黑体 CN Heavy" panose="020B0A00000000000000" charset="-122"/>
              </a:rPr>
              <a:t>案例展示</a:t>
            </a:r>
            <a:endParaRPr lang="zh-CN" altLang="en-US" sz="280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80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charset="-122"/>
                <a:ea typeface="思源黑体 CN Heavy" panose="020B0A00000000000000" charset="-122"/>
              </a:rPr>
              <a:t>不做推荐</a:t>
            </a:r>
            <a:endParaRPr lang="zh-CN" altLang="en-US" sz="280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UNIT_TABLE_BEAUTIFY" val="smartTable{fbb6013d-8e2b-4d29-aab6-72b653fe20ba}"/>
  <p:tag name="TABLE_ENDDRAG_ORIGIN_RECT" val="919*364"/>
  <p:tag name="TABLE_ENDDRAG_RECT" val="20*100*919*364"/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WPS 演示</Application>
  <PresentationFormat>宽屏</PresentationFormat>
  <Paragraphs>231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思源黑体 CN Medium</vt:lpstr>
      <vt:lpstr>黑体</vt:lpstr>
      <vt:lpstr>思源黑体 CN Bold</vt:lpstr>
      <vt:lpstr>思源黑体 CN Normal</vt:lpstr>
      <vt:lpstr>思源黑体 CN Heavy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E 山</cp:lastModifiedBy>
  <cp:revision>194</cp:revision>
  <dcterms:created xsi:type="dcterms:W3CDTF">2019-06-19T02:08:00Z</dcterms:created>
  <dcterms:modified xsi:type="dcterms:W3CDTF">2023-02-17T11:17:49Z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955FC199011D45FD8000731D97C58CB7</vt:lpwstr>
  </property>
</Properties>
</file>