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4299" r:id="rId3"/>
    <p:sldId id="4268" r:id="rId4"/>
    <p:sldId id="4308" r:id="rId5"/>
    <p:sldId id="1341" r:id="rId6"/>
    <p:sldId id="4306" r:id="rId7"/>
    <p:sldId id="4326" r:id="rId8"/>
    <p:sldId id="4281" r:id="rId9"/>
    <p:sldId id="4311" r:id="rId10"/>
    <p:sldId id="4323" r:id="rId11"/>
    <p:sldId id="4312" r:id="rId12"/>
    <p:sldId id="4325" r:id="rId13"/>
    <p:sldId id="4324" r:id="rId14"/>
    <p:sldId id="431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3.xml"/><Relationship Id="rId7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触底信号 超跌反弹 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2024.4.24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AF2C1A7-C1BA-0889-29C6-59A38527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3752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9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中长期趋势选板块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十八罗汉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F46B4-6E0A-C8F1-67CD-FD2F36950B74}"/>
              </a:ext>
            </a:extLst>
          </p:cNvPr>
          <p:cNvSpPr txBox="1"/>
          <p:nvPr/>
        </p:nvSpPr>
        <p:spPr>
          <a:xfrm>
            <a:off x="752167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趋势中线（国防军工</a:t>
            </a:r>
            <a:r>
              <a:rPr lang="en-US" altLang="zh-CN" dirty="0"/>
              <a:t>/</a:t>
            </a:r>
            <a:r>
              <a:rPr lang="zh-CN" altLang="en-US" dirty="0"/>
              <a:t>低空经济</a:t>
            </a:r>
            <a:r>
              <a:rPr lang="en-US" altLang="zh-CN" dirty="0"/>
              <a:t>/</a:t>
            </a:r>
            <a:r>
              <a:rPr lang="zh-CN" altLang="en-US" dirty="0"/>
              <a:t>中特估）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B9E80AD-48B2-3005-C1D9-AFEF5F8E2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11"/>
          <a:stretch/>
        </p:blipFill>
        <p:spPr>
          <a:xfrm>
            <a:off x="926272" y="822627"/>
            <a:ext cx="10339455" cy="50291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62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智能盯盘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中线趋势股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F46B4-6E0A-C8F1-67CD-FD2F36950B74}"/>
              </a:ext>
            </a:extLst>
          </p:cNvPr>
          <p:cNvSpPr txBox="1"/>
          <p:nvPr/>
        </p:nvSpPr>
        <p:spPr>
          <a:xfrm>
            <a:off x="752167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①智能盯盘</a:t>
            </a:r>
            <a:r>
              <a:rPr lang="en-US" altLang="zh-CN" dirty="0"/>
              <a:t>——</a:t>
            </a:r>
            <a:r>
              <a:rPr lang="zh-CN" altLang="en-US" dirty="0"/>
              <a:t>趋势选股</a:t>
            </a:r>
            <a:r>
              <a:rPr lang="en-US" altLang="zh-CN" dirty="0"/>
              <a:t>——</a:t>
            </a:r>
            <a:r>
              <a:rPr lang="zh-CN" altLang="en-US" dirty="0"/>
              <a:t>四阶全红   ② 流通市值排行   ③日</a:t>
            </a:r>
            <a:r>
              <a:rPr lang="en-US" altLang="zh-CN" dirty="0"/>
              <a:t>K</a:t>
            </a:r>
            <a:r>
              <a:rPr lang="zh-CN" altLang="en-US" dirty="0"/>
              <a:t>线的神奇色阶第一色阶</a:t>
            </a:r>
            <a:r>
              <a:rPr lang="en-US" altLang="zh-CN" dirty="0"/>
              <a:t>+</a:t>
            </a:r>
            <a:r>
              <a:rPr lang="zh-CN" altLang="en-US" dirty="0"/>
              <a:t>中期生命线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260809-E8D8-DCA9-649D-A47CDA31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839034"/>
            <a:ext cx="10337800" cy="50127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03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715606-1E6B-FC34-E9F8-E57904AC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331" y="1574891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3157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核心三部曲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324109-6921-9DCD-7B6F-C35A866EE1C2}"/>
              </a:ext>
            </a:extLst>
          </p:cNvPr>
          <p:cNvSpPr/>
          <p:nvPr/>
        </p:nvSpPr>
        <p:spPr>
          <a:xfrm>
            <a:off x="414463" y="846126"/>
            <a:ext cx="5542749" cy="45011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环境（大盘）：大盘决定你要不要开车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48DD880-112C-E73B-C84F-75255683835A}"/>
              </a:ext>
            </a:extLst>
          </p:cNvPr>
          <p:cNvSpPr/>
          <p:nvPr/>
        </p:nvSpPr>
        <p:spPr>
          <a:xfrm>
            <a:off x="406921" y="1393698"/>
            <a:ext cx="5542749" cy="4501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汽车（板块）：板块决定你想要去哪里</a:t>
            </a:r>
            <a:endParaRPr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147AD-AF87-F330-A278-0BB347CB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3" y="2514724"/>
            <a:ext cx="5535207" cy="3691185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652F1C-8A42-986E-AEF9-4C5DAD56BAE0}"/>
              </a:ext>
            </a:extLst>
          </p:cNvPr>
          <p:cNvSpPr/>
          <p:nvPr/>
        </p:nvSpPr>
        <p:spPr>
          <a:xfrm>
            <a:off x="406921" y="1933202"/>
            <a:ext cx="5542749" cy="4501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司机（个股）：个股决定你能不能超车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67419-2640-A23C-709F-43BAEF0B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8" y="2514725"/>
            <a:ext cx="5046592" cy="369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FB5E576-AB8E-BA08-E95F-E9A54EB4C33C}"/>
              </a:ext>
            </a:extLst>
          </p:cNvPr>
          <p:cNvSpPr/>
          <p:nvPr/>
        </p:nvSpPr>
        <p:spPr>
          <a:xfrm>
            <a:off x="7690526" y="1393698"/>
            <a:ext cx="3251117" cy="450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板块中军</a:t>
            </a:r>
            <a:r>
              <a:rPr lang="en-US" altLang="zh-CN" sz="2400" dirty="0"/>
              <a:t>——</a:t>
            </a:r>
            <a:r>
              <a:rPr lang="zh-CN" altLang="en-US" sz="2400" dirty="0"/>
              <a:t>汽车引擎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F801374-37C3-5552-66EA-D589E8E87B59}"/>
              </a:ext>
            </a:extLst>
          </p:cNvPr>
          <p:cNvCxnSpPr>
            <a:cxnSpLocks/>
          </p:cNvCxnSpPr>
          <p:nvPr/>
        </p:nvCxnSpPr>
        <p:spPr>
          <a:xfrm>
            <a:off x="9303530" y="1867499"/>
            <a:ext cx="0" cy="581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559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5494790" y="5661431"/>
            <a:ext cx="5525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现状：回档上升趋势线附近，预计会盘整一段时间</a:t>
            </a:r>
            <a:endParaRPr lang="en-US" altLang="zh-CN" sz="1600" dirty="0"/>
          </a:p>
          <a:p>
            <a:r>
              <a:rPr lang="zh-CN" altLang="en-US" sz="1600" dirty="0"/>
              <a:t>策略：加大仓位做超跌反弹，触及年线降低仓位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6EC06B-3CF8-5951-4FE2-DF3EFC3385DC}"/>
              </a:ext>
            </a:extLst>
          </p:cNvPr>
          <p:cNvSpPr txBox="1"/>
          <p:nvPr/>
        </p:nvSpPr>
        <p:spPr>
          <a:xfrm>
            <a:off x="1172090" y="5736784"/>
            <a:ext cx="4322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年线（</a:t>
            </a:r>
            <a:r>
              <a:rPr lang="en-US" altLang="zh-CN" sz="1800" dirty="0"/>
              <a:t>250</a:t>
            </a:r>
            <a:r>
              <a:rPr lang="zh-CN" altLang="en-US" sz="1800" dirty="0"/>
              <a:t>日均线）又称</a:t>
            </a:r>
            <a:r>
              <a:rPr lang="en-US" altLang="zh-CN" sz="1800" dirty="0"/>
              <a:t>A</a:t>
            </a:r>
            <a:r>
              <a:rPr lang="zh-CN" altLang="en-US" sz="1800" dirty="0"/>
              <a:t>股的牛熊分界线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FA5C99-769E-9ADC-DFE2-86D2DEDA1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43" y="763819"/>
            <a:ext cx="10276514" cy="4859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主力思维 交易技巧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9029FA6-C289-D957-607B-D960AC4A8FD8}"/>
              </a:ext>
            </a:extLst>
          </p:cNvPr>
          <p:cNvSpPr/>
          <p:nvPr/>
        </p:nvSpPr>
        <p:spPr>
          <a:xfrm>
            <a:off x="824917" y="3080385"/>
            <a:ext cx="1241571" cy="6878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买入策略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8C758D9-61C3-ECA0-4FE3-E78991B4241A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>
            <a:off x="2066488" y="3424334"/>
            <a:ext cx="1563149" cy="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37C848B-4EA7-F89B-110F-5DEAFEDF265D}"/>
              </a:ext>
            </a:extLst>
          </p:cNvPr>
          <p:cNvSpPr/>
          <p:nvPr/>
        </p:nvSpPr>
        <p:spPr>
          <a:xfrm>
            <a:off x="3657599" y="1540558"/>
            <a:ext cx="1174459" cy="64946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大盘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69B72EA-1FA1-E731-154F-ED66BD345782}"/>
              </a:ext>
            </a:extLst>
          </p:cNvPr>
          <p:cNvSpPr/>
          <p:nvPr/>
        </p:nvSpPr>
        <p:spPr>
          <a:xfrm>
            <a:off x="3629637" y="3104548"/>
            <a:ext cx="1174458" cy="6463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板块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EFB9010-35C5-CC9A-CB2B-089E88E9BEC2}"/>
              </a:ext>
            </a:extLst>
          </p:cNvPr>
          <p:cNvSpPr/>
          <p:nvPr/>
        </p:nvSpPr>
        <p:spPr>
          <a:xfrm>
            <a:off x="3629637" y="4746886"/>
            <a:ext cx="1174458" cy="64632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个股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EBBD9C3-97E2-5C4B-E1BF-3A6540C7687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 flipV="1">
            <a:off x="2066488" y="1865289"/>
            <a:ext cx="1591111" cy="155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3672CC0-B654-4346-2119-8C4355B67E54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>
            <a:off x="2066488" y="3424334"/>
            <a:ext cx="1563149" cy="1645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24FE715-C8B8-ED24-8FA8-F5022D501600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4832058" y="1860725"/>
            <a:ext cx="2292993" cy="4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A0F0D0E-F732-38E0-4A39-7E973C34260C}"/>
              </a:ext>
            </a:extLst>
          </p:cNvPr>
          <p:cNvSpPr/>
          <p:nvPr/>
        </p:nvSpPr>
        <p:spPr>
          <a:xfrm>
            <a:off x="7125051" y="1537556"/>
            <a:ext cx="3772248" cy="6463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仓位：量能，神奇色阶，捕捞季节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F0FF8F00-EFBC-661A-C789-E0EAF711B037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>
            <a:off x="4804095" y="3427716"/>
            <a:ext cx="232095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1A074E4-4DA7-B381-DADB-ABFC73A83DC7}"/>
              </a:ext>
            </a:extLst>
          </p:cNvPr>
          <p:cNvSpPr/>
          <p:nvPr/>
        </p:nvSpPr>
        <p:spPr>
          <a:xfrm>
            <a:off x="7125051" y="3104548"/>
            <a:ext cx="3772248" cy="6463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中军：分时均线</a:t>
            </a:r>
            <a:r>
              <a:rPr lang="en-US" altLang="zh-CN" dirty="0"/>
              <a:t>——</a:t>
            </a:r>
            <a:r>
              <a:rPr lang="zh-CN" altLang="en-US" dirty="0"/>
              <a:t>资金博弈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8EDAE5B-07F7-86DF-9D2B-FFA6A4346ADE}"/>
              </a:ext>
            </a:extLst>
          </p:cNvPr>
          <p:cNvCxnSpPr>
            <a:cxnSpLocks/>
            <a:stCxn id="14" idx="3"/>
            <a:endCxn id="38" idx="1"/>
          </p:cNvCxnSpPr>
          <p:nvPr/>
        </p:nvCxnSpPr>
        <p:spPr>
          <a:xfrm>
            <a:off x="4804095" y="5070050"/>
            <a:ext cx="2390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F738527-63F6-BC89-C559-00CA8035EC3C}"/>
              </a:ext>
            </a:extLst>
          </p:cNvPr>
          <p:cNvSpPr/>
          <p:nvPr/>
        </p:nvSpPr>
        <p:spPr>
          <a:xfrm>
            <a:off x="7194957" y="4746887"/>
            <a:ext cx="3702342" cy="64632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L2</a:t>
            </a:r>
            <a:r>
              <a:rPr lang="zh-CN" altLang="en-US" dirty="0"/>
              <a:t>选股：四线开花</a:t>
            </a:r>
            <a:r>
              <a:rPr lang="en-US" altLang="zh-CN" dirty="0"/>
              <a:t>——</a:t>
            </a:r>
            <a:r>
              <a:rPr lang="zh-CN" altLang="en-US" dirty="0"/>
              <a:t>回档低吸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7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板块中军（代表）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超跌反弹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35974" y="836232"/>
            <a:ext cx="1172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（十八罗汉：涨速） → →个股成交额排序（找板块中军） → →个股形态（分时均线↗、资金博弈↗）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DBF42F3-1D74-0506-7E9A-7E6FFB89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08" y="1205564"/>
            <a:ext cx="10377182" cy="49940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板块中军（代表）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强者恒强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35974" y="836232"/>
            <a:ext cx="1172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（十八罗汉：涨速）→ →个股成交额排序（找板块中军） → →个股形态（分时均线↗、资金博弈↗）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9A6426-11CD-6542-5DF8-BF7324376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11" y="1205564"/>
            <a:ext cx="10228977" cy="49386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42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3" y="851323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E1AE4E-3192-DB95-8373-A41DD982C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5" y="0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强势板块选龙头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3CDFEC-A1EB-B1CF-7F5F-FF1E7350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79" y="796953"/>
            <a:ext cx="2527724" cy="54227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19A803-C51C-C933-C06F-57CB0912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89" y="796953"/>
            <a:ext cx="2527611" cy="54227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E939E3-B4E6-31FA-C445-EE1FCC1B0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87" y="796953"/>
            <a:ext cx="2527612" cy="54227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0910A5-4077-1304-F6C8-FE4B8F08D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783" y="796953"/>
            <a:ext cx="2527612" cy="5422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197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586</Words>
  <Application>Microsoft Office PowerPoint</Application>
  <PresentationFormat>宽屏</PresentationFormat>
  <Paragraphs>55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思源黑体 CN Heavy</vt:lpstr>
      <vt:lpstr>思源黑体 CN Medium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10</cp:revision>
  <dcterms:created xsi:type="dcterms:W3CDTF">2023-08-09T12:44:55Z</dcterms:created>
  <dcterms:modified xsi:type="dcterms:W3CDTF">2024-04-24T06:55:22Z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