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88" r:id="rId6"/>
  </p:sldMasterIdLst>
  <p:notesMasterIdLst>
    <p:notesMasterId r:id="rId24"/>
  </p:notesMasterIdLst>
  <p:sldIdLst>
    <p:sldId id="413" r:id="rId7"/>
    <p:sldId id="789" r:id="rId8"/>
    <p:sldId id="805" r:id="rId9"/>
    <p:sldId id="806" r:id="rId10"/>
    <p:sldId id="807" r:id="rId11"/>
    <p:sldId id="808" r:id="rId12"/>
    <p:sldId id="809" r:id="rId13"/>
    <p:sldId id="810" r:id="rId14"/>
    <p:sldId id="811" r:id="rId15"/>
    <p:sldId id="812" r:id="rId16"/>
    <p:sldId id="799" r:id="rId17"/>
    <p:sldId id="796" r:id="rId18"/>
    <p:sldId id="678" r:id="rId19"/>
    <p:sldId id="704" r:id="rId20"/>
    <p:sldId id="747" r:id="rId21"/>
    <p:sldId id="814" r:id="rId22"/>
    <p:sldId id="813" r:id="rId23"/>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160"/>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gs" Target="tags/tag99.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168.10.238/素材/营销策划/7.课程/炒股进阶班课程项目/2024年/2024年8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397625"/>
            <a:ext cx="12192000" cy="460375"/>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基金职业编号：基金职业编号：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A2025061900499x</a:t>
            </a:r>
            <a:endPar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a:p>
            <a:pPr algn="ct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397625"/>
            <a:ext cx="12192000" cy="460375"/>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A1120619060011   </a:t>
            </a:r>
            <a:r>
              <a:rPr lang="zh-CN" altLang="en-US"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基金职业编号：基金职业编号：</a:t>
            </a: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A2025061900499x</a:t>
            </a:r>
            <a:endPar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a:p>
            <a:pPr algn="ct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E70C2B31-F352-458E-8047-D4B78D7A1C5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FF49D6A9-6F22-49EB-AAD6-50AB1200B94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327775"/>
            <a:ext cx="12192000" cy="460375"/>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A1120619060011   </a:t>
            </a:r>
            <a:r>
              <a:rPr lang="zh-CN" altLang="en-US"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基金职业编号：基金职业编号：</a:t>
            </a: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A2025061900499x</a:t>
            </a:r>
            <a:endPar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a:p>
            <a:pPr algn="ct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descr="//192.168.10.238/素材/营销策划/7.课程/炒股进阶班课程项目/2024年/2024年8月/总海报1080.png总海报108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0.xml"/><Relationship Id="rId2" Type="http://schemas.openxmlformats.org/officeDocument/2006/relationships/image" Target="../media/image11.png"/><Relationship Id="rId1" Type="http://schemas.openxmlformats.org/officeDocument/2006/relationships/tags" Target="../tags/tag3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9.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50.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4" Type="http://schemas.openxmlformats.org/officeDocument/2006/relationships/slideLayout" Target="../slideLayouts/slideLayout37.xml"/><Relationship Id="rId43" Type="http://schemas.openxmlformats.org/officeDocument/2006/relationships/tags" Target="../tags/tag93.xml"/><Relationship Id="rId42" Type="http://schemas.openxmlformats.org/officeDocument/2006/relationships/tags" Target="../tags/tag92.xml"/><Relationship Id="rId41" Type="http://schemas.openxmlformats.org/officeDocument/2006/relationships/tags" Target="../tags/tag91.xml"/><Relationship Id="rId40" Type="http://schemas.openxmlformats.org/officeDocument/2006/relationships/tags" Target="../tags/tag90.xml"/><Relationship Id="rId4" Type="http://schemas.openxmlformats.org/officeDocument/2006/relationships/tags" Target="../tags/tag54.xml"/><Relationship Id="rId39" Type="http://schemas.openxmlformats.org/officeDocument/2006/relationships/tags" Target="../tags/tag89.xml"/><Relationship Id="rId38" Type="http://schemas.openxmlformats.org/officeDocument/2006/relationships/tags" Target="../tags/tag88.xml"/><Relationship Id="rId37" Type="http://schemas.openxmlformats.org/officeDocument/2006/relationships/tags" Target="../tags/tag87.xml"/><Relationship Id="rId36" Type="http://schemas.openxmlformats.org/officeDocument/2006/relationships/tags" Target="../tags/tag86.xml"/><Relationship Id="rId35" Type="http://schemas.openxmlformats.org/officeDocument/2006/relationships/tags" Target="../tags/tag85.xml"/><Relationship Id="rId34" Type="http://schemas.openxmlformats.org/officeDocument/2006/relationships/tags" Target="../tags/tag84.xml"/><Relationship Id="rId33" Type="http://schemas.openxmlformats.org/officeDocument/2006/relationships/tags" Target="../tags/tag83.xml"/><Relationship Id="rId32" Type="http://schemas.openxmlformats.org/officeDocument/2006/relationships/tags" Target="../tags/tag82.xml"/><Relationship Id="rId31" Type="http://schemas.openxmlformats.org/officeDocument/2006/relationships/tags" Target="../tags/tag81.xml"/><Relationship Id="rId30" Type="http://schemas.openxmlformats.org/officeDocument/2006/relationships/tags" Target="../tags/tag80.xml"/><Relationship Id="rId3" Type="http://schemas.openxmlformats.org/officeDocument/2006/relationships/tags" Target="../tags/tag53.xml"/><Relationship Id="rId29" Type="http://schemas.openxmlformats.org/officeDocument/2006/relationships/tags" Target="../tags/tag79.xml"/><Relationship Id="rId28" Type="http://schemas.openxmlformats.org/officeDocument/2006/relationships/tags" Target="../tags/tag78.xml"/><Relationship Id="rId27" Type="http://schemas.openxmlformats.org/officeDocument/2006/relationships/tags" Target="../tags/tag77.xml"/><Relationship Id="rId26" Type="http://schemas.openxmlformats.org/officeDocument/2006/relationships/tags" Target="../tags/tag76.xml"/><Relationship Id="rId25" Type="http://schemas.openxmlformats.org/officeDocument/2006/relationships/tags" Target="../tags/tag75.xml"/><Relationship Id="rId24" Type="http://schemas.openxmlformats.org/officeDocument/2006/relationships/tags" Target="../tags/tag74.xml"/><Relationship Id="rId23" Type="http://schemas.openxmlformats.org/officeDocument/2006/relationships/tags" Target="../tags/tag73.xml"/><Relationship Id="rId22" Type="http://schemas.openxmlformats.org/officeDocument/2006/relationships/tags" Target="../tags/tag72.xml"/><Relationship Id="rId21" Type="http://schemas.openxmlformats.org/officeDocument/2006/relationships/tags" Target="../tags/tag71.xml"/><Relationship Id="rId20" Type="http://schemas.openxmlformats.org/officeDocument/2006/relationships/tags" Target="../tags/tag70.xml"/><Relationship Id="rId2" Type="http://schemas.openxmlformats.org/officeDocument/2006/relationships/tags" Target="../tags/tag52.xml"/><Relationship Id="rId19" Type="http://schemas.openxmlformats.org/officeDocument/2006/relationships/tags" Target="../tags/tag69.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tags" Target="../tags/tag64.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tags" Target="../tags/tag5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4.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95.xml"/><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6.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7.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4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2.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3.xml"/><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5.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6.xml"/><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7.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8.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637280" y="3541395"/>
            <a:ext cx="1315085" cy="46037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许</a:t>
            </a:r>
            <a:r>
              <a:rPr lang="en-US" altLang="zh-CN" sz="2400" dirty="0">
                <a:solidFill>
                  <a:schemeClr val="accent1">
                    <a:lumMod val="75000"/>
                  </a:schemeClr>
                </a:solidFill>
                <a:latin typeface="思源黑体 CN Medium" panose="020B0600000000000000" charset="-122"/>
                <a:ea typeface="思源黑体 CN Medium" panose="020B0600000000000000" charset="-122"/>
                <a:sym typeface="+mn-ea"/>
              </a:rPr>
              <a:t> </a:t>
            </a: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为</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14925" y="3475355"/>
            <a:ext cx="3473450" cy="583565"/>
          </a:xfrm>
          <a:prstGeom prst="rect">
            <a:avLst/>
          </a:prstGeom>
          <a:noFill/>
        </p:spPr>
        <p:txBody>
          <a:bodyPr wrap="square" rtlCol="0">
            <a:spAutoFit/>
          </a:bodyPr>
          <a:lstStyle/>
          <a:p>
            <a:r>
              <a:rPr lang="zh-CN" altLang="en-US"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执业编号</a:t>
            </a:r>
            <a:r>
              <a:rPr lang="en-US" altLang="zh-CN"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A1120619060011</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a:p>
            <a:r>
              <a:rPr lang="zh-CN" altLang="en-US"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基金职业编号：</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A2025061900499x</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p:txBody>
      </p:sp>
      <p:sp>
        <p:nvSpPr>
          <p:cNvPr id="12" name="文本框 11"/>
          <p:cNvSpPr txBox="1"/>
          <p:nvPr userDrawn="1"/>
        </p:nvSpPr>
        <p:spPr>
          <a:xfrm>
            <a:off x="1938655" y="4160520"/>
            <a:ext cx="6169026" cy="1322070"/>
          </a:xfrm>
          <a:prstGeom prst="rect">
            <a:avLst/>
          </a:prstGeom>
          <a:noFill/>
        </p:spPr>
        <p:txBody>
          <a:bodyPr wrap="square" rtlCol="0">
            <a:spAutoFit/>
          </a:bodyPr>
          <a:lstStyle/>
          <a:p>
            <a:pPr algn="just" fontAlgn="auto">
              <a:lnSpc>
                <a:spcPct val="125000"/>
              </a:lnSpc>
            </a:pPr>
            <a:r>
              <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经传多赢资深投顾，具有10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613410" y="798195"/>
            <a:ext cx="8484235" cy="2743200"/>
          </a:xfrm>
          <a:prstGeom prst="rect">
            <a:avLst/>
          </a:prstGeom>
          <a:noFill/>
        </p:spPr>
        <p:txBody>
          <a:bodyPr wrap="square" rtlCol="0">
            <a:noAutofit/>
          </a:bodyPr>
          <a:lstStyle/>
          <a:p>
            <a:pPr algn="ctr">
              <a:lnSpc>
                <a:spcPct val="90000"/>
              </a:lnSpc>
            </a:pPr>
            <a:r>
              <a:rPr lang="zh-CN" sz="7200" b="1" i="0" dirty="0">
                <a:solidFill>
                  <a:schemeClr val="bg1"/>
                </a:solidFill>
                <a:latin typeface="思源黑体 CN Heavy" panose="020B0A00000000000000" pitchFamily="34" charset="-122"/>
                <a:ea typeface="思源黑体 CN Heavy" panose="020B0A00000000000000" pitchFamily="34" charset="-122"/>
              </a:rPr>
              <a:t>黄金起爆</a:t>
            </a:r>
            <a:r>
              <a:rPr lang="en-US" altLang="zh-CN" sz="7200" b="1" i="0" dirty="0">
                <a:solidFill>
                  <a:schemeClr val="bg1"/>
                </a:solidFill>
                <a:latin typeface="思源黑体 CN Heavy" panose="020B0A00000000000000" pitchFamily="34" charset="-122"/>
                <a:ea typeface="思源黑体 CN Heavy" panose="020B0A00000000000000" pitchFamily="34" charset="-122"/>
              </a:rPr>
              <a:t>1</a:t>
            </a:r>
            <a:endParaRPr lang="en-US" altLang="zh-CN" sz="7200" b="1" i="0" dirty="0">
              <a:solidFill>
                <a:schemeClr val="bg1"/>
              </a:solidFill>
              <a:latin typeface="思源黑体 CN Heavy" panose="020B0A00000000000000" pitchFamily="34" charset="-122"/>
              <a:ea typeface="思源黑体 CN Heavy" panose="020B0A00000000000000" pitchFamily="34" charset="-122"/>
            </a:endParaRPr>
          </a:p>
        </p:txBody>
      </p:sp>
      <p:sp>
        <p:nvSpPr>
          <p:cNvPr id="3" name="文本框 2"/>
          <p:cNvSpPr txBox="1"/>
          <p:nvPr userDrawn="1"/>
        </p:nvSpPr>
        <p:spPr>
          <a:xfrm>
            <a:off x="1119505" y="3567430"/>
            <a:ext cx="2694940"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10</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15</a:t>
            </a:r>
            <a:r>
              <a:rPr sz="2600" dirty="0">
                <a:solidFill>
                  <a:srgbClr val="915C09"/>
                </a:solidFill>
                <a:latin typeface="思源黑体 CN Medium" panose="020B0600000000000000" charset="-122"/>
                <a:ea typeface="思源黑体 CN Medium" panose="020B0600000000000000" charset="-122"/>
                <a:sym typeface="+mn-ea"/>
              </a:rPr>
              <a:t>日</a:t>
            </a:r>
            <a:r>
              <a:rPr lang="en-US" sz="2600" dirty="0">
                <a:solidFill>
                  <a:srgbClr val="915C09"/>
                </a:solidFill>
                <a:latin typeface="思源黑体 CN Medium" panose="020B0600000000000000" charset="-122"/>
                <a:ea typeface="思源黑体 CN Medium" panose="020B0600000000000000" charset="-122"/>
                <a:sym typeface="+mn-ea"/>
              </a:rPr>
              <a:t> 8</a:t>
            </a:r>
            <a:r>
              <a:rPr lang="en-US" altLang="zh-CN" sz="2600" dirty="0">
                <a:solidFill>
                  <a:srgbClr val="915C09"/>
                </a:solidFill>
                <a:latin typeface="思源黑体 CN Medium" panose="020B0600000000000000" charset="-122"/>
                <a:ea typeface="思源黑体 CN Medium" panose="020B0600000000000000" charset="-122"/>
                <a:sym typeface="+mn-ea"/>
              </a:rPr>
              <a:t>:</a:t>
            </a:r>
            <a:r>
              <a:rPr lang="en-US" sz="2600" dirty="0">
                <a:solidFill>
                  <a:srgbClr val="915C09"/>
                </a:solidFill>
                <a:latin typeface="思源黑体 CN Medium" panose="020B0600000000000000" charset="-122"/>
                <a:ea typeface="思源黑体 CN Medium" panose="020B0600000000000000" charset="-122"/>
                <a:sym typeface="+mn-ea"/>
              </a:rPr>
              <a:t>15</a:t>
            </a:r>
            <a:endParaRPr lang="en-US" sz="2600" dirty="0">
              <a:solidFill>
                <a:srgbClr val="915C09"/>
              </a:solidFill>
              <a:latin typeface="思源黑体 CN Medium" panose="020B0600000000000000" charset="-122"/>
              <a:ea typeface="思源黑体 CN Medium" panose="020B0600000000000000" charset="-122"/>
              <a:sym typeface="+mn-ea"/>
            </a:endParaRPr>
          </a:p>
        </p:txBody>
      </p:sp>
      <p:pic>
        <p:nvPicPr>
          <p:cNvPr id="4" name="图片 3" descr="许为"/>
          <p:cNvPicPr>
            <a:picLocks noChangeAspect="1"/>
          </p:cNvPicPr>
          <p:nvPr>
            <p:custDataLst>
              <p:tags r:id="rId1"/>
            </p:custDataLst>
          </p:nvPr>
        </p:nvPicPr>
        <p:blipFill>
          <a:blip r:embed="rId2"/>
          <a:stretch>
            <a:fillRect/>
          </a:stretch>
        </p:blipFill>
        <p:spPr>
          <a:xfrm>
            <a:off x="7958455" y="98425"/>
            <a:ext cx="3559810" cy="57054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94460" y="908685"/>
            <a:ext cx="9074785" cy="4777740"/>
          </a:xfrm>
          <a:prstGeom prst="rect">
            <a:avLst/>
          </a:prstGeom>
        </p:spPr>
      </p:pic>
      <p:sp>
        <p:nvSpPr>
          <p:cNvPr id="3" name="文本框 2"/>
          <p:cNvSpPr txBox="1"/>
          <p:nvPr/>
        </p:nvSpPr>
        <p:spPr>
          <a:xfrm>
            <a:off x="1090295" y="5898515"/>
            <a:ext cx="10001250"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ctr"/>
            <a:r>
              <a:rPr lang="zh-CN" altLang="en-US"/>
              <a:t>炒作的趋势图，慢慢上榜</a:t>
            </a:r>
            <a:r>
              <a:rPr lang="en-US" altLang="zh-CN"/>
              <a:t>--</a:t>
            </a:r>
            <a:r>
              <a:rPr lang="zh-CN" altLang="en-US"/>
              <a:t>开始爆发</a:t>
            </a:r>
            <a:r>
              <a:rPr lang="en-US" altLang="zh-CN"/>
              <a:t>---</a:t>
            </a:r>
            <a:r>
              <a:rPr lang="zh-CN" altLang="en-US"/>
              <a:t>增量资金入场</a:t>
            </a:r>
            <a:r>
              <a:rPr lang="en-US" altLang="zh-CN"/>
              <a:t>---</a:t>
            </a:r>
            <a:r>
              <a:rPr lang="zh-CN" altLang="en-US"/>
              <a:t>资金抱团风口</a:t>
            </a:r>
            <a:r>
              <a:rPr lang="en-US" altLang="zh-CN"/>
              <a:t>---</a:t>
            </a:r>
            <a:r>
              <a:rPr lang="zh-CN" altLang="en-US"/>
              <a:t>炒作一定周期后结束</a:t>
            </a:r>
            <a:endParaRPr lang="zh-CN" altLang="en-US"/>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009005" y="1938020"/>
            <a:ext cx="5330190" cy="3441065"/>
          </a:xfrm>
          <a:prstGeom prst="rect">
            <a:avLst/>
          </a:prstGeom>
        </p:spPr>
        <p:style>
          <a:lnRef idx="0">
            <a:srgbClr val="FFFFFF"/>
          </a:lnRef>
          <a:fillRef idx="1">
            <a:schemeClr val="accent6"/>
          </a:fillRef>
          <a:effectRef idx="2">
            <a:schemeClr val="accent6"/>
          </a:effectRef>
          <a:fontRef idx="minor">
            <a:schemeClr val="lt1"/>
          </a:fontRef>
        </p:style>
        <p:txBody>
          <a:bodyPr>
            <a:noAutofit/>
          </a:bodyPr>
          <a:p>
            <a:r>
              <a:rPr lang="zh-CN" altLang="en-US" sz="1600"/>
              <a:t>【发改委等部门：到</a:t>
            </a:r>
            <a:r>
              <a:rPr lang="en-US" altLang="zh-CN" sz="1600"/>
              <a:t>2027</a:t>
            </a:r>
            <a:r>
              <a:rPr lang="zh-CN" altLang="en-US" sz="1600"/>
              <a:t>年底</a:t>
            </a:r>
            <a:r>
              <a:rPr lang="en-US" altLang="zh-CN" sz="1600"/>
              <a:t> </a:t>
            </a:r>
            <a:r>
              <a:rPr lang="zh-CN" altLang="en-US" sz="1600"/>
              <a:t>在全国范围内建成</a:t>
            </a:r>
            <a:r>
              <a:rPr lang="en-US" altLang="zh-CN" sz="1600"/>
              <a:t>2800</a:t>
            </a:r>
            <a:r>
              <a:rPr lang="zh-CN" altLang="en-US" sz="1600"/>
              <a:t>万个充电设施】国家发展改革委等部门印发</a:t>
            </a:r>
            <a:r>
              <a:rPr lang="en-US" altLang="zh-CN" sz="1600"/>
              <a:t>《</a:t>
            </a:r>
            <a:r>
              <a:rPr lang="zh-CN" altLang="en-US" sz="1600"/>
              <a:t>电动汽车充电设施服务能力“三年倍增”行动方案（</a:t>
            </a:r>
            <a:r>
              <a:rPr lang="en-US" altLang="zh-CN" sz="1600"/>
              <a:t>2025—2027</a:t>
            </a:r>
            <a:r>
              <a:rPr lang="zh-CN" altLang="en-US" sz="1600"/>
              <a:t>年）</a:t>
            </a:r>
            <a:r>
              <a:rPr lang="en-US" altLang="zh-CN" sz="1600"/>
              <a:t>》</a:t>
            </a:r>
            <a:r>
              <a:rPr lang="zh-CN" altLang="en-US" sz="1600"/>
              <a:t>的通知，到</a:t>
            </a:r>
            <a:r>
              <a:rPr lang="en-US" altLang="zh-CN" sz="1600"/>
              <a:t>2027</a:t>
            </a:r>
            <a:r>
              <a:rPr lang="zh-CN" altLang="en-US" sz="1600"/>
              <a:t>年底，在全国范围内建成</a:t>
            </a:r>
            <a:r>
              <a:rPr lang="en-US" altLang="zh-CN" sz="1600"/>
              <a:t>2800</a:t>
            </a:r>
            <a:r>
              <a:rPr lang="zh-CN" altLang="en-US" sz="1600"/>
              <a:t>万个充电设施，提供超</a:t>
            </a:r>
            <a:r>
              <a:rPr lang="en-US" altLang="zh-CN" sz="1600"/>
              <a:t>3</a:t>
            </a:r>
            <a:r>
              <a:rPr lang="zh-CN" altLang="en-US" sz="1600"/>
              <a:t>亿千瓦的公共充电容量，满足超过</a:t>
            </a:r>
            <a:r>
              <a:rPr lang="en-US" altLang="zh-CN" sz="1600"/>
              <a:t>8000</a:t>
            </a:r>
            <a:r>
              <a:rPr lang="zh-CN" altLang="en-US" sz="1600"/>
              <a:t>万辆电动汽车充电需求，实现充电服务能力的翻倍增长。</a:t>
            </a:r>
            <a:endParaRPr lang="zh-CN" altLang="en-US" sz="1600"/>
          </a:p>
          <a:p>
            <a:r>
              <a:rPr lang="zh-CN" altLang="en-US" sz="1600"/>
              <a:t>通知指出，加快高速公路服务区充电设施更新改造。打造有效满足电动汽车中长途出行需求的城际充电网络，进一步加密充电设施点位布局，不断优化设施功能结构。到</a:t>
            </a:r>
            <a:r>
              <a:rPr lang="en-US" altLang="zh-CN" sz="1600"/>
              <a:t>2027</a:t>
            </a:r>
            <a:r>
              <a:rPr lang="zh-CN" altLang="en-US" sz="1600"/>
              <a:t>年底，在高速公路服务区（含停车区）新建改建</a:t>
            </a:r>
            <a:r>
              <a:rPr lang="en-US" altLang="zh-CN" sz="1600"/>
              <a:t>4</a:t>
            </a:r>
            <a:r>
              <a:rPr lang="zh-CN" altLang="en-US" sz="1600"/>
              <a:t>万个</a:t>
            </a:r>
            <a:r>
              <a:rPr lang="en-US" altLang="zh-CN" sz="1600"/>
              <a:t>60</a:t>
            </a:r>
            <a:r>
              <a:rPr lang="zh-CN" altLang="en-US" sz="1600"/>
              <a:t>千瓦以上“超快结合”充电枪，鼓励建设大功率充电设施。除高寒高海拔地区外，其他高速公路服务区均应具备充电能力。（发改委）</a:t>
            </a:r>
            <a:r>
              <a:rPr lang="en-US" altLang="zh-CN" sz="1600"/>
              <a:t>[16:33]</a:t>
            </a:r>
            <a:endParaRPr lang="en-US" altLang="zh-CN" sz="1600"/>
          </a:p>
        </p:txBody>
      </p:sp>
      <p:pic>
        <p:nvPicPr>
          <p:cNvPr id="5" name="图片 4"/>
          <p:cNvPicPr>
            <a:picLocks noChangeAspect="1"/>
          </p:cNvPicPr>
          <p:nvPr/>
        </p:nvPicPr>
        <p:blipFill>
          <a:blip r:embed="rId1"/>
          <a:stretch>
            <a:fillRect/>
          </a:stretch>
        </p:blipFill>
        <p:spPr>
          <a:xfrm>
            <a:off x="1237615" y="830580"/>
            <a:ext cx="4388485" cy="543179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矩形 33"/>
          <p:cNvSpPr/>
          <p:nvPr>
            <p:custDataLst>
              <p:tags r:id="rId1"/>
            </p:custDataLst>
          </p:nvPr>
        </p:nvSpPr>
        <p:spPr>
          <a:xfrm>
            <a:off x="1659403" y="615773"/>
            <a:ext cx="8855114" cy="1704564"/>
          </a:xfrm>
          <a:prstGeom prst="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custDataLst>
              <p:tags r:id="rId2"/>
            </p:custDataLst>
          </p:nvPr>
        </p:nvSpPr>
        <p:spPr>
          <a:xfrm>
            <a:off x="3277152" y="708942"/>
            <a:ext cx="6903650" cy="1518224"/>
          </a:xfrm>
          <a:prstGeom prst="rect">
            <a:avLst/>
          </a:prstGeom>
          <a:noFill/>
        </p:spPr>
        <p:txBody>
          <a:bodyPr wrap="square">
            <a:normAutofit lnSpcReduction="10000"/>
          </a:bodyPr>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a:solidFill>
                  <a:schemeClr val="tx1">
                    <a:lumMod val="75000"/>
                    <a:lumOff val="25000"/>
                  </a:schemeClr>
                </a:solidFill>
                <a:latin typeface="Arial" panose="020B0604020202020204" pitchFamily="34" charset="0"/>
                <a:ea typeface="微软雅黑" panose="020B0503020204020204" pitchFamily="34" charset="-122"/>
              </a:rPr>
              <a:t>机构抱团个股特征：</a:t>
            </a:r>
            <a:endParaRPr lang="zh-CN" altLang="en-US" sz="2400" spc="160">
              <a:solidFill>
                <a:schemeClr val="tx1">
                  <a:lumMod val="75000"/>
                  <a:lumOff val="25000"/>
                </a:schemeClr>
              </a:solidFill>
              <a:latin typeface="Arial" panose="020B0604020202020204" pitchFamily="34" charset="0"/>
              <a:ea typeface="微软雅黑" panose="020B0503020204020204" pitchFamily="34" charset="-122"/>
            </a:endParaRPr>
          </a:p>
          <a:p>
            <a:pPr marL="406400" lvl="1" indent="0" algn="l" fontAlgn="auto">
              <a:lnSpc>
                <a:spcPct val="120000"/>
              </a:lnSpc>
              <a:spcBef>
                <a:spcPts val="0"/>
              </a:spcBef>
              <a:spcAft>
                <a:spcPts val="800"/>
              </a:spcAft>
              <a:buSzPct val="100000"/>
              <a:buNone/>
            </a:pPr>
            <a:r>
              <a:rPr lang="en-US" altLang="zh-CN" sz="2200" spc="140">
                <a:solidFill>
                  <a:schemeClr val="tx1">
                    <a:lumMod val="75000"/>
                    <a:lumOff val="25000"/>
                  </a:schemeClr>
                </a:solidFill>
                <a:latin typeface="Arial" panose="020B0604020202020204" pitchFamily="34" charset="0"/>
                <a:ea typeface="微软雅黑" panose="020B0503020204020204" pitchFamily="34" charset="-122"/>
              </a:rPr>
              <a:t>频繁大单异动（持续上千万的资金吸筹）</a:t>
            </a:r>
            <a:endParaRPr lang="en-US" altLang="zh-CN" sz="2000" spc="12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5" name="直角三角形 4"/>
          <p:cNvSpPr/>
          <p:nvPr>
            <p:custDataLst>
              <p:tags r:id="rId3"/>
            </p:custDataLst>
          </p:nvPr>
        </p:nvSpPr>
        <p:spPr>
          <a:xfrm rot="16200000">
            <a:off x="10209782" y="2015993"/>
            <a:ext cx="309283" cy="3374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 name="矩形 5"/>
          <p:cNvSpPr/>
          <p:nvPr>
            <p:custDataLst>
              <p:tags r:id="rId4"/>
            </p:custDataLst>
          </p:nvPr>
        </p:nvSpPr>
        <p:spPr>
          <a:xfrm>
            <a:off x="1659403" y="2567264"/>
            <a:ext cx="8855114" cy="1704564"/>
          </a:xfrm>
          <a:prstGeom prst="rect">
            <a:avLst/>
          </a:prstGeom>
          <a:noFill/>
          <a:ln w="2222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5"/>
            </p:custDataLst>
          </p:nvPr>
        </p:nvSpPr>
        <p:spPr>
          <a:xfrm>
            <a:off x="3277235" y="2660650"/>
            <a:ext cx="6903720" cy="1518285"/>
          </a:xfrm>
          <a:prstGeom prst="rect">
            <a:avLst/>
          </a:prstGeom>
          <a:noFill/>
        </p:spPr>
        <p:txBody>
          <a:bodyPr wrap="square">
            <a:normAutofit lnSpcReduction="10000"/>
          </a:bodyPr>
          <a:p>
            <a:pPr marL="342900" lvl="2" indent="-342900" algn="l" fontAlgn="auto">
              <a:lnSpc>
                <a:spcPct val="100000"/>
              </a:lnSpc>
              <a:spcBef>
                <a:spcPts val="0"/>
              </a:spcBef>
              <a:spcAft>
                <a:spcPts val="800"/>
              </a:spcAft>
              <a:buSzPct val="100000"/>
              <a:buFont typeface="Wingdings" panose="05000000000000000000" charset="0"/>
              <a:buChar char="l"/>
            </a:pPr>
            <a:r>
              <a:rPr lang="en-US" altLang="zh-CN" sz="2400" spc="120">
                <a:solidFill>
                  <a:schemeClr val="tx1">
                    <a:lumMod val="75000"/>
                    <a:lumOff val="25000"/>
                  </a:schemeClr>
                </a:solidFill>
                <a:latin typeface="Arial" panose="020B0604020202020204" pitchFamily="34" charset="0"/>
                <a:ea typeface="微软雅黑" panose="020B0503020204020204" pitchFamily="34" charset="-122"/>
                <a:sym typeface="+mn-ea"/>
              </a:rPr>
              <a:t>吸筹不等于启动，启动信号：</a:t>
            </a:r>
            <a:endParaRPr lang="zh-CN" altLang="en-US" sz="2400" spc="180">
              <a:solidFill>
                <a:schemeClr val="tx1">
                  <a:lumMod val="75000"/>
                  <a:lumOff val="25000"/>
                </a:schemeClr>
              </a:solidFill>
              <a:latin typeface="Arial" panose="020B0604020202020204" pitchFamily="34" charset="0"/>
              <a:ea typeface="微软雅黑" panose="020B0503020204020204" pitchFamily="34" charset="-122"/>
            </a:endParaRPr>
          </a:p>
          <a:p>
            <a:pPr marL="0" lvl="0" indent="0" algn="l" fontAlgn="auto">
              <a:lnSpc>
                <a:spcPct val="100000"/>
              </a:lnSpc>
              <a:spcBef>
                <a:spcPts val="0"/>
              </a:spcBef>
              <a:spcAft>
                <a:spcPts val="800"/>
              </a:spcAft>
              <a:buSzPct val="100000"/>
            </a:pPr>
            <a:r>
              <a:rPr lang="zh-CN" altLang="en-US" sz="2400" spc="180">
                <a:solidFill>
                  <a:schemeClr val="tx1">
                    <a:lumMod val="75000"/>
                    <a:lumOff val="25000"/>
                  </a:schemeClr>
                </a:solidFill>
                <a:latin typeface="Arial" panose="020B0604020202020204" pitchFamily="34" charset="0"/>
                <a:ea typeface="微软雅黑" panose="020B0503020204020204" pitchFamily="34" charset="-122"/>
              </a:rPr>
              <a:t>一。智能交易线上穿熊线</a:t>
            </a:r>
            <a:endParaRPr lang="zh-CN" altLang="en-US" sz="2400" spc="180">
              <a:solidFill>
                <a:schemeClr val="tx1">
                  <a:lumMod val="75000"/>
                  <a:lumOff val="25000"/>
                </a:schemeClr>
              </a:solidFill>
              <a:latin typeface="Arial" panose="020B0604020202020204" pitchFamily="34" charset="0"/>
              <a:ea typeface="微软雅黑" panose="020B0503020204020204" pitchFamily="34" charset="-122"/>
            </a:endParaRPr>
          </a:p>
          <a:p>
            <a:pPr marL="0" lvl="0" indent="0" algn="l" fontAlgn="auto">
              <a:lnSpc>
                <a:spcPct val="100000"/>
              </a:lnSpc>
              <a:spcBef>
                <a:spcPts val="0"/>
              </a:spcBef>
              <a:spcAft>
                <a:spcPts val="800"/>
              </a:spcAft>
              <a:buSzPct val="100000"/>
            </a:pPr>
            <a:r>
              <a:rPr lang="zh-CN" altLang="en-US" sz="2400" spc="180">
                <a:solidFill>
                  <a:schemeClr val="tx1">
                    <a:lumMod val="75000"/>
                    <a:lumOff val="25000"/>
                  </a:schemeClr>
                </a:solidFill>
                <a:latin typeface="Arial" panose="020B0604020202020204" pitchFamily="34" charset="0"/>
                <a:ea typeface="微软雅黑" panose="020B0503020204020204" pitchFamily="34" charset="-122"/>
                <a:sym typeface="+mn-ea"/>
              </a:rPr>
              <a:t>二。游资入场共振（进场点或者加仓信号）</a:t>
            </a:r>
            <a:endParaRPr lang="zh-CN" altLang="en-US" sz="2400" spc="18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10" name="直角三角形 9"/>
          <p:cNvSpPr/>
          <p:nvPr>
            <p:custDataLst>
              <p:tags r:id="rId6"/>
            </p:custDataLst>
          </p:nvPr>
        </p:nvSpPr>
        <p:spPr>
          <a:xfrm rot="16200000">
            <a:off x="10209782" y="3967150"/>
            <a:ext cx="309283" cy="337439"/>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custDataLst>
              <p:tags r:id="rId7"/>
            </p:custDataLst>
          </p:nvPr>
        </p:nvSpPr>
        <p:spPr>
          <a:xfrm>
            <a:off x="1659403" y="4518421"/>
            <a:ext cx="8855114" cy="1704564"/>
          </a:xfrm>
          <a:prstGeom prst="rect">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custDataLst>
              <p:tags r:id="rId8"/>
            </p:custDataLst>
          </p:nvPr>
        </p:nvSpPr>
        <p:spPr>
          <a:xfrm>
            <a:off x="3226435" y="4611370"/>
            <a:ext cx="6954520" cy="1518285"/>
          </a:xfrm>
          <a:prstGeom prst="rect">
            <a:avLst/>
          </a:prstGeom>
          <a:noFill/>
        </p:spPr>
        <p:txBody>
          <a:bodyPr wrap="square">
            <a:normAutofit lnSpcReduction="10000"/>
          </a:bodyPr>
          <a:p>
            <a:pPr marL="774700" lvl="1" indent="-342900" algn="l" fontAlgn="ctr">
              <a:lnSpc>
                <a:spcPct val="120000"/>
              </a:lnSpc>
              <a:spcBef>
                <a:spcPts val="0"/>
              </a:spcBef>
              <a:spcAft>
                <a:spcPts val="800"/>
              </a:spcAft>
              <a:buSzPct val="100000"/>
              <a:buFont typeface="Wingdings" panose="05000000000000000000" charset="0"/>
              <a:buChar char="l"/>
            </a:pPr>
            <a:r>
              <a:rPr lang="en-US" altLang="zh-CN" sz="2400" spc="160">
                <a:solidFill>
                  <a:schemeClr val="tx1">
                    <a:lumMod val="75000"/>
                    <a:lumOff val="25000"/>
                  </a:schemeClr>
                </a:solidFill>
                <a:latin typeface="Arial" panose="020B0604020202020204" pitchFamily="34" charset="0"/>
                <a:ea typeface="微软雅黑" panose="020B0503020204020204" pitchFamily="34" charset="-122"/>
              </a:rPr>
              <a:t>业绩滚动净利润持续增加，或者扭转</a:t>
            </a:r>
            <a:endParaRPr lang="en-US" altLang="zh-CN" sz="2400" spc="160">
              <a:solidFill>
                <a:schemeClr val="tx1">
                  <a:lumMod val="75000"/>
                  <a:lumOff val="25000"/>
                </a:schemeClr>
              </a:solidFill>
              <a:latin typeface="Arial" panose="020B0604020202020204" pitchFamily="34" charset="0"/>
              <a:ea typeface="微软雅黑" panose="020B0503020204020204" pitchFamily="34" charset="-122"/>
            </a:endParaRPr>
          </a:p>
          <a:p>
            <a:pPr marL="774700" lvl="1" indent="-342900" algn="l" fontAlgn="ctr">
              <a:lnSpc>
                <a:spcPct val="120000"/>
              </a:lnSpc>
              <a:spcBef>
                <a:spcPts val="0"/>
              </a:spcBef>
              <a:spcAft>
                <a:spcPts val="800"/>
              </a:spcAft>
              <a:buSzPct val="100000"/>
              <a:buFont typeface="Wingdings" panose="05000000000000000000" charset="0"/>
              <a:buChar char="l"/>
            </a:pPr>
            <a:r>
              <a:rPr lang="zh-CN" altLang="en-US" sz="2400" spc="160">
                <a:solidFill>
                  <a:schemeClr val="tx1">
                    <a:lumMod val="75000"/>
                    <a:lumOff val="25000"/>
                  </a:schemeClr>
                </a:solidFill>
                <a:latin typeface="Arial" panose="020B0604020202020204" pitchFamily="34" charset="0"/>
                <a:ea typeface="微软雅黑" panose="020B0503020204020204" pitchFamily="34" charset="-122"/>
              </a:rPr>
              <a:t>强势股启动多参考智能交易不破持股</a:t>
            </a:r>
            <a:endParaRPr lang="zh-CN" altLang="en-US" sz="2400" spc="160">
              <a:solidFill>
                <a:schemeClr val="tx1">
                  <a:lumMod val="75000"/>
                  <a:lumOff val="25000"/>
                </a:schemeClr>
              </a:solidFill>
              <a:latin typeface="Arial" panose="020B0604020202020204" pitchFamily="34" charset="0"/>
              <a:ea typeface="微软雅黑" panose="020B0503020204020204" pitchFamily="34" charset="-122"/>
            </a:endParaRPr>
          </a:p>
          <a:p>
            <a:pPr marL="774700" lvl="1" indent="-342900" algn="l" fontAlgn="ctr">
              <a:lnSpc>
                <a:spcPct val="120000"/>
              </a:lnSpc>
              <a:spcBef>
                <a:spcPts val="0"/>
              </a:spcBef>
              <a:spcAft>
                <a:spcPts val="800"/>
              </a:spcAft>
              <a:buSzPct val="100000"/>
              <a:buFont typeface="Wingdings" panose="05000000000000000000" charset="0"/>
              <a:buChar char="l"/>
            </a:pPr>
            <a:r>
              <a:rPr lang="zh-CN" altLang="en-US" sz="2400" spc="160">
                <a:solidFill>
                  <a:schemeClr val="tx1">
                    <a:lumMod val="75000"/>
                    <a:lumOff val="25000"/>
                  </a:schemeClr>
                </a:solidFill>
                <a:latin typeface="Arial" panose="020B0604020202020204" pitchFamily="34" charset="0"/>
                <a:ea typeface="微软雅黑" panose="020B0503020204020204" pitchFamily="34" charset="-122"/>
              </a:rPr>
              <a:t>中途做成本优势减仓不要卖光</a:t>
            </a:r>
            <a:endParaRPr lang="zh-CN" altLang="en-US" sz="2400" spc="16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12" name="直角三角形 11"/>
          <p:cNvSpPr/>
          <p:nvPr>
            <p:custDataLst>
              <p:tags r:id="rId9"/>
            </p:custDataLst>
          </p:nvPr>
        </p:nvSpPr>
        <p:spPr>
          <a:xfrm rot="16200000">
            <a:off x="10209782" y="5919431"/>
            <a:ext cx="309283" cy="33743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5" name="icon"/>
          <p:cNvGrpSpPr/>
          <p:nvPr>
            <p:custDataLst>
              <p:tags r:id="rId10"/>
            </p:custDataLst>
          </p:nvPr>
        </p:nvGrpSpPr>
        <p:grpSpPr bwMode="auto">
          <a:xfrm rot="0">
            <a:off x="2180086" y="1015647"/>
            <a:ext cx="813759" cy="813759"/>
            <a:chOff x="3645" y="1965"/>
            <a:chExt cx="390" cy="390"/>
          </a:xfrm>
          <a:solidFill>
            <a:schemeClr val="accent1"/>
          </a:solidFill>
        </p:grpSpPr>
        <p:sp>
          <p:nvSpPr>
            <p:cNvPr id="116" name="PA-任意多边形 343"/>
            <p:cNvSpPr>
              <a:spLocks noEditPoints="1"/>
            </p:cNvSpPr>
            <p:nvPr>
              <p:custDataLst>
                <p:tags r:id="rId11"/>
              </p:custDataLst>
            </p:nvPr>
          </p:nvSpPr>
          <p:spPr bwMode="auto">
            <a:xfrm>
              <a:off x="3645" y="2123"/>
              <a:ext cx="390" cy="232"/>
            </a:xfrm>
            <a:custGeom>
              <a:avLst/>
              <a:gdLst>
                <a:gd name="T0" fmla="*/ 944 w 1024"/>
                <a:gd name="T1" fmla="*/ 608 h 608"/>
                <a:gd name="T2" fmla="*/ 80 w 1024"/>
                <a:gd name="T3" fmla="*/ 608 h 608"/>
                <a:gd name="T4" fmla="*/ 0 w 1024"/>
                <a:gd name="T5" fmla="*/ 528 h 608"/>
                <a:gd name="T6" fmla="*/ 0 w 1024"/>
                <a:gd name="T7" fmla="*/ 80 h 608"/>
                <a:gd name="T8" fmla="*/ 80 w 1024"/>
                <a:gd name="T9" fmla="*/ 0 h 608"/>
                <a:gd name="T10" fmla="*/ 944 w 1024"/>
                <a:gd name="T11" fmla="*/ 0 h 608"/>
                <a:gd name="T12" fmla="*/ 1024 w 1024"/>
                <a:gd name="T13" fmla="*/ 80 h 608"/>
                <a:gd name="T14" fmla="*/ 1024 w 1024"/>
                <a:gd name="T15" fmla="*/ 528 h 608"/>
                <a:gd name="T16" fmla="*/ 944 w 1024"/>
                <a:gd name="T17" fmla="*/ 608 h 608"/>
                <a:gd name="T18" fmla="*/ 80 w 1024"/>
                <a:gd name="T19" fmla="*/ 32 h 608"/>
                <a:gd name="T20" fmla="*/ 32 w 1024"/>
                <a:gd name="T21" fmla="*/ 80 h 608"/>
                <a:gd name="T22" fmla="*/ 32 w 1024"/>
                <a:gd name="T23" fmla="*/ 528 h 608"/>
                <a:gd name="T24" fmla="*/ 80 w 1024"/>
                <a:gd name="T25" fmla="*/ 576 h 608"/>
                <a:gd name="T26" fmla="*/ 944 w 1024"/>
                <a:gd name="T27" fmla="*/ 576 h 608"/>
                <a:gd name="T28" fmla="*/ 992 w 1024"/>
                <a:gd name="T29" fmla="*/ 528 h 608"/>
                <a:gd name="T30" fmla="*/ 992 w 1024"/>
                <a:gd name="T31" fmla="*/ 80 h 608"/>
                <a:gd name="T32" fmla="*/ 944 w 1024"/>
                <a:gd name="T33" fmla="*/ 32 h 608"/>
                <a:gd name="T34" fmla="*/ 80 w 1024"/>
                <a:gd name="T35" fmla="*/ 3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4" h="608">
                  <a:moveTo>
                    <a:pt x="944" y="608"/>
                  </a:moveTo>
                  <a:lnTo>
                    <a:pt x="80" y="608"/>
                  </a:lnTo>
                  <a:cubicBezTo>
                    <a:pt x="36" y="608"/>
                    <a:pt x="0" y="573"/>
                    <a:pt x="0" y="528"/>
                  </a:cubicBezTo>
                  <a:lnTo>
                    <a:pt x="0" y="80"/>
                  </a:lnTo>
                  <a:cubicBezTo>
                    <a:pt x="0" y="36"/>
                    <a:pt x="36" y="0"/>
                    <a:pt x="80" y="0"/>
                  </a:cubicBezTo>
                  <a:lnTo>
                    <a:pt x="944" y="0"/>
                  </a:lnTo>
                  <a:cubicBezTo>
                    <a:pt x="989" y="0"/>
                    <a:pt x="1024" y="36"/>
                    <a:pt x="1024" y="80"/>
                  </a:cubicBezTo>
                  <a:lnTo>
                    <a:pt x="1024" y="528"/>
                  </a:lnTo>
                  <a:cubicBezTo>
                    <a:pt x="1024" y="573"/>
                    <a:pt x="989" y="608"/>
                    <a:pt x="944" y="608"/>
                  </a:cubicBezTo>
                  <a:close/>
                  <a:moveTo>
                    <a:pt x="80" y="32"/>
                  </a:moveTo>
                  <a:cubicBezTo>
                    <a:pt x="54" y="32"/>
                    <a:pt x="32" y="54"/>
                    <a:pt x="32" y="80"/>
                  </a:cubicBezTo>
                  <a:lnTo>
                    <a:pt x="32" y="528"/>
                  </a:lnTo>
                  <a:cubicBezTo>
                    <a:pt x="32" y="555"/>
                    <a:pt x="54" y="576"/>
                    <a:pt x="80" y="576"/>
                  </a:cubicBezTo>
                  <a:lnTo>
                    <a:pt x="944" y="576"/>
                  </a:lnTo>
                  <a:cubicBezTo>
                    <a:pt x="971" y="576"/>
                    <a:pt x="992" y="555"/>
                    <a:pt x="992" y="528"/>
                  </a:cubicBezTo>
                  <a:lnTo>
                    <a:pt x="992" y="80"/>
                  </a:lnTo>
                  <a:cubicBezTo>
                    <a:pt x="992" y="54"/>
                    <a:pt x="971" y="32"/>
                    <a:pt x="944" y="32"/>
                  </a:cubicBezTo>
                  <a:lnTo>
                    <a:pt x="80" y="32"/>
                  </a:ln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17" name="PA-任意多边形 344"/>
            <p:cNvSpPr>
              <a:spLocks noEditPoints="1"/>
            </p:cNvSpPr>
            <p:nvPr>
              <p:custDataLst>
                <p:tags r:id="rId12"/>
              </p:custDataLst>
            </p:nvPr>
          </p:nvSpPr>
          <p:spPr bwMode="auto">
            <a:xfrm>
              <a:off x="3694" y="2148"/>
              <a:ext cx="268" cy="183"/>
            </a:xfrm>
            <a:custGeom>
              <a:avLst/>
              <a:gdLst>
                <a:gd name="T0" fmla="*/ 688 w 704"/>
                <a:gd name="T1" fmla="*/ 480 h 480"/>
                <a:gd name="T2" fmla="*/ 16 w 704"/>
                <a:gd name="T3" fmla="*/ 480 h 480"/>
                <a:gd name="T4" fmla="*/ 0 w 704"/>
                <a:gd name="T5" fmla="*/ 464 h 480"/>
                <a:gd name="T6" fmla="*/ 0 w 704"/>
                <a:gd name="T7" fmla="*/ 16 h 480"/>
                <a:gd name="T8" fmla="*/ 16 w 704"/>
                <a:gd name="T9" fmla="*/ 0 h 480"/>
                <a:gd name="T10" fmla="*/ 688 w 704"/>
                <a:gd name="T11" fmla="*/ 0 h 480"/>
                <a:gd name="T12" fmla="*/ 704 w 704"/>
                <a:gd name="T13" fmla="*/ 16 h 480"/>
                <a:gd name="T14" fmla="*/ 704 w 704"/>
                <a:gd name="T15" fmla="*/ 464 h 480"/>
                <a:gd name="T16" fmla="*/ 688 w 704"/>
                <a:gd name="T17" fmla="*/ 480 h 480"/>
                <a:gd name="T18" fmla="*/ 32 w 704"/>
                <a:gd name="T19" fmla="*/ 448 h 480"/>
                <a:gd name="T20" fmla="*/ 672 w 704"/>
                <a:gd name="T21" fmla="*/ 448 h 480"/>
                <a:gd name="T22" fmla="*/ 672 w 704"/>
                <a:gd name="T23" fmla="*/ 32 h 480"/>
                <a:gd name="T24" fmla="*/ 32 w 704"/>
                <a:gd name="T25" fmla="*/ 32 h 480"/>
                <a:gd name="T26" fmla="*/ 32 w 704"/>
                <a:gd name="T27" fmla="*/ 44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4" h="480">
                  <a:moveTo>
                    <a:pt x="688" y="480"/>
                  </a:moveTo>
                  <a:lnTo>
                    <a:pt x="16" y="480"/>
                  </a:lnTo>
                  <a:cubicBezTo>
                    <a:pt x="8" y="480"/>
                    <a:pt x="0" y="473"/>
                    <a:pt x="0" y="464"/>
                  </a:cubicBezTo>
                  <a:lnTo>
                    <a:pt x="0" y="16"/>
                  </a:lnTo>
                  <a:cubicBezTo>
                    <a:pt x="0" y="8"/>
                    <a:pt x="8" y="0"/>
                    <a:pt x="16" y="0"/>
                  </a:cubicBezTo>
                  <a:lnTo>
                    <a:pt x="688" y="0"/>
                  </a:lnTo>
                  <a:cubicBezTo>
                    <a:pt x="697" y="0"/>
                    <a:pt x="704" y="8"/>
                    <a:pt x="704" y="16"/>
                  </a:cubicBezTo>
                  <a:lnTo>
                    <a:pt x="704" y="464"/>
                  </a:lnTo>
                  <a:cubicBezTo>
                    <a:pt x="704" y="473"/>
                    <a:pt x="697" y="480"/>
                    <a:pt x="688" y="480"/>
                  </a:cubicBezTo>
                  <a:close/>
                  <a:moveTo>
                    <a:pt x="32" y="448"/>
                  </a:moveTo>
                  <a:lnTo>
                    <a:pt x="672" y="448"/>
                  </a:lnTo>
                  <a:lnTo>
                    <a:pt x="672" y="32"/>
                  </a:lnTo>
                  <a:lnTo>
                    <a:pt x="32" y="32"/>
                  </a:lnTo>
                  <a:lnTo>
                    <a:pt x="32" y="448"/>
                  </a:lnTo>
                  <a:close/>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18" name="PA-任意多边形 345"/>
            <p:cNvSpPr/>
            <p:nvPr>
              <p:custDataLst>
                <p:tags r:id="rId13"/>
              </p:custDataLst>
            </p:nvPr>
          </p:nvSpPr>
          <p:spPr bwMode="auto">
            <a:xfrm>
              <a:off x="3669" y="2209"/>
              <a:ext cx="13" cy="49"/>
            </a:xfrm>
            <a:custGeom>
              <a:avLst/>
              <a:gdLst>
                <a:gd name="T0" fmla="*/ 16 w 32"/>
                <a:gd name="T1" fmla="*/ 128 h 128"/>
                <a:gd name="T2" fmla="*/ 0 w 32"/>
                <a:gd name="T3" fmla="*/ 112 h 128"/>
                <a:gd name="T4" fmla="*/ 0 w 32"/>
                <a:gd name="T5" fmla="*/ 16 h 128"/>
                <a:gd name="T6" fmla="*/ 16 w 32"/>
                <a:gd name="T7" fmla="*/ 0 h 128"/>
                <a:gd name="T8" fmla="*/ 32 w 32"/>
                <a:gd name="T9" fmla="*/ 16 h 128"/>
                <a:gd name="T10" fmla="*/ 32 w 32"/>
                <a:gd name="T11" fmla="*/ 112 h 128"/>
                <a:gd name="T12" fmla="*/ 16 w 32"/>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2" h="128">
                  <a:moveTo>
                    <a:pt x="16" y="128"/>
                  </a:moveTo>
                  <a:cubicBezTo>
                    <a:pt x="8" y="128"/>
                    <a:pt x="0" y="121"/>
                    <a:pt x="0" y="112"/>
                  </a:cubicBezTo>
                  <a:lnTo>
                    <a:pt x="0" y="16"/>
                  </a:lnTo>
                  <a:cubicBezTo>
                    <a:pt x="0" y="8"/>
                    <a:pt x="8" y="0"/>
                    <a:pt x="16" y="0"/>
                  </a:cubicBezTo>
                  <a:cubicBezTo>
                    <a:pt x="25" y="0"/>
                    <a:pt x="32" y="8"/>
                    <a:pt x="32" y="16"/>
                  </a:cubicBezTo>
                  <a:lnTo>
                    <a:pt x="32" y="112"/>
                  </a:lnTo>
                  <a:cubicBezTo>
                    <a:pt x="32" y="121"/>
                    <a:pt x="25" y="128"/>
                    <a:pt x="16" y="128"/>
                  </a:cubicBezTo>
                  <a:close/>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19" name="PA-任意多边形 346"/>
            <p:cNvSpPr/>
            <p:nvPr>
              <p:custDataLst>
                <p:tags r:id="rId14"/>
              </p:custDataLst>
            </p:nvPr>
          </p:nvSpPr>
          <p:spPr bwMode="auto">
            <a:xfrm>
              <a:off x="3669" y="2263"/>
              <a:ext cx="13" cy="13"/>
            </a:xfrm>
            <a:custGeom>
              <a:avLst/>
              <a:gdLst>
                <a:gd name="T0" fmla="*/ 16 w 32"/>
                <a:gd name="T1" fmla="*/ 33 h 33"/>
                <a:gd name="T2" fmla="*/ 5 w 32"/>
                <a:gd name="T3" fmla="*/ 29 h 33"/>
                <a:gd name="T4" fmla="*/ 0 w 32"/>
                <a:gd name="T5" fmla="*/ 17 h 33"/>
                <a:gd name="T6" fmla="*/ 5 w 32"/>
                <a:gd name="T7" fmla="*/ 6 h 33"/>
                <a:gd name="T8" fmla="*/ 28 w 32"/>
                <a:gd name="T9" fmla="*/ 6 h 33"/>
                <a:gd name="T10" fmla="*/ 32 w 32"/>
                <a:gd name="T11" fmla="*/ 17 h 33"/>
                <a:gd name="T12" fmla="*/ 28 w 32"/>
                <a:gd name="T13" fmla="*/ 29 h 33"/>
                <a:gd name="T14" fmla="*/ 16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16" y="33"/>
                  </a:moveTo>
                  <a:cubicBezTo>
                    <a:pt x="12" y="33"/>
                    <a:pt x="8" y="32"/>
                    <a:pt x="5" y="29"/>
                  </a:cubicBezTo>
                  <a:cubicBezTo>
                    <a:pt x="2" y="26"/>
                    <a:pt x="0" y="22"/>
                    <a:pt x="0" y="17"/>
                  </a:cubicBezTo>
                  <a:cubicBezTo>
                    <a:pt x="0" y="13"/>
                    <a:pt x="2" y="9"/>
                    <a:pt x="5" y="6"/>
                  </a:cubicBezTo>
                  <a:cubicBezTo>
                    <a:pt x="11" y="0"/>
                    <a:pt x="22" y="0"/>
                    <a:pt x="28" y="6"/>
                  </a:cubicBezTo>
                  <a:cubicBezTo>
                    <a:pt x="31" y="9"/>
                    <a:pt x="32" y="13"/>
                    <a:pt x="32" y="17"/>
                  </a:cubicBezTo>
                  <a:cubicBezTo>
                    <a:pt x="32" y="22"/>
                    <a:pt x="31" y="26"/>
                    <a:pt x="28" y="29"/>
                  </a:cubicBezTo>
                  <a:cubicBezTo>
                    <a:pt x="25" y="32"/>
                    <a:pt x="21" y="33"/>
                    <a:pt x="16" y="33"/>
                  </a:cubicBezTo>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0" name="PA-任意多边形 347"/>
            <p:cNvSpPr>
              <a:spLocks noEditPoints="1"/>
            </p:cNvSpPr>
            <p:nvPr>
              <p:custDataLst>
                <p:tags r:id="rId15"/>
              </p:custDataLst>
            </p:nvPr>
          </p:nvSpPr>
          <p:spPr bwMode="auto">
            <a:xfrm>
              <a:off x="3968" y="2215"/>
              <a:ext cx="49" cy="49"/>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64 w 128"/>
                <a:gd name="T11" fmla="*/ 32 h 128"/>
                <a:gd name="T12" fmla="*/ 32 w 128"/>
                <a:gd name="T13" fmla="*/ 64 h 128"/>
                <a:gd name="T14" fmla="*/ 64 w 128"/>
                <a:gd name="T15" fmla="*/ 96 h 128"/>
                <a:gd name="T16" fmla="*/ 96 w 128"/>
                <a:gd name="T17" fmla="*/ 64 h 128"/>
                <a:gd name="T18" fmla="*/ 64 w 128"/>
                <a:gd name="T19"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128"/>
                  </a:moveTo>
                  <a:cubicBezTo>
                    <a:pt x="29" y="128"/>
                    <a:pt x="0" y="100"/>
                    <a:pt x="0" y="64"/>
                  </a:cubicBezTo>
                  <a:cubicBezTo>
                    <a:pt x="0" y="29"/>
                    <a:pt x="29" y="0"/>
                    <a:pt x="64" y="0"/>
                  </a:cubicBezTo>
                  <a:cubicBezTo>
                    <a:pt x="100" y="0"/>
                    <a:pt x="128" y="29"/>
                    <a:pt x="128" y="64"/>
                  </a:cubicBezTo>
                  <a:cubicBezTo>
                    <a:pt x="128" y="100"/>
                    <a:pt x="100" y="128"/>
                    <a:pt x="64" y="128"/>
                  </a:cubicBezTo>
                  <a:close/>
                  <a:moveTo>
                    <a:pt x="64" y="32"/>
                  </a:moveTo>
                  <a:cubicBezTo>
                    <a:pt x="47" y="32"/>
                    <a:pt x="32" y="47"/>
                    <a:pt x="32" y="64"/>
                  </a:cubicBezTo>
                  <a:cubicBezTo>
                    <a:pt x="32" y="82"/>
                    <a:pt x="47" y="96"/>
                    <a:pt x="64" y="96"/>
                  </a:cubicBezTo>
                  <a:cubicBezTo>
                    <a:pt x="82" y="96"/>
                    <a:pt x="96" y="82"/>
                    <a:pt x="96" y="64"/>
                  </a:cubicBezTo>
                  <a:cubicBezTo>
                    <a:pt x="96" y="47"/>
                    <a:pt x="82" y="32"/>
                    <a:pt x="64" y="32"/>
                  </a:cubicBezTo>
                  <a:close/>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1" name="PA-任意多边形 348"/>
            <p:cNvSpPr/>
            <p:nvPr>
              <p:custDataLst>
                <p:tags r:id="rId16"/>
              </p:custDataLst>
            </p:nvPr>
          </p:nvSpPr>
          <p:spPr bwMode="auto">
            <a:xfrm>
              <a:off x="3883" y="2032"/>
              <a:ext cx="12" cy="213"/>
            </a:xfrm>
            <a:custGeom>
              <a:avLst/>
              <a:gdLst>
                <a:gd name="T0" fmla="*/ 16 w 32"/>
                <a:gd name="T1" fmla="*/ 560 h 560"/>
                <a:gd name="T2" fmla="*/ 0 w 32"/>
                <a:gd name="T3" fmla="*/ 544 h 560"/>
                <a:gd name="T4" fmla="*/ 0 w 32"/>
                <a:gd name="T5" fmla="*/ 16 h 560"/>
                <a:gd name="T6" fmla="*/ 16 w 32"/>
                <a:gd name="T7" fmla="*/ 0 h 560"/>
                <a:gd name="T8" fmla="*/ 32 w 32"/>
                <a:gd name="T9" fmla="*/ 16 h 560"/>
                <a:gd name="T10" fmla="*/ 32 w 32"/>
                <a:gd name="T11" fmla="*/ 544 h 560"/>
                <a:gd name="T12" fmla="*/ 16 w 32"/>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32" h="560">
                  <a:moveTo>
                    <a:pt x="16" y="560"/>
                  </a:moveTo>
                  <a:cubicBezTo>
                    <a:pt x="8" y="560"/>
                    <a:pt x="0" y="553"/>
                    <a:pt x="0" y="544"/>
                  </a:cubicBezTo>
                  <a:lnTo>
                    <a:pt x="0" y="16"/>
                  </a:lnTo>
                  <a:cubicBezTo>
                    <a:pt x="0" y="8"/>
                    <a:pt x="8" y="0"/>
                    <a:pt x="16" y="0"/>
                  </a:cubicBezTo>
                  <a:cubicBezTo>
                    <a:pt x="25" y="0"/>
                    <a:pt x="32" y="8"/>
                    <a:pt x="32" y="16"/>
                  </a:cubicBezTo>
                  <a:lnTo>
                    <a:pt x="32" y="544"/>
                  </a:lnTo>
                  <a:cubicBezTo>
                    <a:pt x="32" y="553"/>
                    <a:pt x="25" y="560"/>
                    <a:pt x="16" y="560"/>
                  </a:cubicBezTo>
                  <a:close/>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2" name="PA-任意多边形 349"/>
            <p:cNvSpPr/>
            <p:nvPr>
              <p:custDataLst>
                <p:tags r:id="rId17"/>
              </p:custDataLst>
            </p:nvPr>
          </p:nvSpPr>
          <p:spPr bwMode="auto">
            <a:xfrm>
              <a:off x="3761" y="1995"/>
              <a:ext cx="12" cy="250"/>
            </a:xfrm>
            <a:custGeom>
              <a:avLst/>
              <a:gdLst>
                <a:gd name="T0" fmla="*/ 16 w 32"/>
                <a:gd name="T1" fmla="*/ 656 h 656"/>
                <a:gd name="T2" fmla="*/ 0 w 32"/>
                <a:gd name="T3" fmla="*/ 640 h 656"/>
                <a:gd name="T4" fmla="*/ 0 w 32"/>
                <a:gd name="T5" fmla="*/ 16 h 656"/>
                <a:gd name="T6" fmla="*/ 16 w 32"/>
                <a:gd name="T7" fmla="*/ 0 h 656"/>
                <a:gd name="T8" fmla="*/ 32 w 32"/>
                <a:gd name="T9" fmla="*/ 16 h 656"/>
                <a:gd name="T10" fmla="*/ 32 w 32"/>
                <a:gd name="T11" fmla="*/ 640 h 656"/>
                <a:gd name="T12" fmla="*/ 16 w 32"/>
                <a:gd name="T13" fmla="*/ 656 h 656"/>
              </a:gdLst>
              <a:ahLst/>
              <a:cxnLst>
                <a:cxn ang="0">
                  <a:pos x="T0" y="T1"/>
                </a:cxn>
                <a:cxn ang="0">
                  <a:pos x="T2" y="T3"/>
                </a:cxn>
                <a:cxn ang="0">
                  <a:pos x="T4" y="T5"/>
                </a:cxn>
                <a:cxn ang="0">
                  <a:pos x="T6" y="T7"/>
                </a:cxn>
                <a:cxn ang="0">
                  <a:pos x="T8" y="T9"/>
                </a:cxn>
                <a:cxn ang="0">
                  <a:pos x="T10" y="T11"/>
                </a:cxn>
                <a:cxn ang="0">
                  <a:pos x="T12" y="T13"/>
                </a:cxn>
              </a:cxnLst>
              <a:rect l="0" t="0" r="r" b="b"/>
              <a:pathLst>
                <a:path w="32" h="656">
                  <a:moveTo>
                    <a:pt x="16" y="656"/>
                  </a:moveTo>
                  <a:cubicBezTo>
                    <a:pt x="8" y="656"/>
                    <a:pt x="0" y="649"/>
                    <a:pt x="0" y="640"/>
                  </a:cubicBezTo>
                  <a:lnTo>
                    <a:pt x="0" y="16"/>
                  </a:lnTo>
                  <a:cubicBezTo>
                    <a:pt x="0" y="8"/>
                    <a:pt x="8" y="0"/>
                    <a:pt x="16" y="0"/>
                  </a:cubicBezTo>
                  <a:cubicBezTo>
                    <a:pt x="25" y="0"/>
                    <a:pt x="32" y="8"/>
                    <a:pt x="32" y="16"/>
                  </a:cubicBezTo>
                  <a:lnTo>
                    <a:pt x="32" y="640"/>
                  </a:lnTo>
                  <a:cubicBezTo>
                    <a:pt x="32" y="649"/>
                    <a:pt x="25" y="656"/>
                    <a:pt x="16" y="656"/>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3" name="PA-任意多边形 350"/>
            <p:cNvSpPr/>
            <p:nvPr>
              <p:custDataLst>
                <p:tags r:id="rId18"/>
              </p:custDataLst>
            </p:nvPr>
          </p:nvSpPr>
          <p:spPr bwMode="auto">
            <a:xfrm>
              <a:off x="3858" y="1989"/>
              <a:ext cx="13" cy="256"/>
            </a:xfrm>
            <a:custGeom>
              <a:avLst/>
              <a:gdLst>
                <a:gd name="T0" fmla="*/ 16 w 32"/>
                <a:gd name="T1" fmla="*/ 672 h 672"/>
                <a:gd name="T2" fmla="*/ 0 w 32"/>
                <a:gd name="T3" fmla="*/ 656 h 672"/>
                <a:gd name="T4" fmla="*/ 0 w 32"/>
                <a:gd name="T5" fmla="*/ 16 h 672"/>
                <a:gd name="T6" fmla="*/ 16 w 32"/>
                <a:gd name="T7" fmla="*/ 0 h 672"/>
                <a:gd name="T8" fmla="*/ 32 w 32"/>
                <a:gd name="T9" fmla="*/ 16 h 672"/>
                <a:gd name="T10" fmla="*/ 32 w 32"/>
                <a:gd name="T11" fmla="*/ 656 h 672"/>
                <a:gd name="T12" fmla="*/ 16 w 32"/>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32" h="672">
                  <a:moveTo>
                    <a:pt x="16" y="672"/>
                  </a:moveTo>
                  <a:cubicBezTo>
                    <a:pt x="8" y="672"/>
                    <a:pt x="0" y="665"/>
                    <a:pt x="0" y="656"/>
                  </a:cubicBezTo>
                  <a:lnTo>
                    <a:pt x="0" y="16"/>
                  </a:lnTo>
                  <a:cubicBezTo>
                    <a:pt x="0" y="8"/>
                    <a:pt x="8" y="0"/>
                    <a:pt x="16" y="0"/>
                  </a:cubicBezTo>
                  <a:cubicBezTo>
                    <a:pt x="25" y="0"/>
                    <a:pt x="32" y="8"/>
                    <a:pt x="32" y="16"/>
                  </a:cubicBezTo>
                  <a:lnTo>
                    <a:pt x="32" y="656"/>
                  </a:lnTo>
                  <a:cubicBezTo>
                    <a:pt x="32" y="665"/>
                    <a:pt x="25" y="672"/>
                    <a:pt x="16" y="67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4" name="PA-任意多边形 351"/>
            <p:cNvSpPr/>
            <p:nvPr>
              <p:custDataLst>
                <p:tags r:id="rId19"/>
              </p:custDataLst>
            </p:nvPr>
          </p:nvSpPr>
          <p:spPr bwMode="auto">
            <a:xfrm>
              <a:off x="3834" y="2050"/>
              <a:ext cx="12" cy="195"/>
            </a:xfrm>
            <a:custGeom>
              <a:avLst/>
              <a:gdLst>
                <a:gd name="T0" fmla="*/ 16 w 32"/>
                <a:gd name="T1" fmla="*/ 512 h 512"/>
                <a:gd name="T2" fmla="*/ 0 w 32"/>
                <a:gd name="T3" fmla="*/ 496 h 512"/>
                <a:gd name="T4" fmla="*/ 0 w 32"/>
                <a:gd name="T5" fmla="*/ 16 h 512"/>
                <a:gd name="T6" fmla="*/ 16 w 32"/>
                <a:gd name="T7" fmla="*/ 0 h 512"/>
                <a:gd name="T8" fmla="*/ 32 w 32"/>
                <a:gd name="T9" fmla="*/ 16 h 512"/>
                <a:gd name="T10" fmla="*/ 32 w 32"/>
                <a:gd name="T11" fmla="*/ 496 h 512"/>
                <a:gd name="T12" fmla="*/ 16 w 32"/>
                <a:gd name="T13" fmla="*/ 512 h 512"/>
              </a:gdLst>
              <a:ahLst/>
              <a:cxnLst>
                <a:cxn ang="0">
                  <a:pos x="T0" y="T1"/>
                </a:cxn>
                <a:cxn ang="0">
                  <a:pos x="T2" y="T3"/>
                </a:cxn>
                <a:cxn ang="0">
                  <a:pos x="T4" y="T5"/>
                </a:cxn>
                <a:cxn ang="0">
                  <a:pos x="T6" y="T7"/>
                </a:cxn>
                <a:cxn ang="0">
                  <a:pos x="T8" y="T9"/>
                </a:cxn>
                <a:cxn ang="0">
                  <a:pos x="T10" y="T11"/>
                </a:cxn>
                <a:cxn ang="0">
                  <a:pos x="T12" y="T13"/>
                </a:cxn>
              </a:cxnLst>
              <a:rect l="0" t="0" r="r" b="b"/>
              <a:pathLst>
                <a:path w="32" h="512">
                  <a:moveTo>
                    <a:pt x="16" y="512"/>
                  </a:moveTo>
                  <a:cubicBezTo>
                    <a:pt x="8" y="512"/>
                    <a:pt x="0" y="505"/>
                    <a:pt x="0" y="496"/>
                  </a:cubicBezTo>
                  <a:lnTo>
                    <a:pt x="0" y="16"/>
                  </a:lnTo>
                  <a:cubicBezTo>
                    <a:pt x="0" y="8"/>
                    <a:pt x="8" y="0"/>
                    <a:pt x="16" y="0"/>
                  </a:cubicBezTo>
                  <a:cubicBezTo>
                    <a:pt x="25" y="0"/>
                    <a:pt x="32" y="8"/>
                    <a:pt x="32" y="16"/>
                  </a:cubicBezTo>
                  <a:lnTo>
                    <a:pt x="32" y="496"/>
                  </a:lnTo>
                  <a:cubicBezTo>
                    <a:pt x="32" y="505"/>
                    <a:pt x="25" y="512"/>
                    <a:pt x="16" y="512"/>
                  </a:cubicBezTo>
                  <a:close/>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5" name="PA-任意多边形 352"/>
            <p:cNvSpPr/>
            <p:nvPr>
              <p:custDataLst>
                <p:tags r:id="rId20"/>
              </p:custDataLst>
            </p:nvPr>
          </p:nvSpPr>
          <p:spPr bwMode="auto">
            <a:xfrm>
              <a:off x="3810" y="2020"/>
              <a:ext cx="12" cy="225"/>
            </a:xfrm>
            <a:custGeom>
              <a:avLst/>
              <a:gdLst>
                <a:gd name="T0" fmla="*/ 16 w 32"/>
                <a:gd name="T1" fmla="*/ 592 h 592"/>
                <a:gd name="T2" fmla="*/ 0 w 32"/>
                <a:gd name="T3" fmla="*/ 576 h 592"/>
                <a:gd name="T4" fmla="*/ 0 w 32"/>
                <a:gd name="T5" fmla="*/ 16 h 592"/>
                <a:gd name="T6" fmla="*/ 16 w 32"/>
                <a:gd name="T7" fmla="*/ 0 h 592"/>
                <a:gd name="T8" fmla="*/ 32 w 32"/>
                <a:gd name="T9" fmla="*/ 16 h 592"/>
                <a:gd name="T10" fmla="*/ 32 w 32"/>
                <a:gd name="T11" fmla="*/ 576 h 592"/>
                <a:gd name="T12" fmla="*/ 16 w 32"/>
                <a:gd name="T13" fmla="*/ 592 h 592"/>
              </a:gdLst>
              <a:ahLst/>
              <a:cxnLst>
                <a:cxn ang="0">
                  <a:pos x="T0" y="T1"/>
                </a:cxn>
                <a:cxn ang="0">
                  <a:pos x="T2" y="T3"/>
                </a:cxn>
                <a:cxn ang="0">
                  <a:pos x="T4" y="T5"/>
                </a:cxn>
                <a:cxn ang="0">
                  <a:pos x="T6" y="T7"/>
                </a:cxn>
                <a:cxn ang="0">
                  <a:pos x="T8" y="T9"/>
                </a:cxn>
                <a:cxn ang="0">
                  <a:pos x="T10" y="T11"/>
                </a:cxn>
                <a:cxn ang="0">
                  <a:pos x="T12" y="T13"/>
                </a:cxn>
              </a:cxnLst>
              <a:rect l="0" t="0" r="r" b="b"/>
              <a:pathLst>
                <a:path w="32" h="592">
                  <a:moveTo>
                    <a:pt x="16" y="592"/>
                  </a:moveTo>
                  <a:cubicBezTo>
                    <a:pt x="8" y="592"/>
                    <a:pt x="0" y="585"/>
                    <a:pt x="0" y="576"/>
                  </a:cubicBezTo>
                  <a:lnTo>
                    <a:pt x="0" y="16"/>
                  </a:lnTo>
                  <a:cubicBezTo>
                    <a:pt x="0" y="8"/>
                    <a:pt x="8" y="0"/>
                    <a:pt x="16" y="0"/>
                  </a:cubicBezTo>
                  <a:cubicBezTo>
                    <a:pt x="25" y="0"/>
                    <a:pt x="32" y="8"/>
                    <a:pt x="32" y="16"/>
                  </a:cubicBezTo>
                  <a:lnTo>
                    <a:pt x="32" y="576"/>
                  </a:lnTo>
                  <a:cubicBezTo>
                    <a:pt x="32" y="585"/>
                    <a:pt x="25" y="592"/>
                    <a:pt x="16" y="592"/>
                  </a:cubicBezTo>
                  <a:close/>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6" name="PA-任意多边形 353"/>
            <p:cNvSpPr/>
            <p:nvPr>
              <p:custDataLst>
                <p:tags r:id="rId21"/>
              </p:custDataLst>
            </p:nvPr>
          </p:nvSpPr>
          <p:spPr bwMode="auto">
            <a:xfrm>
              <a:off x="3785" y="2081"/>
              <a:ext cx="12" cy="164"/>
            </a:xfrm>
            <a:custGeom>
              <a:avLst/>
              <a:gdLst>
                <a:gd name="T0" fmla="*/ 16 w 32"/>
                <a:gd name="T1" fmla="*/ 432 h 432"/>
                <a:gd name="T2" fmla="*/ 0 w 32"/>
                <a:gd name="T3" fmla="*/ 416 h 432"/>
                <a:gd name="T4" fmla="*/ 0 w 32"/>
                <a:gd name="T5" fmla="*/ 16 h 432"/>
                <a:gd name="T6" fmla="*/ 16 w 32"/>
                <a:gd name="T7" fmla="*/ 0 h 432"/>
                <a:gd name="T8" fmla="*/ 32 w 32"/>
                <a:gd name="T9" fmla="*/ 16 h 432"/>
                <a:gd name="T10" fmla="*/ 32 w 32"/>
                <a:gd name="T11" fmla="*/ 416 h 432"/>
                <a:gd name="T12" fmla="*/ 16 w 32"/>
                <a:gd name="T13" fmla="*/ 432 h 432"/>
              </a:gdLst>
              <a:ahLst/>
              <a:cxnLst>
                <a:cxn ang="0">
                  <a:pos x="T0" y="T1"/>
                </a:cxn>
                <a:cxn ang="0">
                  <a:pos x="T2" y="T3"/>
                </a:cxn>
                <a:cxn ang="0">
                  <a:pos x="T4" y="T5"/>
                </a:cxn>
                <a:cxn ang="0">
                  <a:pos x="T6" y="T7"/>
                </a:cxn>
                <a:cxn ang="0">
                  <a:pos x="T8" y="T9"/>
                </a:cxn>
                <a:cxn ang="0">
                  <a:pos x="T10" y="T11"/>
                </a:cxn>
                <a:cxn ang="0">
                  <a:pos x="T12" y="T13"/>
                </a:cxn>
              </a:cxnLst>
              <a:rect l="0" t="0" r="r" b="b"/>
              <a:pathLst>
                <a:path w="32" h="432">
                  <a:moveTo>
                    <a:pt x="16" y="432"/>
                  </a:moveTo>
                  <a:cubicBezTo>
                    <a:pt x="8" y="432"/>
                    <a:pt x="0" y="425"/>
                    <a:pt x="0" y="416"/>
                  </a:cubicBezTo>
                  <a:lnTo>
                    <a:pt x="0" y="16"/>
                  </a:lnTo>
                  <a:cubicBezTo>
                    <a:pt x="0" y="8"/>
                    <a:pt x="8" y="0"/>
                    <a:pt x="16" y="0"/>
                  </a:cubicBezTo>
                  <a:cubicBezTo>
                    <a:pt x="25" y="0"/>
                    <a:pt x="32" y="8"/>
                    <a:pt x="32" y="16"/>
                  </a:cubicBezTo>
                  <a:lnTo>
                    <a:pt x="32" y="416"/>
                  </a:lnTo>
                  <a:cubicBezTo>
                    <a:pt x="32" y="425"/>
                    <a:pt x="25" y="432"/>
                    <a:pt x="16" y="4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7" name="PA-任意多边形 354"/>
            <p:cNvSpPr>
              <a:spLocks noEditPoints="1"/>
            </p:cNvSpPr>
            <p:nvPr>
              <p:custDataLst>
                <p:tags r:id="rId22"/>
              </p:custDataLst>
            </p:nvPr>
          </p:nvSpPr>
          <p:spPr bwMode="auto">
            <a:xfrm>
              <a:off x="3944" y="2020"/>
              <a:ext cx="36" cy="36"/>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32 h 96"/>
                <a:gd name="T12" fmla="*/ 32 w 96"/>
                <a:gd name="T13" fmla="*/ 48 h 96"/>
                <a:gd name="T14" fmla="*/ 48 w 96"/>
                <a:gd name="T15" fmla="*/ 64 h 96"/>
                <a:gd name="T16" fmla="*/ 64 w 96"/>
                <a:gd name="T17" fmla="*/ 48 h 96"/>
                <a:gd name="T18" fmla="*/ 48 w 96"/>
                <a:gd name="T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32"/>
                  </a:moveTo>
                  <a:cubicBezTo>
                    <a:pt x="40" y="32"/>
                    <a:pt x="32" y="40"/>
                    <a:pt x="32" y="48"/>
                  </a:cubicBezTo>
                  <a:cubicBezTo>
                    <a:pt x="32" y="57"/>
                    <a:pt x="40" y="64"/>
                    <a:pt x="48" y="64"/>
                  </a:cubicBezTo>
                  <a:cubicBezTo>
                    <a:pt x="57" y="64"/>
                    <a:pt x="64" y="57"/>
                    <a:pt x="64" y="48"/>
                  </a:cubicBezTo>
                  <a:cubicBezTo>
                    <a:pt x="64" y="40"/>
                    <a:pt x="57" y="32"/>
                    <a:pt x="48"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8" name="PA-任意多边形 355"/>
            <p:cNvSpPr/>
            <p:nvPr>
              <p:custDataLst>
                <p:tags r:id="rId23"/>
              </p:custDataLst>
            </p:nvPr>
          </p:nvSpPr>
          <p:spPr bwMode="auto">
            <a:xfrm>
              <a:off x="3883" y="2032"/>
              <a:ext cx="73" cy="12"/>
            </a:xfrm>
            <a:custGeom>
              <a:avLst/>
              <a:gdLst>
                <a:gd name="T0" fmla="*/ 176 w 192"/>
                <a:gd name="T1" fmla="*/ 32 h 32"/>
                <a:gd name="T2" fmla="*/ 16 w 192"/>
                <a:gd name="T3" fmla="*/ 32 h 32"/>
                <a:gd name="T4" fmla="*/ 0 w 192"/>
                <a:gd name="T5" fmla="*/ 16 h 32"/>
                <a:gd name="T6" fmla="*/ 16 w 192"/>
                <a:gd name="T7" fmla="*/ 0 h 32"/>
                <a:gd name="T8" fmla="*/ 176 w 192"/>
                <a:gd name="T9" fmla="*/ 0 h 32"/>
                <a:gd name="T10" fmla="*/ 192 w 192"/>
                <a:gd name="T11" fmla="*/ 16 h 32"/>
                <a:gd name="T12" fmla="*/ 176 w 19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2" h="32">
                  <a:moveTo>
                    <a:pt x="176" y="32"/>
                  </a:moveTo>
                  <a:lnTo>
                    <a:pt x="16" y="32"/>
                  </a:lnTo>
                  <a:cubicBezTo>
                    <a:pt x="8" y="32"/>
                    <a:pt x="0" y="25"/>
                    <a:pt x="0" y="16"/>
                  </a:cubicBezTo>
                  <a:cubicBezTo>
                    <a:pt x="0" y="8"/>
                    <a:pt x="8" y="0"/>
                    <a:pt x="16" y="0"/>
                  </a:cubicBezTo>
                  <a:lnTo>
                    <a:pt x="176" y="0"/>
                  </a:lnTo>
                  <a:cubicBezTo>
                    <a:pt x="185" y="0"/>
                    <a:pt x="192" y="8"/>
                    <a:pt x="192" y="16"/>
                  </a:cubicBezTo>
                  <a:cubicBezTo>
                    <a:pt x="192" y="25"/>
                    <a:pt x="185" y="32"/>
                    <a:pt x="176"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29" name="PA-任意多边形 356"/>
            <p:cNvSpPr>
              <a:spLocks noEditPoints="1"/>
            </p:cNvSpPr>
            <p:nvPr>
              <p:custDataLst>
                <p:tags r:id="rId24"/>
              </p:custDataLst>
            </p:nvPr>
          </p:nvSpPr>
          <p:spPr bwMode="auto">
            <a:xfrm>
              <a:off x="3846" y="1965"/>
              <a:ext cx="37" cy="37"/>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32 h 96"/>
                <a:gd name="T12" fmla="*/ 32 w 96"/>
                <a:gd name="T13" fmla="*/ 48 h 96"/>
                <a:gd name="T14" fmla="*/ 48 w 96"/>
                <a:gd name="T15" fmla="*/ 64 h 96"/>
                <a:gd name="T16" fmla="*/ 64 w 96"/>
                <a:gd name="T17" fmla="*/ 48 h 96"/>
                <a:gd name="T18" fmla="*/ 48 w 96"/>
                <a:gd name="T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32"/>
                  </a:moveTo>
                  <a:cubicBezTo>
                    <a:pt x="40" y="32"/>
                    <a:pt x="32" y="40"/>
                    <a:pt x="32" y="48"/>
                  </a:cubicBezTo>
                  <a:cubicBezTo>
                    <a:pt x="32" y="57"/>
                    <a:pt x="40" y="64"/>
                    <a:pt x="48" y="64"/>
                  </a:cubicBezTo>
                  <a:cubicBezTo>
                    <a:pt x="57" y="64"/>
                    <a:pt x="64" y="57"/>
                    <a:pt x="64" y="48"/>
                  </a:cubicBezTo>
                  <a:cubicBezTo>
                    <a:pt x="64" y="40"/>
                    <a:pt x="57" y="32"/>
                    <a:pt x="48"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30" name="PA-任意多边形 357"/>
            <p:cNvSpPr/>
            <p:nvPr>
              <p:custDataLst>
                <p:tags r:id="rId25"/>
              </p:custDataLst>
            </p:nvPr>
          </p:nvSpPr>
          <p:spPr bwMode="auto">
            <a:xfrm>
              <a:off x="3785" y="2081"/>
              <a:ext cx="220" cy="12"/>
            </a:xfrm>
            <a:custGeom>
              <a:avLst/>
              <a:gdLst>
                <a:gd name="T0" fmla="*/ 560 w 576"/>
                <a:gd name="T1" fmla="*/ 32 h 32"/>
                <a:gd name="T2" fmla="*/ 16 w 576"/>
                <a:gd name="T3" fmla="*/ 32 h 32"/>
                <a:gd name="T4" fmla="*/ 0 w 576"/>
                <a:gd name="T5" fmla="*/ 16 h 32"/>
                <a:gd name="T6" fmla="*/ 16 w 576"/>
                <a:gd name="T7" fmla="*/ 0 h 32"/>
                <a:gd name="T8" fmla="*/ 560 w 576"/>
                <a:gd name="T9" fmla="*/ 0 h 32"/>
                <a:gd name="T10" fmla="*/ 576 w 576"/>
                <a:gd name="T11" fmla="*/ 16 h 32"/>
                <a:gd name="T12" fmla="*/ 560 w 576"/>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576" h="32">
                  <a:moveTo>
                    <a:pt x="560" y="32"/>
                  </a:moveTo>
                  <a:lnTo>
                    <a:pt x="16" y="32"/>
                  </a:lnTo>
                  <a:cubicBezTo>
                    <a:pt x="8" y="32"/>
                    <a:pt x="0" y="25"/>
                    <a:pt x="0" y="16"/>
                  </a:cubicBezTo>
                  <a:cubicBezTo>
                    <a:pt x="0" y="8"/>
                    <a:pt x="8" y="0"/>
                    <a:pt x="16" y="0"/>
                  </a:cubicBezTo>
                  <a:lnTo>
                    <a:pt x="560" y="0"/>
                  </a:lnTo>
                  <a:cubicBezTo>
                    <a:pt x="569" y="0"/>
                    <a:pt x="576" y="8"/>
                    <a:pt x="576" y="16"/>
                  </a:cubicBezTo>
                  <a:cubicBezTo>
                    <a:pt x="576" y="25"/>
                    <a:pt x="569" y="32"/>
                    <a:pt x="560"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31" name="PA-任意多边形 358"/>
            <p:cNvSpPr>
              <a:spLocks noEditPoints="1"/>
            </p:cNvSpPr>
            <p:nvPr>
              <p:custDataLst>
                <p:tags r:id="rId26"/>
              </p:custDataLst>
            </p:nvPr>
          </p:nvSpPr>
          <p:spPr bwMode="auto">
            <a:xfrm>
              <a:off x="3992" y="2069"/>
              <a:ext cx="37" cy="36"/>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32 h 96"/>
                <a:gd name="T12" fmla="*/ 32 w 96"/>
                <a:gd name="T13" fmla="*/ 48 h 96"/>
                <a:gd name="T14" fmla="*/ 48 w 96"/>
                <a:gd name="T15" fmla="*/ 64 h 96"/>
                <a:gd name="T16" fmla="*/ 64 w 96"/>
                <a:gd name="T17" fmla="*/ 48 h 96"/>
                <a:gd name="T18" fmla="*/ 48 w 96"/>
                <a:gd name="T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32"/>
                  </a:moveTo>
                  <a:cubicBezTo>
                    <a:pt x="40" y="32"/>
                    <a:pt x="32" y="40"/>
                    <a:pt x="32" y="48"/>
                  </a:cubicBezTo>
                  <a:cubicBezTo>
                    <a:pt x="32" y="57"/>
                    <a:pt x="40" y="64"/>
                    <a:pt x="48" y="64"/>
                  </a:cubicBezTo>
                  <a:cubicBezTo>
                    <a:pt x="57" y="64"/>
                    <a:pt x="64" y="57"/>
                    <a:pt x="64" y="48"/>
                  </a:cubicBezTo>
                  <a:cubicBezTo>
                    <a:pt x="64" y="40"/>
                    <a:pt x="57" y="32"/>
                    <a:pt x="48"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32" name="PA-任意多边形 359"/>
            <p:cNvSpPr>
              <a:spLocks noEditPoints="1"/>
            </p:cNvSpPr>
            <p:nvPr>
              <p:custDataLst>
                <p:tags r:id="rId27"/>
              </p:custDataLst>
            </p:nvPr>
          </p:nvSpPr>
          <p:spPr bwMode="auto">
            <a:xfrm>
              <a:off x="3675" y="2038"/>
              <a:ext cx="37" cy="37"/>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32 h 96"/>
                <a:gd name="T12" fmla="*/ 32 w 96"/>
                <a:gd name="T13" fmla="*/ 48 h 96"/>
                <a:gd name="T14" fmla="*/ 48 w 96"/>
                <a:gd name="T15" fmla="*/ 64 h 96"/>
                <a:gd name="T16" fmla="*/ 64 w 96"/>
                <a:gd name="T17" fmla="*/ 48 h 96"/>
                <a:gd name="T18" fmla="*/ 48 w 96"/>
                <a:gd name="T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32"/>
                  </a:moveTo>
                  <a:cubicBezTo>
                    <a:pt x="40" y="32"/>
                    <a:pt x="32" y="40"/>
                    <a:pt x="32" y="48"/>
                  </a:cubicBezTo>
                  <a:cubicBezTo>
                    <a:pt x="32" y="57"/>
                    <a:pt x="40" y="64"/>
                    <a:pt x="48" y="64"/>
                  </a:cubicBezTo>
                  <a:cubicBezTo>
                    <a:pt x="57" y="64"/>
                    <a:pt x="64" y="57"/>
                    <a:pt x="64" y="48"/>
                  </a:cubicBezTo>
                  <a:cubicBezTo>
                    <a:pt x="64" y="40"/>
                    <a:pt x="57" y="32"/>
                    <a:pt x="48"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33" name="PA-任意多边形 360"/>
            <p:cNvSpPr/>
            <p:nvPr>
              <p:custDataLst>
                <p:tags r:id="rId28"/>
              </p:custDataLst>
            </p:nvPr>
          </p:nvSpPr>
          <p:spPr bwMode="auto">
            <a:xfrm>
              <a:off x="3700" y="2050"/>
              <a:ext cx="146" cy="13"/>
            </a:xfrm>
            <a:custGeom>
              <a:avLst/>
              <a:gdLst>
                <a:gd name="T0" fmla="*/ 368 w 384"/>
                <a:gd name="T1" fmla="*/ 32 h 32"/>
                <a:gd name="T2" fmla="*/ 16 w 384"/>
                <a:gd name="T3" fmla="*/ 32 h 32"/>
                <a:gd name="T4" fmla="*/ 0 w 384"/>
                <a:gd name="T5" fmla="*/ 16 h 32"/>
                <a:gd name="T6" fmla="*/ 16 w 384"/>
                <a:gd name="T7" fmla="*/ 0 h 32"/>
                <a:gd name="T8" fmla="*/ 368 w 384"/>
                <a:gd name="T9" fmla="*/ 0 h 32"/>
                <a:gd name="T10" fmla="*/ 384 w 384"/>
                <a:gd name="T11" fmla="*/ 16 h 32"/>
                <a:gd name="T12" fmla="*/ 368 w 38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84" h="32">
                  <a:moveTo>
                    <a:pt x="368" y="32"/>
                  </a:moveTo>
                  <a:lnTo>
                    <a:pt x="16" y="32"/>
                  </a:lnTo>
                  <a:cubicBezTo>
                    <a:pt x="8" y="32"/>
                    <a:pt x="0" y="25"/>
                    <a:pt x="0" y="16"/>
                  </a:cubicBezTo>
                  <a:cubicBezTo>
                    <a:pt x="0" y="8"/>
                    <a:pt x="8" y="0"/>
                    <a:pt x="16" y="0"/>
                  </a:cubicBezTo>
                  <a:lnTo>
                    <a:pt x="368" y="0"/>
                  </a:lnTo>
                  <a:cubicBezTo>
                    <a:pt x="377" y="0"/>
                    <a:pt x="384" y="8"/>
                    <a:pt x="384" y="16"/>
                  </a:cubicBezTo>
                  <a:cubicBezTo>
                    <a:pt x="384" y="25"/>
                    <a:pt x="377" y="32"/>
                    <a:pt x="368" y="32"/>
                  </a:cubicBezTo>
                  <a:close/>
                </a:path>
              </a:pathLst>
            </a:custGeom>
            <a:solidFill>
              <a:schemeClr val="accent1">
                <a:lumMod val="60000"/>
                <a:lumOff val="4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34" name="PA-任意多边形 361"/>
            <p:cNvSpPr>
              <a:spLocks noEditPoints="1"/>
            </p:cNvSpPr>
            <p:nvPr>
              <p:custDataLst>
                <p:tags r:id="rId29"/>
              </p:custDataLst>
            </p:nvPr>
          </p:nvSpPr>
          <p:spPr bwMode="auto">
            <a:xfrm>
              <a:off x="3712" y="1983"/>
              <a:ext cx="37" cy="37"/>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32 h 96"/>
                <a:gd name="T12" fmla="*/ 32 w 96"/>
                <a:gd name="T13" fmla="*/ 48 h 96"/>
                <a:gd name="T14" fmla="*/ 48 w 96"/>
                <a:gd name="T15" fmla="*/ 64 h 96"/>
                <a:gd name="T16" fmla="*/ 64 w 96"/>
                <a:gd name="T17" fmla="*/ 48 h 96"/>
                <a:gd name="T18" fmla="*/ 48 w 96"/>
                <a:gd name="T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32"/>
                  </a:moveTo>
                  <a:cubicBezTo>
                    <a:pt x="40" y="32"/>
                    <a:pt x="32" y="40"/>
                    <a:pt x="32" y="48"/>
                  </a:cubicBezTo>
                  <a:cubicBezTo>
                    <a:pt x="32" y="57"/>
                    <a:pt x="40" y="64"/>
                    <a:pt x="48" y="64"/>
                  </a:cubicBezTo>
                  <a:cubicBezTo>
                    <a:pt x="57" y="64"/>
                    <a:pt x="64" y="57"/>
                    <a:pt x="64" y="48"/>
                  </a:cubicBezTo>
                  <a:cubicBezTo>
                    <a:pt x="64" y="40"/>
                    <a:pt x="57" y="32"/>
                    <a:pt x="48"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35" name="PA-任意多边形 362"/>
            <p:cNvSpPr/>
            <p:nvPr>
              <p:custDataLst>
                <p:tags r:id="rId30"/>
              </p:custDataLst>
            </p:nvPr>
          </p:nvSpPr>
          <p:spPr bwMode="auto">
            <a:xfrm>
              <a:off x="3736" y="1995"/>
              <a:ext cx="37" cy="13"/>
            </a:xfrm>
            <a:custGeom>
              <a:avLst/>
              <a:gdLst>
                <a:gd name="T0" fmla="*/ 80 w 96"/>
                <a:gd name="T1" fmla="*/ 32 h 32"/>
                <a:gd name="T2" fmla="*/ 16 w 96"/>
                <a:gd name="T3" fmla="*/ 32 h 32"/>
                <a:gd name="T4" fmla="*/ 0 w 96"/>
                <a:gd name="T5" fmla="*/ 16 h 32"/>
                <a:gd name="T6" fmla="*/ 16 w 96"/>
                <a:gd name="T7" fmla="*/ 0 h 32"/>
                <a:gd name="T8" fmla="*/ 80 w 96"/>
                <a:gd name="T9" fmla="*/ 0 h 32"/>
                <a:gd name="T10" fmla="*/ 96 w 96"/>
                <a:gd name="T11" fmla="*/ 16 h 32"/>
                <a:gd name="T12" fmla="*/ 80 w 96"/>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96" h="32">
                  <a:moveTo>
                    <a:pt x="80" y="32"/>
                  </a:moveTo>
                  <a:lnTo>
                    <a:pt x="16" y="32"/>
                  </a:lnTo>
                  <a:cubicBezTo>
                    <a:pt x="8" y="32"/>
                    <a:pt x="0" y="25"/>
                    <a:pt x="0" y="16"/>
                  </a:cubicBezTo>
                  <a:cubicBezTo>
                    <a:pt x="0" y="8"/>
                    <a:pt x="8" y="0"/>
                    <a:pt x="16" y="0"/>
                  </a:cubicBezTo>
                  <a:lnTo>
                    <a:pt x="80" y="0"/>
                  </a:lnTo>
                  <a:cubicBezTo>
                    <a:pt x="89" y="0"/>
                    <a:pt x="96" y="8"/>
                    <a:pt x="96" y="16"/>
                  </a:cubicBezTo>
                  <a:cubicBezTo>
                    <a:pt x="96" y="25"/>
                    <a:pt x="89" y="32"/>
                    <a:pt x="80"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36" name="PA-任意多边形 363"/>
            <p:cNvSpPr>
              <a:spLocks noEditPoints="1"/>
            </p:cNvSpPr>
            <p:nvPr>
              <p:custDataLst>
                <p:tags r:id="rId31"/>
              </p:custDataLst>
            </p:nvPr>
          </p:nvSpPr>
          <p:spPr bwMode="auto">
            <a:xfrm>
              <a:off x="3797" y="1995"/>
              <a:ext cx="37" cy="37"/>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32 h 96"/>
                <a:gd name="T12" fmla="*/ 32 w 96"/>
                <a:gd name="T13" fmla="*/ 48 h 96"/>
                <a:gd name="T14" fmla="*/ 48 w 96"/>
                <a:gd name="T15" fmla="*/ 64 h 96"/>
                <a:gd name="T16" fmla="*/ 64 w 96"/>
                <a:gd name="T17" fmla="*/ 48 h 96"/>
                <a:gd name="T18" fmla="*/ 48 w 96"/>
                <a:gd name="T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32"/>
                  </a:moveTo>
                  <a:cubicBezTo>
                    <a:pt x="40" y="32"/>
                    <a:pt x="32" y="40"/>
                    <a:pt x="32" y="48"/>
                  </a:cubicBezTo>
                  <a:cubicBezTo>
                    <a:pt x="32" y="57"/>
                    <a:pt x="40" y="64"/>
                    <a:pt x="48" y="64"/>
                  </a:cubicBezTo>
                  <a:cubicBezTo>
                    <a:pt x="57" y="64"/>
                    <a:pt x="64" y="57"/>
                    <a:pt x="64" y="48"/>
                  </a:cubicBezTo>
                  <a:cubicBezTo>
                    <a:pt x="64" y="40"/>
                    <a:pt x="57" y="32"/>
                    <a:pt x="48" y="32"/>
                  </a:cubicBezTo>
                  <a:close/>
                </a:path>
              </a:pathLst>
            </a:custGeom>
            <a:solidFill>
              <a:prstClr val="black"/>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grpSp>
        <p:nvGrpSpPr>
          <p:cNvPr id="11" name="icon"/>
          <p:cNvGrpSpPr/>
          <p:nvPr>
            <p:custDataLst>
              <p:tags r:id="rId32"/>
            </p:custDataLst>
          </p:nvPr>
        </p:nvGrpSpPr>
        <p:grpSpPr>
          <a:xfrm rot="0">
            <a:off x="2253324" y="2997073"/>
            <a:ext cx="667282" cy="813759"/>
            <a:chOff x="22980250" y="8650172"/>
            <a:chExt cx="1289538" cy="1547446"/>
          </a:xfrm>
          <a:solidFill>
            <a:schemeClr val="accent1"/>
          </a:solidFill>
        </p:grpSpPr>
        <p:sp>
          <p:nvSpPr>
            <p:cNvPr id="13" name="PA-任意多边形: 形状 833"/>
            <p:cNvSpPr/>
            <p:nvPr>
              <p:custDataLst>
                <p:tags r:id="rId33"/>
              </p:custDataLst>
            </p:nvPr>
          </p:nvSpPr>
          <p:spPr>
            <a:xfrm>
              <a:off x="22980250" y="8650172"/>
              <a:ext cx="1289538" cy="1547446"/>
            </a:xfrm>
            <a:custGeom>
              <a:avLst/>
              <a:gdLst>
                <a:gd name="connsiteX0" fmla="*/ 23826 w 1289538"/>
                <a:gd name="connsiteY0" fmla="*/ 841664 h 1547446"/>
                <a:gd name="connsiteX1" fmla="*/ 18504 w 1289538"/>
                <a:gd name="connsiteY1" fmla="*/ 869612 h 1547446"/>
                <a:gd name="connsiteX2" fmla="*/ 35667 w 1289538"/>
                <a:gd name="connsiteY2" fmla="*/ 892401 h 1547446"/>
                <a:gd name="connsiteX3" fmla="*/ 96720 w 1289538"/>
                <a:gd name="connsiteY3" fmla="*/ 926304 h 1547446"/>
                <a:gd name="connsiteX4" fmla="*/ 96720 w 1289538"/>
                <a:gd name="connsiteY4" fmla="*/ 999386 h 1547446"/>
                <a:gd name="connsiteX5" fmla="*/ 118619 w 1289538"/>
                <a:gd name="connsiteY5" fmla="*/ 1031953 h 1547446"/>
                <a:gd name="connsiteX6" fmla="*/ 148677 w 1289538"/>
                <a:gd name="connsiteY6" fmla="*/ 1044215 h 1547446"/>
                <a:gd name="connsiteX7" fmla="*/ 130459 w 1289538"/>
                <a:gd name="connsiteY7" fmla="*/ 1062386 h 1547446"/>
                <a:gd name="connsiteX8" fmla="*/ 120260 w 1289538"/>
                <a:gd name="connsiteY8" fmla="*/ 1089888 h 1547446"/>
                <a:gd name="connsiteX9" fmla="*/ 134422 w 1289538"/>
                <a:gd name="connsiteY9" fmla="*/ 1115609 h 1547446"/>
                <a:gd name="connsiteX10" fmla="*/ 196343 w 1289538"/>
                <a:gd name="connsiteY10" fmla="*/ 1161258 h 1547446"/>
                <a:gd name="connsiteX11" fmla="*/ 196343 w 1289538"/>
                <a:gd name="connsiteY11" fmla="*/ 1301255 h 1547446"/>
                <a:gd name="connsiteX12" fmla="*/ 231512 w 1289538"/>
                <a:gd name="connsiteY12" fmla="*/ 1336425 h 1547446"/>
                <a:gd name="connsiteX13" fmla="*/ 453289 w 1289538"/>
                <a:gd name="connsiteY13" fmla="*/ 1336425 h 1547446"/>
                <a:gd name="connsiteX14" fmla="*/ 481026 w 1289538"/>
                <a:gd name="connsiteY14" fmla="*/ 1520500 h 1547446"/>
                <a:gd name="connsiteX15" fmla="*/ 496032 w 1289538"/>
                <a:gd name="connsiteY15" fmla="*/ 1544415 h 1547446"/>
                <a:gd name="connsiteX16" fmla="*/ 515797 w 1289538"/>
                <a:gd name="connsiteY16" fmla="*/ 1550511 h 1547446"/>
                <a:gd name="connsiteX17" fmla="*/ 523722 w 1289538"/>
                <a:gd name="connsiteY17" fmla="*/ 1549597 h 1547446"/>
                <a:gd name="connsiteX18" fmla="*/ 1080591 w 1289538"/>
                <a:gd name="connsiteY18" fmla="*/ 1420643 h 1547446"/>
                <a:gd name="connsiteX19" fmla="*/ 1106921 w 1289538"/>
                <a:gd name="connsiteY19" fmla="*/ 1378510 h 1547446"/>
                <a:gd name="connsiteX20" fmla="*/ 1053019 w 1289538"/>
                <a:gd name="connsiteY20" fmla="*/ 1143556 h 1547446"/>
                <a:gd name="connsiteX21" fmla="*/ 1084694 w 1289538"/>
                <a:gd name="connsiteY21" fmla="*/ 1000535 h 1547446"/>
                <a:gd name="connsiteX22" fmla="*/ 1267012 w 1289538"/>
                <a:gd name="connsiteY22" fmla="*/ 775381 h 1547446"/>
                <a:gd name="connsiteX23" fmla="*/ 1274843 w 1289538"/>
                <a:gd name="connsiteY23" fmla="*/ 753248 h 1547446"/>
                <a:gd name="connsiteX24" fmla="*/ 1274843 w 1289538"/>
                <a:gd name="connsiteY24" fmla="*/ 404463 h 1547446"/>
                <a:gd name="connsiteX25" fmla="*/ 1270998 w 1289538"/>
                <a:gd name="connsiteY25" fmla="*/ 388403 h 1547446"/>
                <a:gd name="connsiteX26" fmla="*/ 1153767 w 1289538"/>
                <a:gd name="connsiteY26" fmla="*/ 159803 h 1547446"/>
                <a:gd name="connsiteX27" fmla="*/ 1137730 w 1289538"/>
                <a:gd name="connsiteY27" fmla="*/ 144211 h 1547446"/>
                <a:gd name="connsiteX28" fmla="*/ 932576 w 1289538"/>
                <a:gd name="connsiteY28" fmla="*/ 44565 h 1547446"/>
                <a:gd name="connsiteX29" fmla="*/ 919376 w 1289538"/>
                <a:gd name="connsiteY29" fmla="*/ 41118 h 1547446"/>
                <a:gd name="connsiteX30" fmla="*/ 544237 w 1289538"/>
                <a:gd name="connsiteY30" fmla="*/ 17672 h 1547446"/>
                <a:gd name="connsiteX31" fmla="*/ 524027 w 1289538"/>
                <a:gd name="connsiteY31" fmla="*/ 22572 h 1547446"/>
                <a:gd name="connsiteX32" fmla="*/ 219227 w 1289538"/>
                <a:gd name="connsiteY32" fmla="*/ 204280 h 1547446"/>
                <a:gd name="connsiteX33" fmla="*/ 203541 w 1289538"/>
                <a:gd name="connsiteY33" fmla="*/ 224420 h 1547446"/>
                <a:gd name="connsiteX34" fmla="*/ 112687 w 1289538"/>
                <a:gd name="connsiteY34" fmla="*/ 529220 h 1547446"/>
                <a:gd name="connsiteX35" fmla="*/ 124035 w 1289538"/>
                <a:gd name="connsiteY35" fmla="*/ 566429 h 1547446"/>
                <a:gd name="connsiteX36" fmla="*/ 159837 w 1289538"/>
                <a:gd name="connsiteY36" fmla="*/ 595925 h 1547446"/>
                <a:gd name="connsiteX37" fmla="*/ 155945 w 1289538"/>
                <a:gd name="connsiteY37" fmla="*/ 650273 h 1547446"/>
                <a:gd name="connsiteX38" fmla="*/ 23826 w 1289538"/>
                <a:gd name="connsiteY38" fmla="*/ 841664 h 1547446"/>
                <a:gd name="connsiteX39" fmla="*/ 218711 w 1289538"/>
                <a:gd name="connsiteY39" fmla="*/ 553112 h 1547446"/>
                <a:gd name="connsiteX40" fmla="*/ 186894 w 1289538"/>
                <a:gd name="connsiteY40" fmla="*/ 526923 h 1547446"/>
                <a:gd name="connsiteX41" fmla="*/ 267174 w 1289538"/>
                <a:gd name="connsiteY41" fmla="*/ 257644 h 1547446"/>
                <a:gd name="connsiteX42" fmla="*/ 550849 w 1289538"/>
                <a:gd name="connsiteY42" fmla="*/ 88526 h 1547446"/>
                <a:gd name="connsiteX43" fmla="*/ 908192 w 1289538"/>
                <a:gd name="connsiteY43" fmla="*/ 110847 h 1547446"/>
                <a:gd name="connsiteX44" fmla="*/ 1096535 w 1289538"/>
                <a:gd name="connsiteY44" fmla="*/ 202311 h 1547446"/>
                <a:gd name="connsiteX45" fmla="*/ 1204481 w 1289538"/>
                <a:gd name="connsiteY45" fmla="*/ 412904 h 1547446"/>
                <a:gd name="connsiteX46" fmla="*/ 1204481 w 1289538"/>
                <a:gd name="connsiteY46" fmla="*/ 740705 h 1547446"/>
                <a:gd name="connsiteX47" fmla="*/ 1024743 w 1289538"/>
                <a:gd name="connsiteY47" fmla="*/ 962599 h 1547446"/>
                <a:gd name="connsiteX48" fmla="*/ 1017732 w 1289538"/>
                <a:gd name="connsiteY48" fmla="*/ 977112 h 1547446"/>
                <a:gd name="connsiteX49" fmla="*/ 982563 w 1289538"/>
                <a:gd name="connsiteY49" fmla="*/ 1135866 h 1547446"/>
                <a:gd name="connsiteX50" fmla="*/ 982610 w 1289538"/>
                <a:gd name="connsiteY50" fmla="*/ 1151341 h 1547446"/>
                <a:gd name="connsiteX51" fmla="*/ 1030463 w 1289538"/>
                <a:gd name="connsiteY51" fmla="*/ 1359894 h 1547446"/>
                <a:gd name="connsiteX52" fmla="*/ 544917 w 1289538"/>
                <a:gd name="connsiteY52" fmla="*/ 1472365 h 1547446"/>
                <a:gd name="connsiteX53" fmla="*/ 518353 w 1289538"/>
                <a:gd name="connsiteY53" fmla="*/ 1296027 h 1547446"/>
                <a:gd name="connsiteX54" fmla="*/ 483582 w 1289538"/>
                <a:gd name="connsiteY54" fmla="*/ 1266156 h 1547446"/>
                <a:gd name="connsiteX55" fmla="*/ 266705 w 1289538"/>
                <a:gd name="connsiteY55" fmla="*/ 1266156 h 1547446"/>
                <a:gd name="connsiteX56" fmla="*/ 266705 w 1289538"/>
                <a:gd name="connsiteY56" fmla="*/ 1143580 h 1547446"/>
                <a:gd name="connsiteX57" fmla="*/ 252426 w 1289538"/>
                <a:gd name="connsiteY57" fmla="*/ 1115280 h 1547446"/>
                <a:gd name="connsiteX58" fmla="*/ 209098 w 1289538"/>
                <a:gd name="connsiteY58" fmla="*/ 1083347 h 1547446"/>
                <a:gd name="connsiteX59" fmla="*/ 235897 w 1289538"/>
                <a:gd name="connsiteY59" fmla="*/ 1056501 h 1547446"/>
                <a:gd name="connsiteX60" fmla="*/ 245510 w 1289538"/>
                <a:gd name="connsiteY60" fmla="*/ 1024731 h 1547446"/>
                <a:gd name="connsiteX61" fmla="*/ 224314 w 1289538"/>
                <a:gd name="connsiteY61" fmla="*/ 999081 h 1547446"/>
                <a:gd name="connsiteX62" fmla="*/ 167082 w 1289538"/>
                <a:gd name="connsiteY62" fmla="*/ 975823 h 1547446"/>
                <a:gd name="connsiteX63" fmla="*/ 167082 w 1289538"/>
                <a:gd name="connsiteY63" fmla="*/ 905672 h 1547446"/>
                <a:gd name="connsiteX64" fmla="*/ 149005 w 1289538"/>
                <a:gd name="connsiteY64" fmla="*/ 874887 h 1547446"/>
                <a:gd name="connsiteX65" fmla="*/ 103778 w 1289538"/>
                <a:gd name="connsiteY65" fmla="*/ 849823 h 1547446"/>
                <a:gd name="connsiteX66" fmla="*/ 219484 w 1289538"/>
                <a:gd name="connsiteY66" fmla="*/ 682394 h 1547446"/>
                <a:gd name="connsiteX67" fmla="*/ 225627 w 1289538"/>
                <a:gd name="connsiteY67" fmla="*/ 664903 h 1547446"/>
                <a:gd name="connsiteX68" fmla="*/ 231489 w 1289538"/>
                <a:gd name="connsiteY68" fmla="*/ 582842 h 1547446"/>
                <a:gd name="connsiteX69" fmla="*/ 218711 w 1289538"/>
                <a:gd name="connsiteY69" fmla="*/ 553112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9538" h="1547446">
                  <a:moveTo>
                    <a:pt x="23826" y="841664"/>
                  </a:moveTo>
                  <a:cubicBezTo>
                    <a:pt x="18176" y="849870"/>
                    <a:pt x="16253" y="859975"/>
                    <a:pt x="18504" y="869612"/>
                  </a:cubicBezTo>
                  <a:cubicBezTo>
                    <a:pt x="20755" y="879271"/>
                    <a:pt x="26992" y="887571"/>
                    <a:pt x="35667" y="892401"/>
                  </a:cubicBezTo>
                  <a:lnTo>
                    <a:pt x="96720" y="926304"/>
                  </a:lnTo>
                  <a:lnTo>
                    <a:pt x="96720" y="999386"/>
                  </a:lnTo>
                  <a:cubicBezTo>
                    <a:pt x="96720" y="1013594"/>
                    <a:pt x="105372" y="1026466"/>
                    <a:pt x="118619" y="1031953"/>
                  </a:cubicBezTo>
                  <a:lnTo>
                    <a:pt x="148677" y="1044215"/>
                  </a:lnTo>
                  <a:lnTo>
                    <a:pt x="130459" y="1062386"/>
                  </a:lnTo>
                  <a:cubicBezTo>
                    <a:pt x="123215" y="1069678"/>
                    <a:pt x="119487" y="1079666"/>
                    <a:pt x="120260" y="1089888"/>
                  </a:cubicBezTo>
                  <a:cubicBezTo>
                    <a:pt x="121011" y="1100134"/>
                    <a:pt x="126192" y="1109466"/>
                    <a:pt x="134422" y="1115609"/>
                  </a:cubicBezTo>
                  <a:lnTo>
                    <a:pt x="196343" y="1161258"/>
                  </a:lnTo>
                  <a:lnTo>
                    <a:pt x="196343" y="1301255"/>
                  </a:lnTo>
                  <a:cubicBezTo>
                    <a:pt x="196343" y="1320669"/>
                    <a:pt x="212075" y="1336425"/>
                    <a:pt x="231512" y="1336425"/>
                  </a:cubicBezTo>
                  <a:lnTo>
                    <a:pt x="453289" y="1336425"/>
                  </a:lnTo>
                  <a:lnTo>
                    <a:pt x="481026" y="1520500"/>
                  </a:lnTo>
                  <a:cubicBezTo>
                    <a:pt x="482480" y="1530184"/>
                    <a:pt x="487919" y="1538788"/>
                    <a:pt x="496032" y="1544415"/>
                  </a:cubicBezTo>
                  <a:cubicBezTo>
                    <a:pt x="501917" y="1548448"/>
                    <a:pt x="508810" y="1550511"/>
                    <a:pt x="515797" y="1550511"/>
                  </a:cubicBezTo>
                  <a:cubicBezTo>
                    <a:pt x="518446" y="1550511"/>
                    <a:pt x="521119" y="1550136"/>
                    <a:pt x="523722" y="1549597"/>
                  </a:cubicBezTo>
                  <a:lnTo>
                    <a:pt x="1080591" y="1420643"/>
                  </a:lnTo>
                  <a:cubicBezTo>
                    <a:pt x="1099489" y="1416235"/>
                    <a:pt x="1111306" y="1397455"/>
                    <a:pt x="1106921" y="1378510"/>
                  </a:cubicBezTo>
                  <a:lnTo>
                    <a:pt x="1053019" y="1143556"/>
                  </a:lnTo>
                  <a:lnTo>
                    <a:pt x="1084694" y="1000535"/>
                  </a:lnTo>
                  <a:lnTo>
                    <a:pt x="1267012" y="775381"/>
                  </a:lnTo>
                  <a:cubicBezTo>
                    <a:pt x="1272100" y="769098"/>
                    <a:pt x="1274843" y="761290"/>
                    <a:pt x="1274843" y="753248"/>
                  </a:cubicBezTo>
                  <a:lnTo>
                    <a:pt x="1274843" y="404463"/>
                  </a:lnTo>
                  <a:cubicBezTo>
                    <a:pt x="1274843" y="398883"/>
                    <a:pt x="1273413" y="393373"/>
                    <a:pt x="1270998" y="388403"/>
                  </a:cubicBezTo>
                  <a:lnTo>
                    <a:pt x="1153767" y="159803"/>
                  </a:lnTo>
                  <a:cubicBezTo>
                    <a:pt x="1150320" y="153027"/>
                    <a:pt x="1144599" y="147564"/>
                    <a:pt x="1137730" y="144211"/>
                  </a:cubicBezTo>
                  <a:lnTo>
                    <a:pt x="932576" y="44565"/>
                  </a:lnTo>
                  <a:cubicBezTo>
                    <a:pt x="928449" y="42572"/>
                    <a:pt x="924065" y="41376"/>
                    <a:pt x="919376" y="41118"/>
                  </a:cubicBezTo>
                  <a:lnTo>
                    <a:pt x="544237" y="17672"/>
                  </a:lnTo>
                  <a:cubicBezTo>
                    <a:pt x="537180" y="17156"/>
                    <a:pt x="530123" y="18938"/>
                    <a:pt x="524027" y="22572"/>
                  </a:cubicBezTo>
                  <a:lnTo>
                    <a:pt x="219227" y="204280"/>
                  </a:lnTo>
                  <a:cubicBezTo>
                    <a:pt x="211653" y="208782"/>
                    <a:pt x="206050" y="215980"/>
                    <a:pt x="203541" y="224420"/>
                  </a:cubicBezTo>
                  <a:lnTo>
                    <a:pt x="112687" y="529220"/>
                  </a:lnTo>
                  <a:cubicBezTo>
                    <a:pt x="108654" y="542772"/>
                    <a:pt x="113133" y="557426"/>
                    <a:pt x="124035" y="566429"/>
                  </a:cubicBezTo>
                  <a:lnTo>
                    <a:pt x="159837" y="595925"/>
                  </a:lnTo>
                  <a:lnTo>
                    <a:pt x="155945" y="650273"/>
                  </a:lnTo>
                  <a:lnTo>
                    <a:pt x="23826" y="841664"/>
                  </a:lnTo>
                  <a:close/>
                  <a:moveTo>
                    <a:pt x="218711" y="553112"/>
                  </a:moveTo>
                  <a:lnTo>
                    <a:pt x="186894" y="526923"/>
                  </a:lnTo>
                  <a:lnTo>
                    <a:pt x="267174" y="257644"/>
                  </a:lnTo>
                  <a:lnTo>
                    <a:pt x="550849" y="88526"/>
                  </a:lnTo>
                  <a:lnTo>
                    <a:pt x="908192" y="110847"/>
                  </a:lnTo>
                  <a:lnTo>
                    <a:pt x="1096535" y="202311"/>
                  </a:lnTo>
                  <a:lnTo>
                    <a:pt x="1204481" y="412904"/>
                  </a:lnTo>
                  <a:lnTo>
                    <a:pt x="1204481" y="740705"/>
                  </a:lnTo>
                  <a:lnTo>
                    <a:pt x="1024743" y="962599"/>
                  </a:lnTo>
                  <a:cubicBezTo>
                    <a:pt x="1021319" y="966843"/>
                    <a:pt x="1018928" y="971813"/>
                    <a:pt x="1017732" y="977112"/>
                  </a:cubicBezTo>
                  <a:lnTo>
                    <a:pt x="982563" y="1135866"/>
                  </a:lnTo>
                  <a:cubicBezTo>
                    <a:pt x="981367" y="1141048"/>
                    <a:pt x="981367" y="1146229"/>
                    <a:pt x="982610" y="1151341"/>
                  </a:cubicBezTo>
                  <a:lnTo>
                    <a:pt x="1030463" y="1359894"/>
                  </a:lnTo>
                  <a:lnTo>
                    <a:pt x="544917" y="1472365"/>
                  </a:lnTo>
                  <a:lnTo>
                    <a:pt x="518353" y="1296027"/>
                  </a:lnTo>
                  <a:cubicBezTo>
                    <a:pt x="515750" y="1278888"/>
                    <a:pt x="500979" y="1266156"/>
                    <a:pt x="483582" y="1266156"/>
                  </a:cubicBezTo>
                  <a:lnTo>
                    <a:pt x="266705" y="1266156"/>
                  </a:lnTo>
                  <a:lnTo>
                    <a:pt x="266705" y="1143580"/>
                  </a:lnTo>
                  <a:cubicBezTo>
                    <a:pt x="266705" y="1132349"/>
                    <a:pt x="261406" y="1121916"/>
                    <a:pt x="252426" y="1115280"/>
                  </a:cubicBezTo>
                  <a:lnTo>
                    <a:pt x="209098" y="1083347"/>
                  </a:lnTo>
                  <a:lnTo>
                    <a:pt x="235897" y="1056501"/>
                  </a:lnTo>
                  <a:cubicBezTo>
                    <a:pt x="244220" y="1048201"/>
                    <a:pt x="247831" y="1036220"/>
                    <a:pt x="245510" y="1024731"/>
                  </a:cubicBezTo>
                  <a:cubicBezTo>
                    <a:pt x="243189" y="1013196"/>
                    <a:pt x="235217" y="1003630"/>
                    <a:pt x="224314" y="999081"/>
                  </a:cubicBezTo>
                  <a:lnTo>
                    <a:pt x="167082" y="975823"/>
                  </a:lnTo>
                  <a:lnTo>
                    <a:pt x="167082" y="905672"/>
                  </a:lnTo>
                  <a:cubicBezTo>
                    <a:pt x="167082" y="892894"/>
                    <a:pt x="160166" y="881124"/>
                    <a:pt x="149005" y="874887"/>
                  </a:cubicBezTo>
                  <a:lnTo>
                    <a:pt x="103778" y="849823"/>
                  </a:lnTo>
                  <a:lnTo>
                    <a:pt x="219484" y="682394"/>
                  </a:lnTo>
                  <a:cubicBezTo>
                    <a:pt x="223072" y="677212"/>
                    <a:pt x="225182" y="671187"/>
                    <a:pt x="225627" y="664903"/>
                  </a:cubicBezTo>
                  <a:lnTo>
                    <a:pt x="231489" y="582842"/>
                  </a:lnTo>
                  <a:cubicBezTo>
                    <a:pt x="232169" y="571470"/>
                    <a:pt x="227503" y="560380"/>
                    <a:pt x="218711" y="553112"/>
                  </a:cubicBez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PA-任意多边形: 形状 834"/>
            <p:cNvSpPr/>
            <p:nvPr>
              <p:custDataLst>
                <p:tags r:id="rId34"/>
              </p:custDataLst>
            </p:nvPr>
          </p:nvSpPr>
          <p:spPr>
            <a:xfrm>
              <a:off x="23202733" y="8871655"/>
              <a:ext cx="539262" cy="539262"/>
            </a:xfrm>
            <a:custGeom>
              <a:avLst/>
              <a:gdLst>
                <a:gd name="connsiteX0" fmla="*/ 71654 w 539261"/>
                <a:gd name="connsiteY0" fmla="*/ 312426 h 539261"/>
                <a:gd name="connsiteX1" fmla="*/ 46567 w 539261"/>
                <a:gd name="connsiteY1" fmla="*/ 376223 h 539261"/>
                <a:gd name="connsiteX2" fmla="*/ 48841 w 539261"/>
                <a:gd name="connsiteY2" fmla="*/ 406679 h 539261"/>
                <a:gd name="connsiteX3" fmla="*/ 74069 w 539261"/>
                <a:gd name="connsiteY3" fmla="*/ 423865 h 539261"/>
                <a:gd name="connsiteX4" fmla="*/ 141876 w 539261"/>
                <a:gd name="connsiteY4" fmla="*/ 434065 h 539261"/>
                <a:gd name="connsiteX5" fmla="*/ 163704 w 539261"/>
                <a:gd name="connsiteY5" fmla="*/ 499081 h 539261"/>
                <a:gd name="connsiteX6" fmla="*/ 185016 w 539261"/>
                <a:gd name="connsiteY6" fmla="*/ 520933 h 539261"/>
                <a:gd name="connsiteX7" fmla="*/ 215403 w 539261"/>
                <a:gd name="connsiteY7" fmla="*/ 517885 h 539261"/>
                <a:gd name="connsiteX8" fmla="*/ 273901 w 539261"/>
                <a:gd name="connsiteY8" fmla="*/ 482129 h 539261"/>
                <a:gd name="connsiteX9" fmla="*/ 332399 w 539261"/>
                <a:gd name="connsiteY9" fmla="*/ 517885 h 539261"/>
                <a:gd name="connsiteX10" fmla="*/ 350757 w 539261"/>
                <a:gd name="connsiteY10" fmla="*/ 523066 h 539261"/>
                <a:gd name="connsiteX11" fmla="*/ 362785 w 539261"/>
                <a:gd name="connsiteY11" fmla="*/ 520933 h 539261"/>
                <a:gd name="connsiteX12" fmla="*/ 384098 w 539261"/>
                <a:gd name="connsiteY12" fmla="*/ 499081 h 539261"/>
                <a:gd name="connsiteX13" fmla="*/ 405926 w 539261"/>
                <a:gd name="connsiteY13" fmla="*/ 434065 h 539261"/>
                <a:gd name="connsiteX14" fmla="*/ 473685 w 539261"/>
                <a:gd name="connsiteY14" fmla="*/ 423865 h 539261"/>
                <a:gd name="connsiteX15" fmla="*/ 498914 w 539261"/>
                <a:gd name="connsiteY15" fmla="*/ 406679 h 539261"/>
                <a:gd name="connsiteX16" fmla="*/ 501258 w 539261"/>
                <a:gd name="connsiteY16" fmla="*/ 376223 h 539261"/>
                <a:gd name="connsiteX17" fmla="*/ 476171 w 539261"/>
                <a:gd name="connsiteY17" fmla="*/ 312426 h 539261"/>
                <a:gd name="connsiteX18" fmla="*/ 521609 w 539261"/>
                <a:gd name="connsiteY18" fmla="*/ 261032 h 539261"/>
                <a:gd name="connsiteX19" fmla="*/ 529909 w 539261"/>
                <a:gd name="connsiteY19" fmla="*/ 231630 h 539261"/>
                <a:gd name="connsiteX20" fmla="*/ 512090 w 539261"/>
                <a:gd name="connsiteY20" fmla="*/ 206848 h 539261"/>
                <a:gd name="connsiteX21" fmla="*/ 451857 w 539261"/>
                <a:gd name="connsiteY21" fmla="*/ 174094 h 539261"/>
                <a:gd name="connsiteX22" fmla="*/ 453569 w 539261"/>
                <a:gd name="connsiteY22" fmla="*/ 105537 h 539261"/>
                <a:gd name="connsiteX23" fmla="*/ 441048 w 539261"/>
                <a:gd name="connsiteY23" fmla="*/ 77683 h 539261"/>
                <a:gd name="connsiteX24" fmla="*/ 411436 w 539261"/>
                <a:gd name="connsiteY24" fmla="*/ 70180 h 539261"/>
                <a:gd name="connsiteX25" fmla="*/ 344216 w 539261"/>
                <a:gd name="connsiteY25" fmla="*/ 83779 h 539261"/>
                <a:gd name="connsiteX26" fmla="*/ 301497 w 539261"/>
                <a:gd name="connsiteY26" fmla="*/ 30158 h 539261"/>
                <a:gd name="connsiteX27" fmla="*/ 246469 w 539261"/>
                <a:gd name="connsiteY27" fmla="*/ 30158 h 539261"/>
                <a:gd name="connsiteX28" fmla="*/ 203797 w 539261"/>
                <a:gd name="connsiteY28" fmla="*/ 83779 h 539261"/>
                <a:gd name="connsiteX29" fmla="*/ 136577 w 539261"/>
                <a:gd name="connsiteY29" fmla="*/ 70180 h 539261"/>
                <a:gd name="connsiteX30" fmla="*/ 106988 w 539261"/>
                <a:gd name="connsiteY30" fmla="*/ 77683 h 539261"/>
                <a:gd name="connsiteX31" fmla="*/ 94444 w 539261"/>
                <a:gd name="connsiteY31" fmla="*/ 105537 h 539261"/>
                <a:gd name="connsiteX32" fmla="*/ 96179 w 539261"/>
                <a:gd name="connsiteY32" fmla="*/ 174094 h 539261"/>
                <a:gd name="connsiteX33" fmla="*/ 35946 w 539261"/>
                <a:gd name="connsiteY33" fmla="*/ 206848 h 539261"/>
                <a:gd name="connsiteX34" fmla="*/ 18127 w 539261"/>
                <a:gd name="connsiteY34" fmla="*/ 231630 h 539261"/>
                <a:gd name="connsiteX35" fmla="*/ 26403 w 539261"/>
                <a:gd name="connsiteY35" fmla="*/ 261032 h 539261"/>
                <a:gd name="connsiteX36" fmla="*/ 71654 w 539261"/>
                <a:gd name="connsiteY36" fmla="*/ 312426 h 539261"/>
                <a:gd name="connsiteX37" fmla="*/ 148628 w 539261"/>
                <a:gd name="connsiteY37" fmla="*/ 225558 h 539261"/>
                <a:gd name="connsiteX38" fmla="*/ 166986 w 539261"/>
                <a:gd name="connsiteY38" fmla="*/ 193788 h 539261"/>
                <a:gd name="connsiteX39" fmla="*/ 165814 w 539261"/>
                <a:gd name="connsiteY39" fmla="*/ 147857 h 539261"/>
                <a:gd name="connsiteX40" fmla="*/ 210831 w 539261"/>
                <a:gd name="connsiteY40" fmla="*/ 156978 h 539261"/>
                <a:gd name="connsiteX41" fmla="*/ 245320 w 539261"/>
                <a:gd name="connsiteY41" fmla="*/ 144434 h 539261"/>
                <a:gd name="connsiteX42" fmla="*/ 273948 w 539261"/>
                <a:gd name="connsiteY42" fmla="*/ 108515 h 539261"/>
                <a:gd name="connsiteX43" fmla="*/ 302575 w 539261"/>
                <a:gd name="connsiteY43" fmla="*/ 144434 h 539261"/>
                <a:gd name="connsiteX44" fmla="*/ 337065 w 539261"/>
                <a:gd name="connsiteY44" fmla="*/ 156978 h 539261"/>
                <a:gd name="connsiteX45" fmla="*/ 382081 w 539261"/>
                <a:gd name="connsiteY45" fmla="*/ 147857 h 539261"/>
                <a:gd name="connsiteX46" fmla="*/ 380909 w 539261"/>
                <a:gd name="connsiteY46" fmla="*/ 193788 h 539261"/>
                <a:gd name="connsiteX47" fmla="*/ 399267 w 539261"/>
                <a:gd name="connsiteY47" fmla="*/ 225558 h 539261"/>
                <a:gd name="connsiteX48" fmla="*/ 439618 w 539261"/>
                <a:gd name="connsiteY48" fmla="*/ 247527 h 539261"/>
                <a:gd name="connsiteX49" fmla="*/ 409209 w 539261"/>
                <a:gd name="connsiteY49" fmla="*/ 281969 h 539261"/>
                <a:gd name="connsiteX50" fmla="*/ 402855 w 539261"/>
                <a:gd name="connsiteY50" fmla="*/ 318123 h 539261"/>
                <a:gd name="connsiteX51" fmla="*/ 419642 w 539261"/>
                <a:gd name="connsiteY51" fmla="*/ 360866 h 539261"/>
                <a:gd name="connsiteX52" fmla="*/ 374203 w 539261"/>
                <a:gd name="connsiteY52" fmla="*/ 367688 h 539261"/>
                <a:gd name="connsiteX53" fmla="*/ 346091 w 539261"/>
                <a:gd name="connsiteY53" fmla="*/ 391275 h 539261"/>
                <a:gd name="connsiteX54" fmla="*/ 331461 w 539261"/>
                <a:gd name="connsiteY54" fmla="*/ 434838 h 539261"/>
                <a:gd name="connsiteX55" fmla="*/ 292283 w 539261"/>
                <a:gd name="connsiteY55" fmla="*/ 410900 h 539261"/>
                <a:gd name="connsiteX56" fmla="*/ 273901 w 539261"/>
                <a:gd name="connsiteY56" fmla="*/ 405695 h 539261"/>
                <a:gd name="connsiteX57" fmla="*/ 255542 w 539261"/>
                <a:gd name="connsiteY57" fmla="*/ 410876 h 539261"/>
                <a:gd name="connsiteX58" fmla="*/ 216364 w 539261"/>
                <a:gd name="connsiteY58" fmla="*/ 434815 h 539261"/>
                <a:gd name="connsiteX59" fmla="*/ 201734 w 539261"/>
                <a:gd name="connsiteY59" fmla="*/ 391252 h 539261"/>
                <a:gd name="connsiteX60" fmla="*/ 173622 w 539261"/>
                <a:gd name="connsiteY60" fmla="*/ 367665 h 539261"/>
                <a:gd name="connsiteX61" fmla="*/ 128230 w 539261"/>
                <a:gd name="connsiteY61" fmla="*/ 360819 h 539261"/>
                <a:gd name="connsiteX62" fmla="*/ 145017 w 539261"/>
                <a:gd name="connsiteY62" fmla="*/ 318076 h 539261"/>
                <a:gd name="connsiteX63" fmla="*/ 138663 w 539261"/>
                <a:gd name="connsiteY63" fmla="*/ 281922 h 539261"/>
                <a:gd name="connsiteX64" fmla="*/ 108254 w 539261"/>
                <a:gd name="connsiteY64" fmla="*/ 247480 h 539261"/>
                <a:gd name="connsiteX65" fmla="*/ 148628 w 539261"/>
                <a:gd name="connsiteY65" fmla="*/ 225558 h 53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9261" h="539261">
                  <a:moveTo>
                    <a:pt x="71654" y="312426"/>
                  </a:moveTo>
                  <a:lnTo>
                    <a:pt x="46567" y="376223"/>
                  </a:lnTo>
                  <a:cubicBezTo>
                    <a:pt x="42651" y="386187"/>
                    <a:pt x="43495" y="397395"/>
                    <a:pt x="48841" y="406679"/>
                  </a:cubicBezTo>
                  <a:cubicBezTo>
                    <a:pt x="54210" y="415964"/>
                    <a:pt x="63495" y="422271"/>
                    <a:pt x="74069" y="423865"/>
                  </a:cubicBezTo>
                  <a:lnTo>
                    <a:pt x="141876" y="434065"/>
                  </a:lnTo>
                  <a:lnTo>
                    <a:pt x="163704" y="499081"/>
                  </a:lnTo>
                  <a:cubicBezTo>
                    <a:pt x="167104" y="509233"/>
                    <a:pt x="174935" y="517251"/>
                    <a:pt x="185016" y="520933"/>
                  </a:cubicBezTo>
                  <a:cubicBezTo>
                    <a:pt x="195075" y="524567"/>
                    <a:pt x="206282" y="523488"/>
                    <a:pt x="215403" y="517885"/>
                  </a:cubicBezTo>
                  <a:lnTo>
                    <a:pt x="273901" y="482129"/>
                  </a:lnTo>
                  <a:lnTo>
                    <a:pt x="332399" y="517885"/>
                  </a:lnTo>
                  <a:cubicBezTo>
                    <a:pt x="337979" y="521308"/>
                    <a:pt x="344356" y="523066"/>
                    <a:pt x="350757" y="523066"/>
                  </a:cubicBezTo>
                  <a:cubicBezTo>
                    <a:pt x="354813" y="523066"/>
                    <a:pt x="358893" y="522363"/>
                    <a:pt x="362785" y="520933"/>
                  </a:cubicBezTo>
                  <a:cubicBezTo>
                    <a:pt x="372844" y="517275"/>
                    <a:pt x="380698" y="509233"/>
                    <a:pt x="384098" y="499081"/>
                  </a:cubicBezTo>
                  <a:lnTo>
                    <a:pt x="405926" y="434065"/>
                  </a:lnTo>
                  <a:lnTo>
                    <a:pt x="473685" y="423865"/>
                  </a:lnTo>
                  <a:cubicBezTo>
                    <a:pt x="484307" y="422271"/>
                    <a:pt x="493662" y="415941"/>
                    <a:pt x="498914" y="406679"/>
                  </a:cubicBezTo>
                  <a:cubicBezTo>
                    <a:pt x="504283" y="397395"/>
                    <a:pt x="505197" y="386187"/>
                    <a:pt x="501258" y="376223"/>
                  </a:cubicBezTo>
                  <a:lnTo>
                    <a:pt x="476171" y="312426"/>
                  </a:lnTo>
                  <a:lnTo>
                    <a:pt x="521609" y="261032"/>
                  </a:lnTo>
                  <a:cubicBezTo>
                    <a:pt x="528760" y="252990"/>
                    <a:pt x="531785" y="242181"/>
                    <a:pt x="529909" y="231630"/>
                  </a:cubicBezTo>
                  <a:cubicBezTo>
                    <a:pt x="528057" y="221103"/>
                    <a:pt x="521516" y="211959"/>
                    <a:pt x="512090" y="206848"/>
                  </a:cubicBezTo>
                  <a:lnTo>
                    <a:pt x="451857" y="174094"/>
                  </a:lnTo>
                  <a:lnTo>
                    <a:pt x="453569" y="105537"/>
                  </a:lnTo>
                  <a:cubicBezTo>
                    <a:pt x="453874" y="94846"/>
                    <a:pt x="449161" y="84576"/>
                    <a:pt x="441048" y="77683"/>
                  </a:cubicBezTo>
                  <a:cubicBezTo>
                    <a:pt x="432819" y="70813"/>
                    <a:pt x="421940" y="67976"/>
                    <a:pt x="411436" y="70180"/>
                  </a:cubicBezTo>
                  <a:lnTo>
                    <a:pt x="344216" y="83779"/>
                  </a:lnTo>
                  <a:lnTo>
                    <a:pt x="301497" y="30158"/>
                  </a:lnTo>
                  <a:cubicBezTo>
                    <a:pt x="288156" y="13394"/>
                    <a:pt x="259833" y="13394"/>
                    <a:pt x="246469" y="30158"/>
                  </a:cubicBezTo>
                  <a:lnTo>
                    <a:pt x="203797" y="83779"/>
                  </a:lnTo>
                  <a:lnTo>
                    <a:pt x="136577" y="70180"/>
                  </a:lnTo>
                  <a:cubicBezTo>
                    <a:pt x="126049" y="68000"/>
                    <a:pt x="115194" y="70813"/>
                    <a:pt x="106988" y="77683"/>
                  </a:cubicBezTo>
                  <a:cubicBezTo>
                    <a:pt x="98781" y="84576"/>
                    <a:pt x="94163" y="94775"/>
                    <a:pt x="94444" y="105537"/>
                  </a:cubicBezTo>
                  <a:lnTo>
                    <a:pt x="96179" y="174094"/>
                  </a:lnTo>
                  <a:lnTo>
                    <a:pt x="35946" y="206848"/>
                  </a:lnTo>
                  <a:cubicBezTo>
                    <a:pt x="26544" y="211959"/>
                    <a:pt x="19979" y="221080"/>
                    <a:pt x="18127" y="231630"/>
                  </a:cubicBezTo>
                  <a:cubicBezTo>
                    <a:pt x="16251" y="242181"/>
                    <a:pt x="19299" y="252990"/>
                    <a:pt x="26403" y="261032"/>
                  </a:cubicBezTo>
                  <a:lnTo>
                    <a:pt x="71654" y="312426"/>
                  </a:lnTo>
                  <a:close/>
                  <a:moveTo>
                    <a:pt x="148628" y="225558"/>
                  </a:moveTo>
                  <a:cubicBezTo>
                    <a:pt x="160234" y="219251"/>
                    <a:pt x="167315" y="206989"/>
                    <a:pt x="166986" y="193788"/>
                  </a:cubicBezTo>
                  <a:lnTo>
                    <a:pt x="165814" y="147857"/>
                  </a:lnTo>
                  <a:lnTo>
                    <a:pt x="210831" y="156978"/>
                  </a:lnTo>
                  <a:cubicBezTo>
                    <a:pt x="223796" y="159651"/>
                    <a:pt x="237090" y="154750"/>
                    <a:pt x="245320" y="144434"/>
                  </a:cubicBezTo>
                  <a:lnTo>
                    <a:pt x="273948" y="108515"/>
                  </a:lnTo>
                  <a:lnTo>
                    <a:pt x="302575" y="144434"/>
                  </a:lnTo>
                  <a:cubicBezTo>
                    <a:pt x="310805" y="154750"/>
                    <a:pt x="324146" y="159674"/>
                    <a:pt x="337065" y="156978"/>
                  </a:cubicBezTo>
                  <a:lnTo>
                    <a:pt x="382081" y="147857"/>
                  </a:lnTo>
                  <a:lnTo>
                    <a:pt x="380909" y="193788"/>
                  </a:lnTo>
                  <a:cubicBezTo>
                    <a:pt x="380581" y="206989"/>
                    <a:pt x="387662" y="219274"/>
                    <a:pt x="399267" y="225558"/>
                  </a:cubicBezTo>
                  <a:lnTo>
                    <a:pt x="439618" y="247527"/>
                  </a:lnTo>
                  <a:lnTo>
                    <a:pt x="409209" y="281969"/>
                  </a:lnTo>
                  <a:cubicBezTo>
                    <a:pt x="400463" y="291864"/>
                    <a:pt x="398001" y="305837"/>
                    <a:pt x="402855" y="318123"/>
                  </a:cubicBezTo>
                  <a:lnTo>
                    <a:pt x="419642" y="360866"/>
                  </a:lnTo>
                  <a:lnTo>
                    <a:pt x="374203" y="367688"/>
                  </a:lnTo>
                  <a:cubicBezTo>
                    <a:pt x="361144" y="369658"/>
                    <a:pt x="350288" y="378778"/>
                    <a:pt x="346091" y="391275"/>
                  </a:cubicBezTo>
                  <a:lnTo>
                    <a:pt x="331461" y="434838"/>
                  </a:lnTo>
                  <a:lnTo>
                    <a:pt x="292283" y="410900"/>
                  </a:lnTo>
                  <a:cubicBezTo>
                    <a:pt x="286632" y="407430"/>
                    <a:pt x="280278" y="405695"/>
                    <a:pt x="273901" y="405695"/>
                  </a:cubicBezTo>
                  <a:cubicBezTo>
                    <a:pt x="267523" y="405695"/>
                    <a:pt x="261193" y="407406"/>
                    <a:pt x="255542" y="410876"/>
                  </a:cubicBezTo>
                  <a:lnTo>
                    <a:pt x="216364" y="434815"/>
                  </a:lnTo>
                  <a:lnTo>
                    <a:pt x="201734" y="391252"/>
                  </a:lnTo>
                  <a:cubicBezTo>
                    <a:pt x="197537" y="378755"/>
                    <a:pt x="186681" y="369634"/>
                    <a:pt x="173622" y="367665"/>
                  </a:cubicBezTo>
                  <a:lnTo>
                    <a:pt x="128230" y="360819"/>
                  </a:lnTo>
                  <a:lnTo>
                    <a:pt x="145017" y="318076"/>
                  </a:lnTo>
                  <a:cubicBezTo>
                    <a:pt x="149847" y="305791"/>
                    <a:pt x="147385" y="291817"/>
                    <a:pt x="138663" y="281922"/>
                  </a:cubicBezTo>
                  <a:lnTo>
                    <a:pt x="108254" y="247480"/>
                  </a:lnTo>
                  <a:lnTo>
                    <a:pt x="148628" y="225558"/>
                  </a:ln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PA-任意多边形: 形状 835"/>
            <p:cNvSpPr/>
            <p:nvPr>
              <p:custDataLst>
                <p:tags r:id="rId35"/>
              </p:custDataLst>
            </p:nvPr>
          </p:nvSpPr>
          <p:spPr>
            <a:xfrm>
              <a:off x="23356449" y="9034143"/>
              <a:ext cx="234462" cy="234462"/>
            </a:xfrm>
            <a:custGeom>
              <a:avLst/>
              <a:gdLst>
                <a:gd name="connsiteX0" fmla="*/ 120162 w 234461"/>
                <a:gd name="connsiteY0" fmla="*/ 222738 h 234461"/>
                <a:gd name="connsiteX1" fmla="*/ 222738 w 234461"/>
                <a:gd name="connsiteY1" fmla="*/ 120162 h 234461"/>
                <a:gd name="connsiteX2" fmla="*/ 120162 w 234461"/>
                <a:gd name="connsiteY2" fmla="*/ 17585 h 234461"/>
                <a:gd name="connsiteX3" fmla="*/ 17585 w 234461"/>
                <a:gd name="connsiteY3" fmla="*/ 120162 h 234461"/>
                <a:gd name="connsiteX4" fmla="*/ 120162 w 234461"/>
                <a:gd name="connsiteY4" fmla="*/ 222738 h 234461"/>
                <a:gd name="connsiteX5" fmla="*/ 120162 w 234461"/>
                <a:gd name="connsiteY5" fmla="*/ 87923 h 234461"/>
                <a:gd name="connsiteX6" fmla="*/ 152400 w 234461"/>
                <a:gd name="connsiteY6" fmla="*/ 120162 h 234461"/>
                <a:gd name="connsiteX7" fmla="*/ 120162 w 234461"/>
                <a:gd name="connsiteY7" fmla="*/ 152400 h 234461"/>
                <a:gd name="connsiteX8" fmla="*/ 87923 w 234461"/>
                <a:gd name="connsiteY8" fmla="*/ 120162 h 234461"/>
                <a:gd name="connsiteX9" fmla="*/ 120162 w 234461"/>
                <a:gd name="connsiteY9" fmla="*/ 87923 h 23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461" h="234461">
                  <a:moveTo>
                    <a:pt x="120162" y="222738"/>
                  </a:moveTo>
                  <a:cubicBezTo>
                    <a:pt x="176737" y="222738"/>
                    <a:pt x="222738" y="176714"/>
                    <a:pt x="222738" y="120162"/>
                  </a:cubicBezTo>
                  <a:cubicBezTo>
                    <a:pt x="222738" y="63609"/>
                    <a:pt x="176737" y="17585"/>
                    <a:pt x="120162" y="17585"/>
                  </a:cubicBezTo>
                  <a:cubicBezTo>
                    <a:pt x="63586" y="17585"/>
                    <a:pt x="17585" y="63609"/>
                    <a:pt x="17585" y="120162"/>
                  </a:cubicBezTo>
                  <a:cubicBezTo>
                    <a:pt x="17585" y="176714"/>
                    <a:pt x="63633" y="222738"/>
                    <a:pt x="120162" y="222738"/>
                  </a:cubicBezTo>
                  <a:close/>
                  <a:moveTo>
                    <a:pt x="120162" y="87923"/>
                  </a:moveTo>
                  <a:cubicBezTo>
                    <a:pt x="137934" y="87923"/>
                    <a:pt x="152400" y="102389"/>
                    <a:pt x="152400" y="120162"/>
                  </a:cubicBezTo>
                  <a:cubicBezTo>
                    <a:pt x="152400" y="137934"/>
                    <a:pt x="137934" y="152400"/>
                    <a:pt x="120162" y="152400"/>
                  </a:cubicBezTo>
                  <a:cubicBezTo>
                    <a:pt x="102389" y="152400"/>
                    <a:pt x="87923" y="137934"/>
                    <a:pt x="87923" y="120162"/>
                  </a:cubicBezTo>
                  <a:cubicBezTo>
                    <a:pt x="87923" y="102389"/>
                    <a:pt x="102436" y="87923"/>
                    <a:pt x="120162" y="87923"/>
                  </a:cubicBez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PA-任意多边形: 形状 836"/>
            <p:cNvSpPr/>
            <p:nvPr>
              <p:custDataLst>
                <p:tags r:id="rId36"/>
              </p:custDataLst>
            </p:nvPr>
          </p:nvSpPr>
          <p:spPr>
            <a:xfrm>
              <a:off x="23687743" y="8994795"/>
              <a:ext cx="445477" cy="445477"/>
            </a:xfrm>
            <a:custGeom>
              <a:avLst/>
              <a:gdLst>
                <a:gd name="connsiteX0" fmla="*/ 35944 w 445476"/>
                <a:gd name="connsiteY0" fmla="*/ 170155 h 445476"/>
                <a:gd name="connsiteX1" fmla="*/ 18124 w 445476"/>
                <a:gd name="connsiteY1" fmla="*/ 194937 h 445476"/>
                <a:gd name="connsiteX2" fmla="*/ 26424 w 445476"/>
                <a:gd name="connsiteY2" fmla="*/ 224339 h 445476"/>
                <a:gd name="connsiteX3" fmla="*/ 60046 w 445476"/>
                <a:gd name="connsiteY3" fmla="*/ 262392 h 445476"/>
                <a:gd name="connsiteX4" fmla="*/ 41500 w 445476"/>
                <a:gd name="connsiteY4" fmla="*/ 309659 h 445476"/>
                <a:gd name="connsiteX5" fmla="*/ 43798 w 445476"/>
                <a:gd name="connsiteY5" fmla="*/ 340116 h 445476"/>
                <a:gd name="connsiteX6" fmla="*/ 69026 w 445476"/>
                <a:gd name="connsiteY6" fmla="*/ 357302 h 445476"/>
                <a:gd name="connsiteX7" fmla="*/ 119294 w 445476"/>
                <a:gd name="connsiteY7" fmla="*/ 364828 h 445476"/>
                <a:gd name="connsiteX8" fmla="*/ 135426 w 445476"/>
                <a:gd name="connsiteY8" fmla="*/ 412986 h 445476"/>
                <a:gd name="connsiteX9" fmla="*/ 156668 w 445476"/>
                <a:gd name="connsiteY9" fmla="*/ 434838 h 445476"/>
                <a:gd name="connsiteX10" fmla="*/ 187124 w 445476"/>
                <a:gd name="connsiteY10" fmla="*/ 431790 h 445476"/>
                <a:gd name="connsiteX11" fmla="*/ 230500 w 445476"/>
                <a:gd name="connsiteY11" fmla="*/ 405296 h 445476"/>
                <a:gd name="connsiteX12" fmla="*/ 273852 w 445476"/>
                <a:gd name="connsiteY12" fmla="*/ 431790 h 445476"/>
                <a:gd name="connsiteX13" fmla="*/ 292210 w 445476"/>
                <a:gd name="connsiteY13" fmla="*/ 436972 h 445476"/>
                <a:gd name="connsiteX14" fmla="*/ 304214 w 445476"/>
                <a:gd name="connsiteY14" fmla="*/ 434838 h 445476"/>
                <a:gd name="connsiteX15" fmla="*/ 325550 w 445476"/>
                <a:gd name="connsiteY15" fmla="*/ 412986 h 445476"/>
                <a:gd name="connsiteX16" fmla="*/ 341681 w 445476"/>
                <a:gd name="connsiteY16" fmla="*/ 364828 h 445476"/>
                <a:gd name="connsiteX17" fmla="*/ 391903 w 445476"/>
                <a:gd name="connsiteY17" fmla="*/ 357302 h 445476"/>
                <a:gd name="connsiteX18" fmla="*/ 417108 w 445476"/>
                <a:gd name="connsiteY18" fmla="*/ 340116 h 445476"/>
                <a:gd name="connsiteX19" fmla="*/ 419429 w 445476"/>
                <a:gd name="connsiteY19" fmla="*/ 309659 h 445476"/>
                <a:gd name="connsiteX20" fmla="*/ 400836 w 445476"/>
                <a:gd name="connsiteY20" fmla="*/ 262392 h 445476"/>
                <a:gd name="connsiteX21" fmla="*/ 434505 w 445476"/>
                <a:gd name="connsiteY21" fmla="*/ 224339 h 445476"/>
                <a:gd name="connsiteX22" fmla="*/ 442805 w 445476"/>
                <a:gd name="connsiteY22" fmla="*/ 194937 h 445476"/>
                <a:gd name="connsiteX23" fmla="*/ 424915 w 445476"/>
                <a:gd name="connsiteY23" fmla="*/ 170155 h 445476"/>
                <a:gd name="connsiteX24" fmla="*/ 380391 w 445476"/>
                <a:gd name="connsiteY24" fmla="*/ 145888 h 445476"/>
                <a:gd name="connsiteX25" fmla="*/ 381727 w 445476"/>
                <a:gd name="connsiteY25" fmla="*/ 95127 h 445476"/>
                <a:gd name="connsiteX26" fmla="*/ 369231 w 445476"/>
                <a:gd name="connsiteY26" fmla="*/ 67273 h 445476"/>
                <a:gd name="connsiteX27" fmla="*/ 339595 w 445476"/>
                <a:gd name="connsiteY27" fmla="*/ 59770 h 445476"/>
                <a:gd name="connsiteX28" fmla="*/ 289818 w 445476"/>
                <a:gd name="connsiteY28" fmla="*/ 69852 h 445476"/>
                <a:gd name="connsiteX29" fmla="*/ 258072 w 445476"/>
                <a:gd name="connsiteY29" fmla="*/ 30158 h 445476"/>
                <a:gd name="connsiteX30" fmla="*/ 203044 w 445476"/>
                <a:gd name="connsiteY30" fmla="*/ 30158 h 445476"/>
                <a:gd name="connsiteX31" fmla="*/ 171392 w 445476"/>
                <a:gd name="connsiteY31" fmla="*/ 69852 h 445476"/>
                <a:gd name="connsiteX32" fmla="*/ 121616 w 445476"/>
                <a:gd name="connsiteY32" fmla="*/ 59770 h 445476"/>
                <a:gd name="connsiteX33" fmla="*/ 92027 w 445476"/>
                <a:gd name="connsiteY33" fmla="*/ 67273 h 445476"/>
                <a:gd name="connsiteX34" fmla="*/ 79483 w 445476"/>
                <a:gd name="connsiteY34" fmla="*/ 95127 h 445476"/>
                <a:gd name="connsiteX35" fmla="*/ 80773 w 445476"/>
                <a:gd name="connsiteY35" fmla="*/ 145888 h 445476"/>
                <a:gd name="connsiteX36" fmla="*/ 35944 w 445476"/>
                <a:gd name="connsiteY36" fmla="*/ 170155 h 445476"/>
                <a:gd name="connsiteX37" fmla="*/ 133081 w 445476"/>
                <a:gd name="connsiteY37" fmla="*/ 197329 h 445476"/>
                <a:gd name="connsiteX38" fmla="*/ 151439 w 445476"/>
                <a:gd name="connsiteY38" fmla="*/ 165583 h 445476"/>
                <a:gd name="connsiteX39" fmla="*/ 150712 w 445476"/>
                <a:gd name="connsiteY39" fmla="*/ 137447 h 445476"/>
                <a:gd name="connsiteX40" fmla="*/ 178285 w 445476"/>
                <a:gd name="connsiteY40" fmla="*/ 143027 h 445476"/>
                <a:gd name="connsiteX41" fmla="*/ 212821 w 445476"/>
                <a:gd name="connsiteY41" fmla="*/ 130484 h 445476"/>
                <a:gd name="connsiteX42" fmla="*/ 230359 w 445476"/>
                <a:gd name="connsiteY42" fmla="*/ 108491 h 445476"/>
                <a:gd name="connsiteX43" fmla="*/ 247944 w 445476"/>
                <a:gd name="connsiteY43" fmla="*/ 130484 h 445476"/>
                <a:gd name="connsiteX44" fmla="*/ 282456 w 445476"/>
                <a:gd name="connsiteY44" fmla="*/ 143027 h 445476"/>
                <a:gd name="connsiteX45" fmla="*/ 310076 w 445476"/>
                <a:gd name="connsiteY45" fmla="*/ 137447 h 445476"/>
                <a:gd name="connsiteX46" fmla="*/ 309443 w 445476"/>
                <a:gd name="connsiteY46" fmla="*/ 165583 h 445476"/>
                <a:gd name="connsiteX47" fmla="*/ 327707 w 445476"/>
                <a:gd name="connsiteY47" fmla="*/ 197329 h 445476"/>
                <a:gd name="connsiteX48" fmla="*/ 352537 w 445476"/>
                <a:gd name="connsiteY48" fmla="*/ 210787 h 445476"/>
                <a:gd name="connsiteX49" fmla="*/ 333897 w 445476"/>
                <a:gd name="connsiteY49" fmla="*/ 231865 h 445476"/>
                <a:gd name="connsiteX50" fmla="*/ 327543 w 445476"/>
                <a:gd name="connsiteY50" fmla="*/ 268019 h 445476"/>
                <a:gd name="connsiteX51" fmla="*/ 337813 w 445476"/>
                <a:gd name="connsiteY51" fmla="*/ 294208 h 445476"/>
                <a:gd name="connsiteX52" fmla="*/ 309959 w 445476"/>
                <a:gd name="connsiteY52" fmla="*/ 298405 h 445476"/>
                <a:gd name="connsiteX53" fmla="*/ 281847 w 445476"/>
                <a:gd name="connsiteY53" fmla="*/ 322015 h 445476"/>
                <a:gd name="connsiteX54" fmla="*/ 272914 w 445476"/>
                <a:gd name="connsiteY54" fmla="*/ 348697 h 445476"/>
                <a:gd name="connsiteX55" fmla="*/ 248928 w 445476"/>
                <a:gd name="connsiteY55" fmla="*/ 334020 h 445476"/>
                <a:gd name="connsiteX56" fmla="*/ 230593 w 445476"/>
                <a:gd name="connsiteY56" fmla="*/ 328838 h 445476"/>
                <a:gd name="connsiteX57" fmla="*/ 212235 w 445476"/>
                <a:gd name="connsiteY57" fmla="*/ 334020 h 445476"/>
                <a:gd name="connsiteX58" fmla="*/ 188297 w 445476"/>
                <a:gd name="connsiteY58" fmla="*/ 348697 h 445476"/>
                <a:gd name="connsiteX59" fmla="*/ 179317 w 445476"/>
                <a:gd name="connsiteY59" fmla="*/ 322015 h 445476"/>
                <a:gd name="connsiteX60" fmla="*/ 151252 w 445476"/>
                <a:gd name="connsiteY60" fmla="*/ 298405 h 445476"/>
                <a:gd name="connsiteX61" fmla="*/ 123398 w 445476"/>
                <a:gd name="connsiteY61" fmla="*/ 294208 h 445476"/>
                <a:gd name="connsiteX62" fmla="*/ 133667 w 445476"/>
                <a:gd name="connsiteY62" fmla="*/ 268019 h 445476"/>
                <a:gd name="connsiteX63" fmla="*/ 127290 w 445476"/>
                <a:gd name="connsiteY63" fmla="*/ 231865 h 445476"/>
                <a:gd name="connsiteX64" fmla="*/ 108697 w 445476"/>
                <a:gd name="connsiteY64" fmla="*/ 210787 h 445476"/>
                <a:gd name="connsiteX65" fmla="*/ 133081 w 445476"/>
                <a:gd name="connsiteY65" fmla="*/ 197329 h 4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5476" h="445476">
                  <a:moveTo>
                    <a:pt x="35944" y="170155"/>
                  </a:moveTo>
                  <a:cubicBezTo>
                    <a:pt x="26588" y="175266"/>
                    <a:pt x="19906" y="184386"/>
                    <a:pt x="18124" y="194937"/>
                  </a:cubicBezTo>
                  <a:cubicBezTo>
                    <a:pt x="16249" y="205488"/>
                    <a:pt x="19320" y="216297"/>
                    <a:pt x="26424" y="224339"/>
                  </a:cubicBezTo>
                  <a:lnTo>
                    <a:pt x="60046" y="262392"/>
                  </a:lnTo>
                  <a:lnTo>
                    <a:pt x="41500" y="309659"/>
                  </a:lnTo>
                  <a:cubicBezTo>
                    <a:pt x="37561" y="319624"/>
                    <a:pt x="38429" y="330831"/>
                    <a:pt x="43798" y="340116"/>
                  </a:cubicBezTo>
                  <a:cubicBezTo>
                    <a:pt x="49167" y="349400"/>
                    <a:pt x="58452" y="355707"/>
                    <a:pt x="69026" y="357302"/>
                  </a:cubicBezTo>
                  <a:lnTo>
                    <a:pt x="119294" y="364828"/>
                  </a:lnTo>
                  <a:lnTo>
                    <a:pt x="135426" y="412986"/>
                  </a:lnTo>
                  <a:cubicBezTo>
                    <a:pt x="138849" y="423139"/>
                    <a:pt x="146656" y="431157"/>
                    <a:pt x="156668" y="434838"/>
                  </a:cubicBezTo>
                  <a:cubicBezTo>
                    <a:pt x="166843" y="438496"/>
                    <a:pt x="177910" y="437394"/>
                    <a:pt x="187124" y="431790"/>
                  </a:cubicBezTo>
                  <a:lnTo>
                    <a:pt x="230500" y="405296"/>
                  </a:lnTo>
                  <a:lnTo>
                    <a:pt x="273852" y="431790"/>
                  </a:lnTo>
                  <a:cubicBezTo>
                    <a:pt x="279432" y="435213"/>
                    <a:pt x="285809" y="436972"/>
                    <a:pt x="292210" y="436972"/>
                  </a:cubicBezTo>
                  <a:cubicBezTo>
                    <a:pt x="296243" y="436972"/>
                    <a:pt x="300322" y="436268"/>
                    <a:pt x="304214" y="434838"/>
                  </a:cubicBezTo>
                  <a:cubicBezTo>
                    <a:pt x="314296" y="431181"/>
                    <a:pt x="322174" y="423139"/>
                    <a:pt x="325550" y="412986"/>
                  </a:cubicBezTo>
                  <a:lnTo>
                    <a:pt x="341681" y="364828"/>
                  </a:lnTo>
                  <a:lnTo>
                    <a:pt x="391903" y="357302"/>
                  </a:lnTo>
                  <a:cubicBezTo>
                    <a:pt x="402524" y="355707"/>
                    <a:pt x="411785" y="349377"/>
                    <a:pt x="417108" y="340116"/>
                  </a:cubicBezTo>
                  <a:cubicBezTo>
                    <a:pt x="422477" y="330831"/>
                    <a:pt x="423321" y="319624"/>
                    <a:pt x="419429" y="309659"/>
                  </a:cubicBezTo>
                  <a:lnTo>
                    <a:pt x="400836" y="262392"/>
                  </a:lnTo>
                  <a:lnTo>
                    <a:pt x="434505" y="224339"/>
                  </a:lnTo>
                  <a:cubicBezTo>
                    <a:pt x="441562" y="216320"/>
                    <a:pt x="444657" y="205488"/>
                    <a:pt x="442805" y="194937"/>
                  </a:cubicBezTo>
                  <a:cubicBezTo>
                    <a:pt x="440929" y="184410"/>
                    <a:pt x="434434" y="175266"/>
                    <a:pt x="424915" y="170155"/>
                  </a:cubicBezTo>
                  <a:lnTo>
                    <a:pt x="380391" y="145888"/>
                  </a:lnTo>
                  <a:lnTo>
                    <a:pt x="381727" y="95127"/>
                  </a:lnTo>
                  <a:cubicBezTo>
                    <a:pt x="382079" y="84412"/>
                    <a:pt x="377319" y="74166"/>
                    <a:pt x="369231" y="67273"/>
                  </a:cubicBezTo>
                  <a:cubicBezTo>
                    <a:pt x="360931" y="60380"/>
                    <a:pt x="350169" y="57590"/>
                    <a:pt x="339595" y="59770"/>
                  </a:cubicBezTo>
                  <a:lnTo>
                    <a:pt x="289818" y="69852"/>
                  </a:lnTo>
                  <a:lnTo>
                    <a:pt x="258072" y="30158"/>
                  </a:lnTo>
                  <a:cubicBezTo>
                    <a:pt x="244849" y="13394"/>
                    <a:pt x="216502" y="13394"/>
                    <a:pt x="203044" y="30158"/>
                  </a:cubicBezTo>
                  <a:lnTo>
                    <a:pt x="171392" y="69852"/>
                  </a:lnTo>
                  <a:lnTo>
                    <a:pt x="121616" y="59770"/>
                  </a:lnTo>
                  <a:cubicBezTo>
                    <a:pt x="111088" y="57613"/>
                    <a:pt x="100186" y="60403"/>
                    <a:pt x="92027" y="67273"/>
                  </a:cubicBezTo>
                  <a:cubicBezTo>
                    <a:pt x="83797" y="74166"/>
                    <a:pt x="79202" y="84412"/>
                    <a:pt x="79483" y="95127"/>
                  </a:cubicBezTo>
                  <a:lnTo>
                    <a:pt x="80773" y="145888"/>
                  </a:lnTo>
                  <a:lnTo>
                    <a:pt x="35944" y="170155"/>
                  </a:lnTo>
                  <a:close/>
                  <a:moveTo>
                    <a:pt x="133081" y="197329"/>
                  </a:moveTo>
                  <a:cubicBezTo>
                    <a:pt x="144663" y="191022"/>
                    <a:pt x="151767" y="178736"/>
                    <a:pt x="151439" y="165583"/>
                  </a:cubicBezTo>
                  <a:lnTo>
                    <a:pt x="150712" y="137447"/>
                  </a:lnTo>
                  <a:lnTo>
                    <a:pt x="178285" y="143027"/>
                  </a:lnTo>
                  <a:cubicBezTo>
                    <a:pt x="191251" y="145653"/>
                    <a:pt x="204568" y="140800"/>
                    <a:pt x="212821" y="130484"/>
                  </a:cubicBezTo>
                  <a:lnTo>
                    <a:pt x="230359" y="108491"/>
                  </a:lnTo>
                  <a:lnTo>
                    <a:pt x="247944" y="130484"/>
                  </a:lnTo>
                  <a:cubicBezTo>
                    <a:pt x="256173" y="140800"/>
                    <a:pt x="269467" y="145677"/>
                    <a:pt x="282456" y="143027"/>
                  </a:cubicBezTo>
                  <a:lnTo>
                    <a:pt x="310076" y="137447"/>
                  </a:lnTo>
                  <a:lnTo>
                    <a:pt x="309443" y="165583"/>
                  </a:lnTo>
                  <a:cubicBezTo>
                    <a:pt x="309021" y="178783"/>
                    <a:pt x="316172" y="191069"/>
                    <a:pt x="327707" y="197329"/>
                  </a:cubicBezTo>
                  <a:lnTo>
                    <a:pt x="352537" y="210787"/>
                  </a:lnTo>
                  <a:lnTo>
                    <a:pt x="333897" y="231865"/>
                  </a:lnTo>
                  <a:cubicBezTo>
                    <a:pt x="325152" y="241759"/>
                    <a:pt x="322667" y="255733"/>
                    <a:pt x="327543" y="268019"/>
                  </a:cubicBezTo>
                  <a:lnTo>
                    <a:pt x="337813" y="294208"/>
                  </a:lnTo>
                  <a:lnTo>
                    <a:pt x="309959" y="298405"/>
                  </a:lnTo>
                  <a:cubicBezTo>
                    <a:pt x="296876" y="300375"/>
                    <a:pt x="286020" y="309495"/>
                    <a:pt x="281847" y="322015"/>
                  </a:cubicBezTo>
                  <a:lnTo>
                    <a:pt x="272914" y="348697"/>
                  </a:lnTo>
                  <a:lnTo>
                    <a:pt x="248928" y="334020"/>
                  </a:lnTo>
                  <a:cubicBezTo>
                    <a:pt x="243325" y="330573"/>
                    <a:pt x="236877" y="328838"/>
                    <a:pt x="230593" y="328838"/>
                  </a:cubicBezTo>
                  <a:cubicBezTo>
                    <a:pt x="224240" y="328838"/>
                    <a:pt x="217839" y="330550"/>
                    <a:pt x="212235" y="334020"/>
                  </a:cubicBezTo>
                  <a:lnTo>
                    <a:pt x="188297" y="348697"/>
                  </a:lnTo>
                  <a:lnTo>
                    <a:pt x="179317" y="322015"/>
                  </a:lnTo>
                  <a:cubicBezTo>
                    <a:pt x="175096" y="309495"/>
                    <a:pt x="164194" y="300375"/>
                    <a:pt x="151252" y="298405"/>
                  </a:cubicBezTo>
                  <a:lnTo>
                    <a:pt x="123398" y="294208"/>
                  </a:lnTo>
                  <a:lnTo>
                    <a:pt x="133667" y="268019"/>
                  </a:lnTo>
                  <a:cubicBezTo>
                    <a:pt x="138473" y="255733"/>
                    <a:pt x="136035" y="241759"/>
                    <a:pt x="127290" y="231865"/>
                  </a:cubicBezTo>
                  <a:lnTo>
                    <a:pt x="108697" y="210787"/>
                  </a:lnTo>
                  <a:lnTo>
                    <a:pt x="133081" y="197329"/>
                  </a:ln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PA-任意多边形: 形状 837"/>
            <p:cNvSpPr/>
            <p:nvPr>
              <p:custDataLst>
                <p:tags r:id="rId37"/>
              </p:custDataLst>
            </p:nvPr>
          </p:nvSpPr>
          <p:spPr>
            <a:xfrm>
              <a:off x="23811140" y="9124927"/>
              <a:ext cx="211015" cy="211015"/>
            </a:xfrm>
            <a:custGeom>
              <a:avLst/>
              <a:gdLst>
                <a:gd name="connsiteX0" fmla="*/ 106938 w 211015"/>
                <a:gd name="connsiteY0" fmla="*/ 196151 h 211015"/>
                <a:gd name="connsiteX1" fmla="*/ 196221 w 211015"/>
                <a:gd name="connsiteY1" fmla="*/ 106868 h 211015"/>
                <a:gd name="connsiteX2" fmla="*/ 106938 w 211015"/>
                <a:gd name="connsiteY2" fmla="*/ 17585 h 211015"/>
                <a:gd name="connsiteX3" fmla="*/ 17585 w 211015"/>
                <a:gd name="connsiteY3" fmla="*/ 106868 h 211015"/>
                <a:gd name="connsiteX4" fmla="*/ 106938 w 211015"/>
                <a:gd name="connsiteY4" fmla="*/ 196151 h 211015"/>
                <a:gd name="connsiteX5" fmla="*/ 106938 w 211015"/>
                <a:gd name="connsiteY5" fmla="*/ 87970 h 211015"/>
                <a:gd name="connsiteX6" fmla="*/ 125882 w 211015"/>
                <a:gd name="connsiteY6" fmla="*/ 106914 h 211015"/>
                <a:gd name="connsiteX7" fmla="*/ 106938 w 211015"/>
                <a:gd name="connsiteY7" fmla="*/ 125859 h 211015"/>
                <a:gd name="connsiteX8" fmla="*/ 87923 w 211015"/>
                <a:gd name="connsiteY8" fmla="*/ 106914 h 211015"/>
                <a:gd name="connsiteX9" fmla="*/ 106938 w 211015"/>
                <a:gd name="connsiteY9" fmla="*/ 87970 h 21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015" h="211015">
                  <a:moveTo>
                    <a:pt x="106938" y="196151"/>
                  </a:moveTo>
                  <a:cubicBezTo>
                    <a:pt x="156198" y="196151"/>
                    <a:pt x="196221" y="156104"/>
                    <a:pt x="196221" y="106868"/>
                  </a:cubicBezTo>
                  <a:cubicBezTo>
                    <a:pt x="196221" y="57631"/>
                    <a:pt x="156198" y="17585"/>
                    <a:pt x="106938" y="17585"/>
                  </a:cubicBezTo>
                  <a:cubicBezTo>
                    <a:pt x="57654" y="17585"/>
                    <a:pt x="17585" y="57631"/>
                    <a:pt x="17585" y="106868"/>
                  </a:cubicBezTo>
                  <a:cubicBezTo>
                    <a:pt x="17655" y="156104"/>
                    <a:pt x="57678" y="196151"/>
                    <a:pt x="106938" y="196151"/>
                  </a:cubicBezTo>
                  <a:close/>
                  <a:moveTo>
                    <a:pt x="106938" y="87970"/>
                  </a:moveTo>
                  <a:cubicBezTo>
                    <a:pt x="117278" y="87970"/>
                    <a:pt x="125882" y="96457"/>
                    <a:pt x="125882" y="106914"/>
                  </a:cubicBezTo>
                  <a:cubicBezTo>
                    <a:pt x="125882" y="117371"/>
                    <a:pt x="117418" y="125859"/>
                    <a:pt x="106938" y="125859"/>
                  </a:cubicBezTo>
                  <a:cubicBezTo>
                    <a:pt x="96457" y="125859"/>
                    <a:pt x="87923" y="117371"/>
                    <a:pt x="87923" y="106914"/>
                  </a:cubicBezTo>
                  <a:cubicBezTo>
                    <a:pt x="87993" y="96411"/>
                    <a:pt x="96528" y="87970"/>
                    <a:pt x="106938" y="87970"/>
                  </a:cubicBez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78" name="icon"/>
          <p:cNvGrpSpPr/>
          <p:nvPr>
            <p:custDataLst>
              <p:tags r:id="rId38"/>
            </p:custDataLst>
          </p:nvPr>
        </p:nvGrpSpPr>
        <p:grpSpPr>
          <a:xfrm rot="0">
            <a:off x="2180086" y="4959604"/>
            <a:ext cx="813759" cy="813759"/>
            <a:chOff x="16762132" y="93382"/>
            <a:chExt cx="1526490" cy="1526490"/>
          </a:xfrm>
          <a:solidFill>
            <a:schemeClr val="accent1"/>
          </a:solidFill>
        </p:grpSpPr>
        <p:sp>
          <p:nvSpPr>
            <p:cNvPr id="179" name="PA-任意多边形: 形状 1887"/>
            <p:cNvSpPr/>
            <p:nvPr>
              <p:custDataLst>
                <p:tags r:id="rId39"/>
              </p:custDataLst>
            </p:nvPr>
          </p:nvSpPr>
          <p:spPr>
            <a:xfrm>
              <a:off x="17906325" y="251903"/>
              <a:ext cx="251510" cy="1200275"/>
            </a:xfrm>
            <a:custGeom>
              <a:avLst/>
              <a:gdLst>
                <a:gd name="connsiteX0" fmla="*/ 1868 w 251509"/>
                <a:gd name="connsiteY0" fmla="*/ 1868 h 1200274"/>
                <a:gd name="connsiteX1" fmla="*/ 250708 w 251509"/>
                <a:gd name="connsiteY1" fmla="*/ 1868 h 1200274"/>
                <a:gd name="connsiteX2" fmla="*/ 250708 w 251509"/>
                <a:gd name="connsiteY2" fmla="*/ 1200661 h 1200274"/>
                <a:gd name="connsiteX3" fmla="*/ 1868 w 251509"/>
                <a:gd name="connsiteY3" fmla="*/ 1200661 h 1200274"/>
              </a:gdLst>
              <a:ahLst/>
              <a:cxnLst>
                <a:cxn ang="0">
                  <a:pos x="connsiteX0" y="connsiteY0"/>
                </a:cxn>
                <a:cxn ang="0">
                  <a:pos x="connsiteX1" y="connsiteY1"/>
                </a:cxn>
                <a:cxn ang="0">
                  <a:pos x="connsiteX2" y="connsiteY2"/>
                </a:cxn>
                <a:cxn ang="0">
                  <a:pos x="connsiteX3" y="connsiteY3"/>
                </a:cxn>
              </a:cxnLst>
              <a:rect l="l" t="t" r="r" b="b"/>
              <a:pathLst>
                <a:path w="251509" h="1200274">
                  <a:moveTo>
                    <a:pt x="1868" y="1868"/>
                  </a:moveTo>
                  <a:lnTo>
                    <a:pt x="250708" y="1868"/>
                  </a:lnTo>
                  <a:lnTo>
                    <a:pt x="250708" y="1200661"/>
                  </a:lnTo>
                  <a:lnTo>
                    <a:pt x="1868" y="1200661"/>
                  </a:ln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sp>
          <p:nvSpPr>
            <p:cNvPr id="180" name="PA-任意多边形: 形状 1888"/>
            <p:cNvSpPr/>
            <p:nvPr>
              <p:custDataLst>
                <p:tags r:id="rId40"/>
              </p:custDataLst>
            </p:nvPr>
          </p:nvSpPr>
          <p:spPr>
            <a:xfrm>
              <a:off x="17497510" y="483133"/>
              <a:ext cx="251510" cy="971176"/>
            </a:xfrm>
            <a:custGeom>
              <a:avLst/>
              <a:gdLst>
                <a:gd name="connsiteX0" fmla="*/ 1868 w 251509"/>
                <a:gd name="connsiteY0" fmla="*/ 1868 h 971176"/>
                <a:gd name="connsiteX1" fmla="*/ 250708 w 251509"/>
                <a:gd name="connsiteY1" fmla="*/ 1868 h 971176"/>
                <a:gd name="connsiteX2" fmla="*/ 250708 w 251509"/>
                <a:gd name="connsiteY2" fmla="*/ 969428 h 971176"/>
                <a:gd name="connsiteX3" fmla="*/ 1868 w 251509"/>
                <a:gd name="connsiteY3" fmla="*/ 969428 h 971176"/>
              </a:gdLst>
              <a:ahLst/>
              <a:cxnLst>
                <a:cxn ang="0">
                  <a:pos x="connsiteX0" y="connsiteY0"/>
                </a:cxn>
                <a:cxn ang="0">
                  <a:pos x="connsiteX1" y="connsiteY1"/>
                </a:cxn>
                <a:cxn ang="0">
                  <a:pos x="connsiteX2" y="connsiteY2"/>
                </a:cxn>
                <a:cxn ang="0">
                  <a:pos x="connsiteX3" y="connsiteY3"/>
                </a:cxn>
              </a:cxnLst>
              <a:rect l="l" t="t" r="r" b="b"/>
              <a:pathLst>
                <a:path w="251509" h="971176">
                  <a:moveTo>
                    <a:pt x="1868" y="1868"/>
                  </a:moveTo>
                  <a:lnTo>
                    <a:pt x="250708" y="1868"/>
                  </a:lnTo>
                  <a:lnTo>
                    <a:pt x="250708" y="969428"/>
                  </a:lnTo>
                  <a:lnTo>
                    <a:pt x="1868" y="969428"/>
                  </a:ln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sp>
          <p:nvSpPr>
            <p:cNvPr id="181" name="PA-任意多边形: 形状 1889"/>
            <p:cNvSpPr/>
            <p:nvPr>
              <p:custDataLst>
                <p:tags r:id="rId41"/>
              </p:custDataLst>
            </p:nvPr>
          </p:nvSpPr>
          <p:spPr>
            <a:xfrm>
              <a:off x="17088697" y="714375"/>
              <a:ext cx="251510" cy="739588"/>
            </a:xfrm>
            <a:custGeom>
              <a:avLst/>
              <a:gdLst>
                <a:gd name="connsiteX0" fmla="*/ 1868 w 251509"/>
                <a:gd name="connsiteY0" fmla="*/ 1868 h 739588"/>
                <a:gd name="connsiteX1" fmla="*/ 250708 w 251509"/>
                <a:gd name="connsiteY1" fmla="*/ 1868 h 739588"/>
                <a:gd name="connsiteX2" fmla="*/ 250708 w 251509"/>
                <a:gd name="connsiteY2" fmla="*/ 738186 h 739588"/>
                <a:gd name="connsiteX3" fmla="*/ 1868 w 251509"/>
                <a:gd name="connsiteY3" fmla="*/ 738186 h 739588"/>
              </a:gdLst>
              <a:ahLst/>
              <a:cxnLst>
                <a:cxn ang="0">
                  <a:pos x="connsiteX0" y="connsiteY0"/>
                </a:cxn>
                <a:cxn ang="0">
                  <a:pos x="connsiteX1" y="connsiteY1"/>
                </a:cxn>
                <a:cxn ang="0">
                  <a:pos x="connsiteX2" y="connsiteY2"/>
                </a:cxn>
                <a:cxn ang="0">
                  <a:pos x="connsiteX3" y="connsiteY3"/>
                </a:cxn>
              </a:cxnLst>
              <a:rect l="l" t="t" r="r" b="b"/>
              <a:pathLst>
                <a:path w="251509" h="739588">
                  <a:moveTo>
                    <a:pt x="1868" y="1868"/>
                  </a:moveTo>
                  <a:lnTo>
                    <a:pt x="250708" y="1868"/>
                  </a:lnTo>
                  <a:lnTo>
                    <a:pt x="250708" y="738186"/>
                  </a:lnTo>
                  <a:lnTo>
                    <a:pt x="1868" y="738186"/>
                  </a:ln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sp>
          <p:nvSpPr>
            <p:cNvPr id="182" name="PA-任意多边形: 形状 1890"/>
            <p:cNvSpPr/>
            <p:nvPr>
              <p:custDataLst>
                <p:tags r:id="rId42"/>
              </p:custDataLst>
            </p:nvPr>
          </p:nvSpPr>
          <p:spPr>
            <a:xfrm>
              <a:off x="16762132" y="93382"/>
              <a:ext cx="1526490" cy="1526490"/>
            </a:xfrm>
            <a:custGeom>
              <a:avLst/>
              <a:gdLst>
                <a:gd name="connsiteX0" fmla="*/ 97118 w 1526490"/>
                <a:gd name="connsiteY0" fmla="*/ 1430618 h 1526490"/>
                <a:gd name="connsiteX1" fmla="*/ 97118 w 1526490"/>
                <a:gd name="connsiteY1" fmla="*/ 1248286 h 1526490"/>
                <a:gd name="connsiteX2" fmla="*/ 165150 w 1526490"/>
                <a:gd name="connsiteY2" fmla="*/ 1248286 h 1526490"/>
                <a:gd name="connsiteX3" fmla="*/ 205964 w 1526490"/>
                <a:gd name="connsiteY3" fmla="*/ 1207456 h 1526490"/>
                <a:gd name="connsiteX4" fmla="*/ 165150 w 1526490"/>
                <a:gd name="connsiteY4" fmla="*/ 1166630 h 1526490"/>
                <a:gd name="connsiteX5" fmla="*/ 97118 w 1526490"/>
                <a:gd name="connsiteY5" fmla="*/ 1166630 h 1526490"/>
                <a:gd name="connsiteX6" fmla="*/ 97118 w 1526490"/>
                <a:gd name="connsiteY6" fmla="*/ 984297 h 1526490"/>
                <a:gd name="connsiteX7" fmla="*/ 165150 w 1526490"/>
                <a:gd name="connsiteY7" fmla="*/ 984297 h 1526490"/>
                <a:gd name="connsiteX8" fmla="*/ 205964 w 1526490"/>
                <a:gd name="connsiteY8" fmla="*/ 943468 h 1526490"/>
                <a:gd name="connsiteX9" fmla="*/ 165150 w 1526490"/>
                <a:gd name="connsiteY9" fmla="*/ 902641 h 1526490"/>
                <a:gd name="connsiteX10" fmla="*/ 97118 w 1526490"/>
                <a:gd name="connsiteY10" fmla="*/ 902641 h 1526490"/>
                <a:gd name="connsiteX11" fmla="*/ 97118 w 1526490"/>
                <a:gd name="connsiteY11" fmla="*/ 720322 h 1526490"/>
                <a:gd name="connsiteX12" fmla="*/ 165150 w 1526490"/>
                <a:gd name="connsiteY12" fmla="*/ 720322 h 1526490"/>
                <a:gd name="connsiteX13" fmla="*/ 205964 w 1526490"/>
                <a:gd name="connsiteY13" fmla="*/ 679495 h 1526490"/>
                <a:gd name="connsiteX14" fmla="*/ 165150 w 1526490"/>
                <a:gd name="connsiteY14" fmla="*/ 638668 h 1526490"/>
                <a:gd name="connsiteX15" fmla="*/ 97118 w 1526490"/>
                <a:gd name="connsiteY15" fmla="*/ 638668 h 1526490"/>
                <a:gd name="connsiteX16" fmla="*/ 97118 w 1526490"/>
                <a:gd name="connsiteY16" fmla="*/ 456336 h 1526490"/>
                <a:gd name="connsiteX17" fmla="*/ 165150 w 1526490"/>
                <a:gd name="connsiteY17" fmla="*/ 456336 h 1526490"/>
                <a:gd name="connsiteX18" fmla="*/ 205964 w 1526490"/>
                <a:gd name="connsiteY18" fmla="*/ 415509 h 1526490"/>
                <a:gd name="connsiteX19" fmla="*/ 165150 w 1526490"/>
                <a:gd name="connsiteY19" fmla="*/ 374682 h 1526490"/>
                <a:gd name="connsiteX20" fmla="*/ 97118 w 1526490"/>
                <a:gd name="connsiteY20" fmla="*/ 374682 h 1526490"/>
                <a:gd name="connsiteX21" fmla="*/ 97118 w 1526490"/>
                <a:gd name="connsiteY21" fmla="*/ 192368 h 1526490"/>
                <a:gd name="connsiteX22" fmla="*/ 165150 w 1526490"/>
                <a:gd name="connsiteY22" fmla="*/ 192368 h 1526490"/>
                <a:gd name="connsiteX23" fmla="*/ 205964 w 1526490"/>
                <a:gd name="connsiteY23" fmla="*/ 151541 h 1526490"/>
                <a:gd name="connsiteX24" fmla="*/ 165150 w 1526490"/>
                <a:gd name="connsiteY24" fmla="*/ 110714 h 1526490"/>
                <a:gd name="connsiteX25" fmla="*/ 97118 w 1526490"/>
                <a:gd name="connsiteY25" fmla="*/ 110714 h 1526490"/>
                <a:gd name="connsiteX26" fmla="*/ 97118 w 1526490"/>
                <a:gd name="connsiteY26" fmla="*/ 1868 h 1526490"/>
                <a:gd name="connsiteX27" fmla="*/ 1868 w 1526490"/>
                <a:gd name="connsiteY27" fmla="*/ 1868 h 1526490"/>
                <a:gd name="connsiteX28" fmla="*/ 1868 w 1526490"/>
                <a:gd name="connsiteY28" fmla="*/ 1525868 h 1526490"/>
                <a:gd name="connsiteX29" fmla="*/ 1525868 w 1526490"/>
                <a:gd name="connsiteY29" fmla="*/ 1525868 h 1526490"/>
                <a:gd name="connsiteX30" fmla="*/ 1525868 w 1526490"/>
                <a:gd name="connsiteY30" fmla="*/ 1430618 h 1526490"/>
                <a:gd name="connsiteX31" fmla="*/ 97118 w 1526490"/>
                <a:gd name="connsiteY31" fmla="*/ 1430618 h 15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6490" h="1526490">
                  <a:moveTo>
                    <a:pt x="97118" y="1430618"/>
                  </a:moveTo>
                  <a:lnTo>
                    <a:pt x="97118" y="1248286"/>
                  </a:lnTo>
                  <a:lnTo>
                    <a:pt x="165150" y="1248286"/>
                  </a:lnTo>
                  <a:cubicBezTo>
                    <a:pt x="187689" y="1248286"/>
                    <a:pt x="205964" y="1230008"/>
                    <a:pt x="205964" y="1207456"/>
                  </a:cubicBezTo>
                  <a:cubicBezTo>
                    <a:pt x="205964" y="1184918"/>
                    <a:pt x="187689" y="1166630"/>
                    <a:pt x="165150" y="1166630"/>
                  </a:cubicBezTo>
                  <a:lnTo>
                    <a:pt x="97118" y="1166630"/>
                  </a:lnTo>
                  <a:lnTo>
                    <a:pt x="97118" y="984297"/>
                  </a:lnTo>
                  <a:lnTo>
                    <a:pt x="165150" y="984297"/>
                  </a:lnTo>
                  <a:cubicBezTo>
                    <a:pt x="187689" y="984297"/>
                    <a:pt x="205964" y="966019"/>
                    <a:pt x="205964" y="943468"/>
                  </a:cubicBezTo>
                  <a:cubicBezTo>
                    <a:pt x="205964" y="920929"/>
                    <a:pt x="187689" y="902641"/>
                    <a:pt x="165150" y="902641"/>
                  </a:cubicBezTo>
                  <a:lnTo>
                    <a:pt x="97118" y="902641"/>
                  </a:lnTo>
                  <a:lnTo>
                    <a:pt x="97118" y="720322"/>
                  </a:lnTo>
                  <a:lnTo>
                    <a:pt x="165150" y="720322"/>
                  </a:lnTo>
                  <a:cubicBezTo>
                    <a:pt x="187689" y="720322"/>
                    <a:pt x="205964" y="702046"/>
                    <a:pt x="205964" y="679495"/>
                  </a:cubicBezTo>
                  <a:cubicBezTo>
                    <a:pt x="205964" y="656956"/>
                    <a:pt x="187689" y="638668"/>
                    <a:pt x="165150" y="638668"/>
                  </a:cubicBezTo>
                  <a:lnTo>
                    <a:pt x="97118" y="638668"/>
                  </a:lnTo>
                  <a:lnTo>
                    <a:pt x="97118" y="456336"/>
                  </a:lnTo>
                  <a:lnTo>
                    <a:pt x="165150" y="456336"/>
                  </a:lnTo>
                  <a:cubicBezTo>
                    <a:pt x="187689" y="456336"/>
                    <a:pt x="205964" y="438060"/>
                    <a:pt x="205964" y="415509"/>
                  </a:cubicBezTo>
                  <a:cubicBezTo>
                    <a:pt x="205964" y="392958"/>
                    <a:pt x="187689" y="374682"/>
                    <a:pt x="165150" y="374682"/>
                  </a:cubicBezTo>
                  <a:lnTo>
                    <a:pt x="97118" y="374682"/>
                  </a:lnTo>
                  <a:lnTo>
                    <a:pt x="97118" y="192368"/>
                  </a:lnTo>
                  <a:lnTo>
                    <a:pt x="165150" y="192368"/>
                  </a:lnTo>
                  <a:cubicBezTo>
                    <a:pt x="187689" y="192368"/>
                    <a:pt x="205964" y="174092"/>
                    <a:pt x="205964" y="151541"/>
                  </a:cubicBezTo>
                  <a:cubicBezTo>
                    <a:pt x="205964" y="128990"/>
                    <a:pt x="187689" y="110714"/>
                    <a:pt x="165150" y="110714"/>
                  </a:cubicBezTo>
                  <a:lnTo>
                    <a:pt x="97118" y="110714"/>
                  </a:lnTo>
                  <a:lnTo>
                    <a:pt x="97118" y="1868"/>
                  </a:lnTo>
                  <a:lnTo>
                    <a:pt x="1868" y="1868"/>
                  </a:lnTo>
                  <a:lnTo>
                    <a:pt x="1868" y="1525868"/>
                  </a:lnTo>
                  <a:lnTo>
                    <a:pt x="1525868" y="1525868"/>
                  </a:lnTo>
                  <a:lnTo>
                    <a:pt x="1525868" y="1430618"/>
                  </a:lnTo>
                  <a:lnTo>
                    <a:pt x="97118" y="1430618"/>
                  </a:ln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grpSp>
    </p:spTree>
    <p:custDataLst>
      <p:tags r:id="rId4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3420" y="989330"/>
            <a:ext cx="10805160" cy="546862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2995" y="1374775"/>
            <a:ext cx="10186035" cy="1476375"/>
          </a:xfrm>
          <a:prstGeom prst="rect">
            <a:avLst/>
          </a:prstGeom>
          <a:noFill/>
        </p:spPr>
        <p:txBody>
          <a:bodyPr wrap="square" rtlCol="0">
            <a:spAutoFit/>
          </a:bodyPr>
          <a:p>
            <a:r>
              <a:rPr lang="zh-CN" altLang="en-US"/>
              <a:t>当智能交易线上穿熊线</a:t>
            </a:r>
            <a:r>
              <a:rPr lang="en-US" altLang="zh-CN"/>
              <a:t>+</a:t>
            </a:r>
            <a:r>
              <a:rPr lang="zh-CN" altLang="en-US"/>
              <a:t>控盘</a:t>
            </a:r>
            <a:r>
              <a:rPr lang="en-US" altLang="zh-CN"/>
              <a:t>+</a:t>
            </a:r>
            <a:r>
              <a:rPr lang="zh-CN" altLang="en-US"/>
              <a:t>主力爆量加速后，我们买点分成</a:t>
            </a:r>
            <a:r>
              <a:rPr lang="en-US" altLang="zh-CN"/>
              <a:t>2</a:t>
            </a:r>
            <a:r>
              <a:rPr lang="zh-CN" altLang="en-US"/>
              <a:t>种：</a:t>
            </a:r>
            <a:endParaRPr lang="zh-CN" altLang="en-US"/>
          </a:p>
          <a:p>
            <a:endParaRPr lang="zh-CN" altLang="en-US"/>
          </a:p>
          <a:p>
            <a:r>
              <a:rPr lang="en-US" altLang="zh-CN"/>
              <a:t>1.</a:t>
            </a:r>
            <a:r>
              <a:rPr lang="zh-CN" altLang="en-US"/>
              <a:t>智能交易线上穿当日，配合控盘</a:t>
            </a:r>
            <a:r>
              <a:rPr lang="en-US" altLang="zh-CN"/>
              <a:t>+</a:t>
            </a:r>
            <a:r>
              <a:rPr lang="zh-CN" altLang="en-US"/>
              <a:t>爆量，是第一个买点，但是不要多买</a:t>
            </a:r>
            <a:r>
              <a:rPr lang="zh-CN" altLang="en-US">
                <a:solidFill>
                  <a:srgbClr val="FF0000"/>
                </a:solidFill>
              </a:rPr>
              <a:t>【加速当日一买】</a:t>
            </a:r>
            <a:endParaRPr lang="zh-CN" altLang="en-US">
              <a:solidFill>
                <a:srgbClr val="FF0000"/>
              </a:solidFill>
            </a:endParaRPr>
          </a:p>
          <a:p>
            <a:r>
              <a:rPr lang="en-US" altLang="zh-CN"/>
              <a:t>2.</a:t>
            </a:r>
            <a:r>
              <a:rPr lang="zh-CN" altLang="en-US"/>
              <a:t>智能交易线上穿后主力喜欢在回踩洗下，回踩</a:t>
            </a:r>
            <a:r>
              <a:rPr lang="en-US" altLang="zh-CN"/>
              <a:t>3,4</a:t>
            </a:r>
            <a:r>
              <a:rPr lang="zh-CN" altLang="en-US"/>
              <a:t>天到</a:t>
            </a:r>
            <a:r>
              <a:rPr lang="en-US" altLang="zh-CN"/>
              <a:t>bbi</a:t>
            </a:r>
            <a:r>
              <a:rPr lang="zh-CN" altLang="en-US"/>
              <a:t>然后再加一波</a:t>
            </a:r>
            <a:r>
              <a:rPr lang="zh-CN" altLang="en-US">
                <a:solidFill>
                  <a:srgbClr val="FF0000"/>
                </a:solidFill>
              </a:rPr>
              <a:t>【加速后回踩</a:t>
            </a:r>
            <a:r>
              <a:rPr lang="en-US" altLang="zh-CN">
                <a:solidFill>
                  <a:srgbClr val="FF0000"/>
                </a:solidFill>
              </a:rPr>
              <a:t>bbi</a:t>
            </a:r>
            <a:r>
              <a:rPr lang="zh-CN" altLang="en-US">
                <a:solidFill>
                  <a:srgbClr val="FF0000"/>
                </a:solidFill>
              </a:rPr>
              <a:t>二买】</a:t>
            </a:r>
            <a:endParaRPr lang="zh-CN" altLang="en-US"/>
          </a:p>
          <a:p>
            <a:r>
              <a:rPr lang="en-US" altLang="zh-CN"/>
              <a:t>3.</a:t>
            </a:r>
            <a:r>
              <a:rPr lang="zh-CN" altLang="en-US"/>
              <a:t>回踩跌破</a:t>
            </a:r>
            <a:r>
              <a:rPr lang="en-US" altLang="zh-CN"/>
              <a:t>bbi</a:t>
            </a:r>
            <a:r>
              <a:rPr lang="zh-CN" altLang="en-US"/>
              <a:t>那就是走坏，止损</a:t>
            </a:r>
            <a:endParaRPr lang="zh-CN" altLang="en-US"/>
          </a:p>
        </p:txBody>
      </p:sp>
      <p:pic>
        <p:nvPicPr>
          <p:cNvPr id="3" name="图片 2"/>
          <p:cNvPicPr>
            <a:picLocks noChangeAspect="1"/>
          </p:cNvPicPr>
          <p:nvPr/>
        </p:nvPicPr>
        <p:blipFill>
          <a:blip r:embed="rId1"/>
          <a:stretch>
            <a:fillRect/>
          </a:stretch>
        </p:blipFill>
        <p:spPr>
          <a:xfrm>
            <a:off x="6937375" y="3429000"/>
            <a:ext cx="3589020" cy="2769235"/>
          </a:xfrm>
          <a:prstGeom prst="rect">
            <a:avLst/>
          </a:prstGeom>
        </p:spPr>
      </p:pic>
      <p:pic>
        <p:nvPicPr>
          <p:cNvPr id="4" name="图片 3"/>
          <p:cNvPicPr>
            <a:picLocks noChangeAspect="1"/>
          </p:cNvPicPr>
          <p:nvPr/>
        </p:nvPicPr>
        <p:blipFill>
          <a:blip r:embed="rId2"/>
          <a:stretch>
            <a:fillRect/>
          </a:stretch>
        </p:blipFill>
        <p:spPr>
          <a:xfrm>
            <a:off x="1557655" y="3429000"/>
            <a:ext cx="3879215" cy="2769235"/>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总 拷贝_1760525073242"/>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20x1080_1760524834726"/>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374140" y="5688330"/>
            <a:ext cx="9460865" cy="750570"/>
          </a:xfrm>
          <a:prstGeom prst="rect">
            <a:avLst/>
          </a:prstGeom>
        </p:spPr>
        <p:style>
          <a:lnRef idx="0">
            <a:srgbClr val="FFFFFF"/>
          </a:lnRef>
          <a:fillRef idx="3">
            <a:schemeClr val="accent6"/>
          </a:fillRef>
          <a:effectRef idx="0">
            <a:srgbClr val="FFFFFF"/>
          </a:effectRef>
          <a:fontRef idx="minor">
            <a:schemeClr val="lt1"/>
          </a:fontRef>
        </p:style>
        <p:txBody>
          <a:bodyPr wrap="square" rtlCol="0">
            <a:noAutofit/>
          </a:bodyPr>
          <a:p>
            <a:pPr algn="ctr"/>
            <a:r>
              <a:rPr lang="zh-CN"/>
              <a:t>国家队一步步的控盘，市场韧性在增强，未来进一步稳定市场预期，市场慢牛的格局，指数继续围绕</a:t>
            </a:r>
            <a:r>
              <a:rPr lang="en-US" altLang="zh-CN"/>
              <a:t>3800-3900</a:t>
            </a:r>
            <a:r>
              <a:rPr lang="zh-CN" altLang="en-US"/>
              <a:t>点的震荡，在此过程中结构性行情炒作热点</a:t>
            </a:r>
            <a:endParaRPr lang="zh-CN" altLang="en-US"/>
          </a:p>
        </p:txBody>
      </p:sp>
      <p:pic>
        <p:nvPicPr>
          <p:cNvPr id="6" name="图片 5"/>
          <p:cNvPicPr>
            <a:picLocks noChangeAspect="1"/>
          </p:cNvPicPr>
          <p:nvPr/>
        </p:nvPicPr>
        <p:blipFill>
          <a:blip r:embed="rId1"/>
          <a:stretch>
            <a:fillRect/>
          </a:stretch>
        </p:blipFill>
        <p:spPr>
          <a:xfrm>
            <a:off x="480060" y="1143635"/>
            <a:ext cx="5259070" cy="4277360"/>
          </a:xfrm>
          <a:prstGeom prst="rect">
            <a:avLst/>
          </a:prstGeom>
        </p:spPr>
      </p:pic>
      <p:pic>
        <p:nvPicPr>
          <p:cNvPr id="7" name="图片 6"/>
          <p:cNvPicPr>
            <a:picLocks noChangeAspect="1"/>
          </p:cNvPicPr>
          <p:nvPr/>
        </p:nvPicPr>
        <p:blipFill>
          <a:blip r:embed="rId2"/>
          <a:stretch>
            <a:fillRect/>
          </a:stretch>
        </p:blipFill>
        <p:spPr>
          <a:xfrm>
            <a:off x="6165850" y="1143635"/>
            <a:ext cx="5307965" cy="4277360"/>
          </a:xfrm>
          <a:prstGeom prst="rect">
            <a:avLst/>
          </a:prstGeom>
        </p:spPr>
      </p:pic>
      <p:pic>
        <p:nvPicPr>
          <p:cNvPr id="8" name="图片 7"/>
          <p:cNvPicPr>
            <a:picLocks noChangeAspect="1"/>
          </p:cNvPicPr>
          <p:nvPr/>
        </p:nvPicPr>
        <p:blipFill>
          <a:blip r:embed="rId3"/>
          <a:stretch>
            <a:fillRect/>
          </a:stretch>
        </p:blipFill>
        <p:spPr>
          <a:xfrm>
            <a:off x="3364865" y="2646680"/>
            <a:ext cx="4495800" cy="2774315"/>
          </a:xfrm>
          <a:prstGeom prst="rect">
            <a:avLst/>
          </a:prstGeom>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5430" y="1076325"/>
            <a:ext cx="7486015" cy="4705985"/>
          </a:xfrm>
          <a:prstGeom prst="rect">
            <a:avLst/>
          </a:prstGeom>
        </p:spPr>
      </p:pic>
      <p:sp>
        <p:nvSpPr>
          <p:cNvPr id="3" name="文本框 2"/>
          <p:cNvSpPr txBox="1"/>
          <p:nvPr/>
        </p:nvSpPr>
        <p:spPr>
          <a:xfrm>
            <a:off x="7939405" y="1165225"/>
            <a:ext cx="3861435" cy="507746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r>
              <a:rPr lang="zh-CN" altLang="en-US"/>
              <a:t>市场缩量，资金轮动（没有主线炒作）机构会前的观望：</a:t>
            </a:r>
            <a:endParaRPr lang="zh-CN" altLang="en-US"/>
          </a:p>
          <a:p>
            <a:endParaRPr lang="zh-CN" altLang="en-US"/>
          </a:p>
          <a:p>
            <a:r>
              <a:rPr lang="en-US" altLang="zh-CN"/>
              <a:t>2025</a:t>
            </a:r>
            <a:r>
              <a:rPr lang="zh-CN" altLang="en-US"/>
              <a:t>年</a:t>
            </a:r>
            <a:r>
              <a:rPr lang="en-US" altLang="zh-CN"/>
              <a:t>9</a:t>
            </a:r>
            <a:r>
              <a:rPr lang="zh-CN" altLang="en-US"/>
              <a:t>月</a:t>
            </a:r>
            <a:r>
              <a:rPr lang="en-US" altLang="zh-CN"/>
              <a:t>29</a:t>
            </a:r>
            <a:r>
              <a:rPr lang="zh-CN" altLang="en-US"/>
              <a:t>日中共中央政治局会议决定中国共产党第二十届中央委员会第四次全体会议于</a:t>
            </a:r>
            <a:r>
              <a:rPr lang="en-US" altLang="zh-CN"/>
              <a:t>10</a:t>
            </a:r>
            <a:r>
              <a:rPr lang="zh-CN" altLang="en-US"/>
              <a:t>月</a:t>
            </a:r>
            <a:r>
              <a:rPr lang="en-US" altLang="zh-CN"/>
              <a:t>20</a:t>
            </a:r>
            <a:r>
              <a:rPr lang="zh-CN" altLang="en-US"/>
              <a:t>日至</a:t>
            </a:r>
            <a:r>
              <a:rPr lang="en-US" altLang="zh-CN"/>
              <a:t>23</a:t>
            </a:r>
            <a:r>
              <a:rPr lang="zh-CN" altLang="en-US"/>
              <a:t>日在北京召开。此次四中全会的主要议程是研究关于制定国民经济和社会发展第十五个五年规划的建议。</a:t>
            </a:r>
            <a:endParaRPr lang="zh-CN" altLang="en-US"/>
          </a:p>
          <a:p>
            <a:endParaRPr lang="zh-CN" altLang="en-US"/>
          </a:p>
          <a:p>
            <a:r>
              <a:rPr lang="zh-CN" altLang="en-US"/>
              <a:t>基于往届经验，从时间上看：《中共中央关于制定国民经济和社会发展第十五个五年规划的建议》预计将在全会闭幕之后的两到三个工作日（即</a:t>
            </a:r>
            <a:r>
              <a:rPr lang="en-US" altLang="zh-CN"/>
              <a:t>10</a:t>
            </a:r>
            <a:r>
              <a:rPr lang="zh-CN" altLang="en-US"/>
              <a:t>月</a:t>
            </a:r>
            <a:r>
              <a:rPr lang="en-US" altLang="zh-CN"/>
              <a:t>28</a:t>
            </a:r>
            <a:r>
              <a:rPr lang="zh-CN" altLang="en-US"/>
              <a:t>日前后）公布。这个《建议》作为党中央起草的五年规划建议稿，内容会更加详细，例如在产业政策方面一般会明确具体的支持行业。</a:t>
            </a:r>
            <a:endParaRPr lang="zh-CN" altLang="en-US"/>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9375" y="723900"/>
            <a:ext cx="11844655" cy="5650865"/>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25830" y="1346835"/>
            <a:ext cx="9777095" cy="1753235"/>
          </a:xfrm>
          <a:prstGeom prst="rect">
            <a:avLst/>
          </a:prstGeom>
          <a:noFill/>
        </p:spPr>
        <p:txBody>
          <a:bodyPr wrap="square" rtlCol="0">
            <a:spAutoFit/>
          </a:bodyPr>
          <a:p>
            <a:r>
              <a:rPr lang="zh-CN" altLang="en-US"/>
              <a:t>预计这次的</a:t>
            </a:r>
            <a:r>
              <a:rPr lang="en-US" altLang="zh-CN"/>
              <a:t>“</a:t>
            </a:r>
            <a:r>
              <a:rPr lang="zh-CN" altLang="en-US"/>
              <a:t>十五五</a:t>
            </a:r>
            <a:r>
              <a:rPr lang="en-US" altLang="zh-CN"/>
              <a:t>”</a:t>
            </a:r>
            <a:r>
              <a:rPr lang="zh-CN" altLang="en-US"/>
              <a:t>规划将继续围绕中国式现代化的核心目标：</a:t>
            </a:r>
            <a:endParaRPr lang="zh-CN" altLang="en-US"/>
          </a:p>
          <a:p>
            <a:r>
              <a:rPr lang="en-US" altLang="zh-CN"/>
              <a:t>1.“</a:t>
            </a:r>
            <a:r>
              <a:rPr lang="zh-CN" altLang="en-US"/>
              <a:t>十四五</a:t>
            </a:r>
            <a:r>
              <a:rPr lang="en-US" altLang="zh-CN"/>
              <a:t>”</a:t>
            </a:r>
            <a:r>
              <a:rPr lang="zh-CN" altLang="en-US"/>
              <a:t>目标的深化与巩固。</a:t>
            </a:r>
            <a:endParaRPr lang="zh-CN" altLang="en-US"/>
          </a:p>
          <a:p>
            <a:r>
              <a:rPr lang="en-US" altLang="zh-CN"/>
              <a:t>2.</a:t>
            </a:r>
            <a:r>
              <a:rPr lang="zh-CN" altLang="en-US"/>
              <a:t>科技创新的新突破，尤其是在人工智能、生物医药、航空航天等前沿领域。</a:t>
            </a:r>
            <a:endParaRPr lang="zh-CN" altLang="en-US"/>
          </a:p>
          <a:p>
            <a:r>
              <a:rPr lang="en-US" altLang="zh-CN"/>
              <a:t>3.</a:t>
            </a:r>
            <a:r>
              <a:rPr lang="zh-CN" altLang="en-US"/>
              <a:t>全面深化改革开放，应对新的国际环境。</a:t>
            </a:r>
            <a:endParaRPr lang="zh-CN" altLang="en-US"/>
          </a:p>
          <a:p>
            <a:r>
              <a:rPr lang="en-US" altLang="zh-CN"/>
              <a:t>4.</a:t>
            </a:r>
            <a:r>
              <a:rPr lang="zh-CN" altLang="en-US"/>
              <a:t>共同富裕的阶段性目标取得实质性进展。</a:t>
            </a:r>
            <a:endParaRPr lang="zh-CN" altLang="en-US"/>
          </a:p>
          <a:p>
            <a:r>
              <a:rPr lang="en-US" altLang="zh-CN"/>
              <a:t>5.</a:t>
            </a:r>
            <a:r>
              <a:rPr lang="zh-CN" altLang="en-US"/>
              <a:t>绿色低碳转型的深入推进。</a:t>
            </a:r>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24915" y="859790"/>
            <a:ext cx="9560560" cy="4810125"/>
          </a:xfrm>
          <a:prstGeom prst="rect">
            <a:avLst/>
          </a:prstGeom>
        </p:spPr>
      </p:pic>
      <p:sp>
        <p:nvSpPr>
          <p:cNvPr id="3" name="文本框 2"/>
          <p:cNvSpPr txBox="1"/>
          <p:nvPr/>
        </p:nvSpPr>
        <p:spPr>
          <a:xfrm>
            <a:off x="710565" y="5855335"/>
            <a:ext cx="10770235" cy="64516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r>
              <a:rPr lang="zh-CN" altLang="en-US"/>
              <a:t>涨停棱镜专门统计每天涨停家数排名，前面没有上过榜的概念，连续上榜</a:t>
            </a:r>
            <a:r>
              <a:rPr lang="en-US" altLang="zh-CN"/>
              <a:t>3</a:t>
            </a:r>
            <a:r>
              <a:rPr lang="zh-CN" altLang="en-US"/>
              <a:t>次或者</a:t>
            </a:r>
            <a:r>
              <a:rPr lang="en-US" altLang="zh-CN"/>
              <a:t>5</a:t>
            </a:r>
            <a:r>
              <a:rPr lang="zh-CN" altLang="en-US"/>
              <a:t>天</a:t>
            </a:r>
            <a:r>
              <a:rPr lang="en-US" altLang="zh-CN"/>
              <a:t>3</a:t>
            </a:r>
            <a:r>
              <a:rPr lang="zh-CN" altLang="en-US"/>
              <a:t>次，那么这个概念大概率就是可以炒作半个月的时间。</a:t>
            </a:r>
            <a:r>
              <a:rPr lang="zh-CN" altLang="en-US">
                <a:sym typeface="+mn-ea"/>
              </a:rPr>
              <a:t>【新】【反复持久】</a:t>
            </a:r>
            <a:r>
              <a:rPr lang="zh-CN" altLang="en-US"/>
              <a:t>概念炒作有预期，还未兑现。</a:t>
            </a:r>
            <a:endParaRPr lang="zh-CN" altLang="en-US"/>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93370" y="1141730"/>
            <a:ext cx="9897745" cy="4866640"/>
          </a:xfrm>
          <a:prstGeom prst="rect">
            <a:avLst/>
          </a:prstGeom>
        </p:spPr>
      </p:pic>
      <p:pic>
        <p:nvPicPr>
          <p:cNvPr id="2" name="图片 1"/>
          <p:cNvPicPr>
            <a:picLocks noChangeAspect="1"/>
          </p:cNvPicPr>
          <p:nvPr/>
        </p:nvPicPr>
        <p:blipFill>
          <a:blip r:embed="rId2"/>
          <a:stretch>
            <a:fillRect/>
          </a:stretch>
        </p:blipFill>
        <p:spPr>
          <a:xfrm>
            <a:off x="8257540" y="504825"/>
            <a:ext cx="3417570" cy="5848985"/>
          </a:xfrm>
          <a:prstGeom prst="rect">
            <a:avLst/>
          </a:prstGeom>
        </p:spPr>
      </p:pic>
      <p:sp>
        <p:nvSpPr>
          <p:cNvPr id="4" name="文本框 3"/>
          <p:cNvSpPr txBox="1"/>
          <p:nvPr/>
        </p:nvSpPr>
        <p:spPr>
          <a:xfrm>
            <a:off x="3949065" y="223520"/>
            <a:ext cx="2798445" cy="368300"/>
          </a:xfrm>
          <a:prstGeom prst="rect">
            <a:avLst/>
          </a:prstGeom>
          <a:noFill/>
        </p:spPr>
        <p:txBody>
          <a:bodyPr wrap="square" rtlCol="0">
            <a:spAutoFit/>
          </a:bodyPr>
          <a:p>
            <a:pPr algn="ctr"/>
            <a:r>
              <a:rPr lang="en-US" altLang="zh-CN">
                <a:highlight>
                  <a:srgbClr val="FFFF00"/>
                </a:highlight>
              </a:rPr>
              <a:t>5</a:t>
            </a:r>
            <a:r>
              <a:rPr lang="zh-CN" altLang="en-US">
                <a:highlight>
                  <a:srgbClr val="FFFF00"/>
                </a:highlight>
              </a:rPr>
              <a:t>月底的医药上榜数据</a:t>
            </a:r>
            <a:endParaRPr lang="zh-CN" altLang="en-US">
              <a:highlight>
                <a:srgbClr val="FFFF00"/>
              </a:highlight>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62355" y="758825"/>
            <a:ext cx="9858375" cy="5116830"/>
          </a:xfrm>
          <a:prstGeom prst="rect">
            <a:avLst/>
          </a:prstGeom>
        </p:spPr>
      </p:pic>
      <p:sp>
        <p:nvSpPr>
          <p:cNvPr id="3" name="文本框 2"/>
          <p:cNvSpPr txBox="1"/>
          <p:nvPr/>
        </p:nvSpPr>
        <p:spPr>
          <a:xfrm>
            <a:off x="735965" y="6071235"/>
            <a:ext cx="10624185"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ctr"/>
            <a:r>
              <a:rPr lang="zh-CN" altLang="en-US"/>
              <a:t>光伏板块频繁的上榜，板块处于炒作的初期阶段，仍未高位的方向。</a:t>
            </a:r>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87730" y="829945"/>
            <a:ext cx="10038080" cy="4599940"/>
          </a:xfrm>
          <a:prstGeom prst="rect">
            <a:avLst/>
          </a:prstGeom>
        </p:spPr>
      </p:pic>
      <p:sp>
        <p:nvSpPr>
          <p:cNvPr id="3" name="文本框 2"/>
          <p:cNvSpPr txBox="1"/>
          <p:nvPr/>
        </p:nvSpPr>
        <p:spPr>
          <a:xfrm>
            <a:off x="1548130" y="5725795"/>
            <a:ext cx="8049895"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ctr"/>
            <a:r>
              <a:rPr lang="zh-CN" altLang="en-US"/>
              <a:t>资金的炒作，是否形成持续的上榜，是重要的参考方向</a:t>
            </a:r>
            <a:endParaRPr lang="zh-CN" altLang="en-US"/>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1.xml><?xml version="1.0" encoding="utf-8"?>
<p:tagLst xmlns:p="http://schemas.openxmlformats.org/presentationml/2006/main">
  <p:tag name="KSO_WM_BEAUTIFY_FLAG" val="#wm#"/>
  <p:tag name="KSO_WM_TEMPLATE_CATEGORY" val="diagram"/>
  <p:tag name="KSO_WM_TEMPLATE_INDEX" val="20217040"/>
</p:tagLst>
</file>

<file path=ppt/tags/tag42.xml><?xml version="1.0" encoding="utf-8"?>
<p:tagLst xmlns:p="http://schemas.openxmlformats.org/presentationml/2006/main">
  <p:tag name="KSO_WM_BEAUTIFY_FLAG" val="#wm#"/>
  <p:tag name="KSO_WM_TEMPLATE_CATEGORY" val="diagram"/>
  <p:tag name="KSO_WM_TEMPLATE_INDEX" val="20217040"/>
</p:tagLst>
</file>

<file path=ppt/tags/tag43.xml><?xml version="1.0" encoding="utf-8"?>
<p:tagLst xmlns:p="http://schemas.openxmlformats.org/presentationml/2006/main">
  <p:tag name="KSO_WM_BEAUTIFY_FLAG" val="#wm#"/>
  <p:tag name="KSO_WM_TEMPLATE_CATEGORY" val="diagram"/>
  <p:tag name="KSO_WM_TEMPLATE_INDEX" val="20217040"/>
</p:tagLst>
</file>

<file path=ppt/tags/tag44.xml><?xml version="1.0" encoding="utf-8"?>
<p:tagLst xmlns:p="http://schemas.openxmlformats.org/presentationml/2006/main">
  <p:tag name="KSO_WM_BEAUTIFY_FLAG" val="#wm#"/>
  <p:tag name="KSO_WM_TEMPLATE_CATEGORY" val="diagram"/>
  <p:tag name="KSO_WM_TEMPLATE_INDEX" val="20217040"/>
</p:tagLst>
</file>

<file path=ppt/tags/tag45.xml><?xml version="1.0" encoding="utf-8"?>
<p:tagLst xmlns:p="http://schemas.openxmlformats.org/presentationml/2006/main">
  <p:tag name="KSO_WM_BEAUTIFY_FLAG" val="#wm#"/>
  <p:tag name="KSO_WM_TEMPLATE_CATEGORY" val="diagram"/>
  <p:tag name="KSO_WM_TEMPLATE_INDEX" val="20217040"/>
</p:tagLst>
</file>

<file path=ppt/tags/tag46.xml><?xml version="1.0" encoding="utf-8"?>
<p:tagLst xmlns:p="http://schemas.openxmlformats.org/presentationml/2006/main">
  <p:tag name="KSO_WM_BEAUTIFY_FLAG" val="#wm#"/>
  <p:tag name="KSO_WM_TEMPLATE_CATEGORY" val="diagram"/>
  <p:tag name="KSO_WM_TEMPLATE_INDEX" val="20217040"/>
</p:tagLst>
</file>

<file path=ppt/tags/tag47.xml><?xml version="1.0" encoding="utf-8"?>
<p:tagLst xmlns:p="http://schemas.openxmlformats.org/presentationml/2006/main">
  <p:tag name="KSO_WM_BEAUTIFY_FLAG" val="#wm#"/>
  <p:tag name="KSO_WM_TEMPLATE_CATEGORY" val="diagram"/>
  <p:tag name="KSO_WM_TEMPLATE_INDEX" val="20217040"/>
</p:tagLst>
</file>

<file path=ppt/tags/tag48.xml><?xml version="1.0" encoding="utf-8"?>
<p:tagLst xmlns:p="http://schemas.openxmlformats.org/presentationml/2006/main">
  <p:tag name="KSO_WM_BEAUTIFY_FLAG" val="#wm#"/>
  <p:tag name="KSO_WM_TEMPLATE_CATEGORY" val="diagram"/>
  <p:tag name="KSO_WM_TEMPLATE_INDEX" val="20217040"/>
</p:tagLst>
</file>

<file path=ppt/tags/tag49.xml><?xml version="1.0" encoding="utf-8"?>
<p:tagLst xmlns:p="http://schemas.openxmlformats.org/presentationml/2006/main">
  <p:tag name="KSO_WM_BEAUTIFY_FLAG" val="#wm#"/>
  <p:tag name="KSO_WM_TEMPLATE_CATEGORY" val="diagram"/>
  <p:tag name="KSO_WM_TEMPLATE_INDEX" val="2021704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diagram"/>
  <p:tag name="KSO_WM_TEMPLATE_INDEX" val="20209527"/>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1714_2*l_h_i*1_1_1"/>
  <p:tag name="KSO_WM_TEMPLATE_CATEGORY" val="diagram"/>
  <p:tag name="KSO_WM_TEMPLATE_INDEX" val="20211714"/>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1714_2*l_h_f*1_1_1"/>
  <p:tag name="KSO_WM_TEMPLATE_CATEGORY" val="diagram"/>
  <p:tag name="KSO_WM_TEMPLATE_INDEX" val="20211714"/>
  <p:tag name="KSO_WM_UNIT_LAYERLEVEL" val="1_1_1"/>
  <p:tag name="KSO_WM_TAG_VERSION" val="1.0"/>
  <p:tag name="KSO_WM_BEAUTIFY_FLAG" val="#wm#"/>
  <p:tag name="KSO_WM_UNIT_PRESET_TEXT" val="单击此处输入你的正文，准确理解您传达的信息。单击此处输入你的正文，准确理解您传达的信息。单击此处输入你的正文"/>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1714_2*l_h_i*1_1_2"/>
  <p:tag name="KSO_WM_TEMPLATE_CATEGORY" val="diagram"/>
  <p:tag name="KSO_WM_TEMPLATE_INDEX" val="20211714"/>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1714_2*l_h_i*1_2_1"/>
  <p:tag name="KSO_WM_TEMPLATE_CATEGORY" val="diagram"/>
  <p:tag name="KSO_WM_TEMPLATE_INDEX" val="20211714"/>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1714_2*l_h_f*1_2_1"/>
  <p:tag name="KSO_WM_TEMPLATE_CATEGORY" val="diagram"/>
  <p:tag name="KSO_WM_TEMPLATE_INDEX" val="20211714"/>
  <p:tag name="KSO_WM_UNIT_LAYERLEVEL" val="1_1_1"/>
  <p:tag name="KSO_WM_TAG_VERSION" val="1.0"/>
  <p:tag name="KSO_WM_BEAUTIFY_FLAG" val="#wm#"/>
  <p:tag name="KSO_WM_UNIT_PRESET_TEXT" val="单击此处输入你的正文，准确理解您传达的信息。单击此处输入你的正文，准确理解您传达的信息。单击此处输入你的正文"/>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1714_2*l_h_i*1_2_2"/>
  <p:tag name="KSO_WM_TEMPLATE_CATEGORY" val="diagram"/>
  <p:tag name="KSO_WM_TEMPLATE_INDEX" val="20211714"/>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1714_2*l_h_i*1_3_1"/>
  <p:tag name="KSO_WM_TEMPLATE_CATEGORY" val="diagram"/>
  <p:tag name="KSO_WM_TEMPLATE_INDEX" val="20211714"/>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1714_2*l_h_f*1_3_1"/>
  <p:tag name="KSO_WM_TEMPLATE_CATEGORY" val="diagram"/>
  <p:tag name="KSO_WM_TEMPLATE_INDEX" val="20211714"/>
  <p:tag name="KSO_WM_UNIT_LAYERLEVEL" val="1_1_1"/>
  <p:tag name="KSO_WM_TAG_VERSION" val="1.0"/>
  <p:tag name="KSO_WM_BEAUTIFY_FLAG" val="#wm#"/>
  <p:tag name="KSO_WM_UNIT_PRESET_TEXT" val="单击此处输入你的正文，准确理解您传达的信息。单击此处输入你的正文，准确理解您传达的信息。单击此处输入你的正文"/>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11714_2*l_h_i*1_3_2"/>
  <p:tag name="KSO_WM_TEMPLATE_CATEGORY" val="diagram"/>
  <p:tag name="KSO_WM_TEMPLATE_INDEX" val="20211714"/>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43.0723622047245,&quot;left&quot;:130.66165354330707,&quot;top&quot;:48.48606299212598,&quot;width&quot;:698.719685039370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PA" val="v5.2.7"/>
  <p:tag name="PAMAINTYPE" val="4"/>
  <p:tag name="PATYPE" val="176"/>
  <p:tag name="PASUBTYPE" val="283"/>
  <p:tag name="RESOURCELIBID_SHAPE" val="38425"/>
  <p:tag name="RESOURCELIB_SHAPETYPE" val="4"/>
  <p:tag name="KSO_WM_UNIT_VALUE" val="129*144"/>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11714_2*l_h_x*1_1_1"/>
  <p:tag name="KSO_WM_TEMPLATE_CATEGORY" val="diagram"/>
  <p:tag name="KSO_WM_TEMPLATE_INDEX" val="20211714"/>
  <p:tag name="KSO_WM_UNIT_LAYERLEVEL" val="1_1_1"/>
  <p:tag name="KSO_WM_TAG_VERSION" val="1.0"/>
  <p:tag name="KSO_WM_BEAUTIFY_FLAG" val="#wm#"/>
  <p:tag name="KSO_WM_UNIT_USESOURCEFORMAT_APPLY" val="1"/>
  <p:tag name="KSO_WM_UNIT_ICON_FILEID" val="3140400"/>
  <p:tag name="KSO_WM_UNIT_ICON_STYLE" val="2"/>
  <p:tag name="KSO_WM_UNIT_FILL_FORE_SCHEMECOLOR_INDEX" val="5"/>
  <p:tag name="KSO_WM_UNIT_FILL_TYPE" val="1"/>
  <p:tag name="KSO_WM_UNIT_TEXT_FILL_FORE_SCHEMECOLOR_INDEX" val="13"/>
  <p:tag name="KSO_WM_UNIT_TEXT_FILL_TYPE" val="1"/>
</p:tagLst>
</file>

<file path=ppt/tags/tag61.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6.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8.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3.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4.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5.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6.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7.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8.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9.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1.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2.xml><?xml version="1.0" encoding="utf-8"?>
<p:tagLst xmlns:p="http://schemas.openxmlformats.org/presentationml/2006/main">
  <p:tag name="PA" val="v5.2.7"/>
  <p:tag name="PAMAINTYPE" val="4"/>
  <p:tag name="PATYPE" val="159"/>
  <p:tag name="PASUBTYPE" val="162"/>
  <p:tag name="RESOURCELIBID_SHAPE" val="529353"/>
  <p:tag name="RESOURCELIB_SHAPETYPE" val="4"/>
  <p:tag name="KSO_WM_UNIT_VALUE" val="127*14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11714_2*l_h_x*1_2_1"/>
  <p:tag name="KSO_WM_TEMPLATE_CATEGORY" val="diagram"/>
  <p:tag name="KSO_WM_TEMPLATE_INDEX" val="20211714"/>
  <p:tag name="KSO_WM_UNIT_LAYERLEVEL" val="1_1_1"/>
  <p:tag name="KSO_WM_TAG_VERSION" val="1.0"/>
  <p:tag name="KSO_WM_BEAUTIFY_FLAG" val="#wm#"/>
  <p:tag name="KSO_WM_UNIT_USESOURCEFORMAT_APPLY" val="1"/>
  <p:tag name="KSO_WM_UNIT_ICON_FILEID" val="3140270"/>
  <p:tag name="KSO_WM_UNIT_ICON_STYLE" val="2"/>
  <p:tag name="KSO_WM_UNIT_FILL_FORE_SCHEMECOLOR_INDEX" val="5"/>
  <p:tag name="KSO_WM_UNIT_FILL_TYPE" val="1"/>
  <p:tag name="KSO_WM_UNIT_TEXT_FILL_FORE_SCHEMECOLOR_INDEX" val="13"/>
  <p:tag name="KSO_WM_UNIT_TEXT_FILL_TYPE" val="1"/>
</p:tagLst>
</file>

<file path=ppt/tags/tag83.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4.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6.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PA" val="v5.2.7"/>
  <p:tag name="PAMAINTYPE" val="4"/>
  <p:tag name="PATYPE" val="159"/>
  <p:tag name="PASUBTYPE" val="162"/>
  <p:tag name="RESOURCELIBID_SHAPE" val="531016"/>
  <p:tag name="RESOURCELIB_SHAPETYPE" val="4"/>
  <p:tag name="KSO_WM_UNIT_VALUE" val="129*144"/>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11714_2*l_h_x*1_3_1"/>
  <p:tag name="KSO_WM_TEMPLATE_CATEGORY" val="diagram"/>
  <p:tag name="KSO_WM_TEMPLATE_INDEX" val="20211714"/>
  <p:tag name="KSO_WM_UNIT_LAYERLEVEL" val="1_1_1"/>
  <p:tag name="KSO_WM_TAG_VERSION" val="1.0"/>
  <p:tag name="KSO_WM_BEAUTIFY_FLAG" val="#wm#"/>
  <p:tag name="KSO_WM_UNIT_USESOURCEFORMAT_APPLY" val="1"/>
  <p:tag name="KSO_WM_UNIT_ICON_FILEID" val="3140103"/>
  <p:tag name="KSO_WM_UNIT_ICON_STYLE" val="2"/>
  <p:tag name="KSO_WM_UNIT_FILL_FORE_SCHEMECOLOR_INDEX" val="5"/>
  <p:tag name="KSO_WM_UNIT_FILL_TYPE" val="1"/>
</p:tagLst>
</file>

<file path=ppt/tags/tag89.xml><?xml version="1.0" encoding="utf-8"?>
<p:tagLst xmlns:p="http://schemas.openxmlformats.org/presentationml/2006/main">
  <p:tag name="PA" val="v5.2.7"/>
  <p:tag name="KSO_WM_UNIT_FILL_FORE_SCHEMECOLOR_INDEX_BRIGHTNESS" val="0"/>
  <p:tag name="KSO_WM_UNIT_FILL_FORE_SCHEMECOLOR_INDEX" val="5"/>
  <p:tag name="KSO_WM_UNI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PA" val="v5.2.7"/>
  <p:tag name="KSO_WM_UNIT_FILL_FORE_SCHEMECOLOR_INDEX_BRIGHTNESS" val="0"/>
  <p:tag name="KSO_WM_UNIT_FILL_FORE_SCHEMECOLOR_INDEX" val="5"/>
  <p:tag name="KSO_WM_UNIT_FILL_TYPE" val="1"/>
</p:tagLst>
</file>

<file path=ppt/tags/tag91.xml><?xml version="1.0" encoding="utf-8"?>
<p:tagLst xmlns:p="http://schemas.openxmlformats.org/presentationml/2006/main">
  <p:tag name="PA" val="v5.2.7"/>
  <p:tag name="KSO_WM_UNIT_FILL_FORE_SCHEMECOLOR_INDEX_BRIGHTNESS" val="0"/>
  <p:tag name="KSO_WM_UNIT_FILL_FORE_SCHEMECOLOR_INDEX" val="5"/>
  <p:tag name="KSO_WM_UNIT_FILL_TYPE" val="1"/>
</p:tagLst>
</file>

<file path=ppt/tags/tag92.xml><?xml version="1.0" encoding="utf-8"?>
<p:tagLst xmlns:p="http://schemas.openxmlformats.org/presentationml/2006/main">
  <p:tag name="PA" val="v5.2.7"/>
  <p:tag name="KSO_WM_UNIT_FILL_FORE_SCHEMECOLOR_INDEX_BRIGHTNESS" val="0"/>
  <p:tag name="KSO_WM_UNIT_FILL_FORE_SCHEMECOLOR_INDEX" val="5"/>
  <p:tag name="KSO_WM_UNIT_FILL_TYPE" val="1"/>
</p:tagLst>
</file>

<file path=ppt/tags/tag93.xml><?xml version="1.0" encoding="utf-8"?>
<p:tagLst xmlns:p="http://schemas.openxmlformats.org/presentationml/2006/main">
  <p:tag name="KSO_WM_BEAUTIFY_FLAG" val="#wm#"/>
  <p:tag name="KSO_WM_TEMPLATE_CATEGORY" val="diagram"/>
  <p:tag name="KSO_WM_TEMPLATE_INDEX" val="20209527"/>
  <p:tag name="KSO_WM_SLIDE_ID" val="diagram2020952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SLIDE_LAYOUT" val="d"/>
  <p:tag name="KSO_WM_SLIDE_LAYOUT_CNT" val="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5-10-09T17:43:20&quot;,&quot;maxSize&quot;:{&quot;size1&quot;:2.310280974926772},&quot;minSize&quot;:{&quot;size1&quot;:2.310280974926772},&quot;normalSize&quot;:{&quot;size1&quot;:2.310280974926772},&quot;subLayout&quot;:[{&quot;id&quot;:&quot;2025-10-09T17:43:20&quot;,&quot;type&quot;:0},{&quot;id&quot;:&quot;2025-10-09T17:43:20&quot;,&quot;margin&quot;:{&quot;bottom&quot;:1.6929999589920044,&quot;left&quot;:1.6929999589920044,&quot;right&quot;:1.6929999589920044,&quot;top&quot;:1.2699999809265137},&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05426f0b1077440ebd8848530286d431&quot;,&quot;fill_align&quot;:&quot;cm&quot;,&quot;chip_types&quot;:[&quot;diagram&quot;,&quot;pictext&quot;,&quot;text&quot;,&quot;picture&quot;,&quot;chart&quot;,&quot;table&quot;,&quot;video&quot;]}]]"/>
  <p:tag name="KSO_WM_SLIDE_SIZE" val="864*324"/>
  <p:tag name="KSO_WM_SLIDE_POSITION" val="47*107"/>
  <p:tag name="KSO_WM_CHIP_XID" val="5f20142fc4814ce96fb1281b"/>
  <p:tag name="KSO_WM_CHIP_DECFILLPROP" val="[]"/>
  <p:tag name="KSO_WM_CHIP_GROUPID" val="5f20142fc4814ce96fb1281a"/>
  <p:tag name="KSO_WM_SLIDE_BK_DARK_LIGHT" val="2"/>
  <p:tag name="KSO_WM_SLIDE_BACKGROUND_TYPE" val="general"/>
  <p:tag name="KSO_WM_SLIDE_SUPPORT_FEATURE_TYPE" val="3"/>
  <p:tag name="KSO_WM_TEMPLATE_ASSEMBLE_XID" val="60656e904054ed1e2fb7fb93"/>
  <p:tag name="KSO_WM_TEMPLATE_ASSEMBLE_GROUPID" val="60656e904054ed1e2fb7fb93"/>
</p:tagLst>
</file>

<file path=ppt/tags/tag94.xml><?xml version="1.0" encoding="utf-8"?>
<p:tagLst xmlns:p="http://schemas.openxmlformats.org/presentationml/2006/main">
  <p:tag name="KSO_WM_BEAUTIFY_FLAG" val="#wm#"/>
  <p:tag name="KSO_WM_TEMPLATE_CATEGORY" val="custom"/>
  <p:tag name="KSO_WM_TEMPLATE_INDEX" val="20205176"/>
</p:tagLst>
</file>

<file path=ppt/tags/tag95.xml><?xml version="1.0" encoding="utf-8"?>
<p:tagLst xmlns:p="http://schemas.openxmlformats.org/presentationml/2006/main">
  <p:tag name="KSO_WM_BEAUTIFY_FLAG" val="#wm#"/>
  <p:tag name="KSO_WM_TEMPLATE_CATEGORY" val="diagram"/>
  <p:tag name="KSO_WM_TEMPLATE_INDEX" val="20217040"/>
</p:tagLst>
</file>

<file path=ppt/tags/tag96.xml><?xml version="1.0" encoding="utf-8"?>
<p:tagLst xmlns:p="http://schemas.openxmlformats.org/presentationml/2006/main">
  <p:tag name="KSO_WM_BEAUTIFY_FLAG" val="#wm#"/>
  <p:tag name="KSO_WM_TEMPLATE_CATEGORY" val="custom"/>
  <p:tag name="KSO_WM_TEMPLATE_INDEX" val="20205176"/>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PP_MARK_KEY" val="7fb726d2-c86b-42c1-b34d-3bbbdc299f5d"/>
  <p:tag name="COMMONDATA" val="eyJoZGlkIjoiOGE4MmM3N2M1Njg0N2RlMTM3NDgxNjk5YmFiZDMxNTIifQ=="/>
  <p:tag name="commondata" val="eyJoZGlkIjoiYzA4ODY5MWUxZTc2Yzg2M2Q3MmRkMDRmMDY4MjQ4ZTAifQ=="/>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1407</Words>
  <Application>WPS 演示</Application>
  <PresentationFormat>宽屏</PresentationFormat>
  <Paragraphs>56</Paragraphs>
  <Slides>17</Slides>
  <Notes>0</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17</vt:i4>
      </vt:variant>
    </vt:vector>
  </HeadingPairs>
  <TitlesOfParts>
    <vt:vector size="38"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Heavy</vt:lpstr>
      <vt:lpstr>Arial Unicode MS</vt:lpstr>
      <vt:lpstr>Calibri</vt:lpstr>
      <vt:lpstr>等线 Light</vt:lpstr>
      <vt:lpstr>等线</vt:lpstr>
      <vt:lpstr>Office 主题​​</vt:lpstr>
      <vt:lpstr>1_自定义设计方案</vt:lpstr>
      <vt:lpstr>自定义设计方案</vt:lpstr>
      <vt:lpstr>1_Office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十二猪肠</cp:lastModifiedBy>
  <cp:revision>1348</cp:revision>
  <dcterms:created xsi:type="dcterms:W3CDTF">2019-06-19T02:08:00Z</dcterms:created>
  <dcterms:modified xsi:type="dcterms:W3CDTF">2025-10-15T11:44:06Z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244ACA2EB60840989A6E7AD0DF89266E</vt:lpwstr>
  </property>
</Properties>
</file>