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435" r:id="rId3"/>
    <p:sldId id="573" r:id="rId4"/>
    <p:sldId id="567" r:id="rId5"/>
    <p:sldId id="562" r:id="rId6"/>
    <p:sldId id="582" r:id="rId7"/>
    <p:sldId id="577" r:id="rId8"/>
    <p:sldId id="581" r:id="rId9"/>
    <p:sldId id="579" r:id="rId10"/>
    <p:sldId id="272" r:id="rId11"/>
  </p:sldIdLst>
  <p:sldSz cx="12192000" cy="6858000"/>
  <p:notesSz cx="6858000" cy="9144000"/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7" userDrawn="1">
          <p15:clr>
            <a:srgbClr val="A4A3A4"/>
          </p15:clr>
        </p15:guide>
        <p15:guide id="3" pos="4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60"/>
        <p:guide pos="3847"/>
        <p:guide pos="4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6" Type="http://schemas.openxmlformats.org/officeDocument/2006/relationships/tags" Target="tags/tag39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386195"/>
            <a:ext cx="1225423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丨投顾执业编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A20250725006485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1430"/>
            <a:ext cx="12192000" cy="51568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2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402205" y="51435"/>
            <a:ext cx="738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指数不完全等于赚钱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效应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r="9741"/>
          <a:stretch>
            <a:fillRect/>
          </a:stretch>
        </p:blipFill>
        <p:spPr>
          <a:xfrm>
            <a:off x="236855" y="808355"/>
            <a:ext cx="6413500" cy="5591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0390" y="808355"/>
            <a:ext cx="4981575" cy="36004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6864350" y="4739005"/>
            <a:ext cx="50476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tx1"/>
                </a:solidFill>
              </a:rPr>
              <a:t>始终对</a:t>
            </a:r>
            <a:r>
              <a:rPr lang="en-US" altLang="zh-CN" b="1">
                <a:solidFill>
                  <a:schemeClr val="tx1"/>
                </a:solidFill>
              </a:rPr>
              <a:t>“</a:t>
            </a:r>
            <a:r>
              <a:rPr lang="zh-CN" altLang="en-US" b="1">
                <a:solidFill>
                  <a:schemeClr val="tx1"/>
                </a:solidFill>
              </a:rPr>
              <a:t>逼空</a:t>
            </a:r>
            <a:r>
              <a:rPr lang="en-US" altLang="zh-CN" b="1">
                <a:solidFill>
                  <a:schemeClr val="tx1"/>
                </a:solidFill>
              </a:rPr>
              <a:t>”</a:t>
            </a:r>
            <a:r>
              <a:rPr lang="zh-CN" altLang="en-US" b="1">
                <a:solidFill>
                  <a:schemeClr val="tx1"/>
                </a:solidFill>
              </a:rPr>
              <a:t>保持冷静，正如不要在超跌中恐慌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781165" y="5223510"/>
            <a:ext cx="5155565" cy="1087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/>
              <a:t>不赚钱的最大原因</a:t>
            </a:r>
            <a:r>
              <a:rPr lang="en-US" altLang="zh-CN"/>
              <a:t>——</a:t>
            </a:r>
            <a:endParaRPr lang="zh-CN" altLang="en-US"/>
          </a:p>
          <a:p>
            <a:pPr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不是因为大盘一会暴跌一会暴涨</a:t>
            </a:r>
            <a:endParaRPr lang="zh-CN" altLang="en-US" b="1">
              <a:solidFill>
                <a:srgbClr val="FF0000"/>
              </a:solidFill>
            </a:endParaRPr>
          </a:p>
          <a:p>
            <a:pPr algn="r">
              <a:lnSpc>
                <a:spcPct val="120000"/>
              </a:lnSpc>
            </a:pPr>
            <a:r>
              <a:rPr lang="zh-CN" altLang="en-US" b="1">
                <a:solidFill>
                  <a:srgbClr val="FF0000"/>
                </a:solidFill>
              </a:rPr>
              <a:t>而是因为你内心的又怕跌又怕涨</a:t>
            </a:r>
            <a:endParaRPr lang="zh-CN" altLang="en-US" b="1">
              <a:solidFill>
                <a:srgbClr val="FF00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盯盘大升级</a:t>
            </a:r>
            <a:r>
              <a:rPr lang="en-US" altLang="zh-CN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——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这么多条件怎么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用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852805"/>
            <a:ext cx="6174740" cy="57213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圆角矩形 5"/>
          <p:cNvSpPr/>
          <p:nvPr/>
        </p:nvSpPr>
        <p:spPr>
          <a:xfrm>
            <a:off x="6440170" y="862330"/>
            <a:ext cx="1028065" cy="11442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单季</a:t>
            </a:r>
            <a:r>
              <a:rPr lang="en-US" altLang="zh-CN">
                <a:sym typeface="+mn-ea"/>
              </a:rPr>
              <a:t>   </a:t>
            </a:r>
            <a:endParaRPr lang="en-US" altLang="zh-CN"/>
          </a:p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累计</a:t>
            </a:r>
            <a:r>
              <a:rPr lang="en-US" altLang="zh-CN">
                <a:sym typeface="+mn-ea"/>
              </a:rPr>
              <a:t>   </a:t>
            </a:r>
            <a:endParaRPr lang="en-US" altLang="zh-CN"/>
          </a:p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滚动</a:t>
            </a:r>
            <a:endParaRPr lang="zh-CN" altLang="en-US"/>
          </a:p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7741285" y="852805"/>
            <a:ext cx="2022475" cy="11442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净利润</a:t>
            </a:r>
            <a:endParaRPr lang="zh-CN" altLang="en-US"/>
          </a:p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净利润同比</a:t>
            </a:r>
            <a:endParaRPr lang="zh-CN" altLang="en-US"/>
          </a:p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净利润环比</a:t>
            </a:r>
            <a:endParaRPr lang="zh-CN" altLang="en-US"/>
          </a:p>
          <a:p>
            <a:pPr algn="ctr">
              <a:lnSpc>
                <a:spcPct val="150000"/>
              </a:lnSpc>
            </a:pP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0036175" y="852805"/>
            <a:ext cx="2022475" cy="11442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t" anchorCtr="0"/>
          <a:p>
            <a:pPr algn="ctr">
              <a:lnSpc>
                <a:spcPct val="120000"/>
              </a:lnSpc>
            </a:pPr>
            <a:r>
              <a:rPr lang="zh-CN" altLang="en-US">
                <a:sym typeface="+mn-ea"/>
              </a:rPr>
              <a:t>连续增长</a:t>
            </a:r>
            <a:r>
              <a:rPr lang="en-US" altLang="zh-CN">
                <a:sym typeface="+mn-ea"/>
              </a:rPr>
              <a:t>                                    </a:t>
            </a:r>
            <a:r>
              <a:rPr lang="zh-CN" altLang="en-US">
                <a:sym typeface="+mn-ea"/>
              </a:rPr>
              <a:t>创新高</a:t>
            </a:r>
            <a:r>
              <a:rPr lang="en-US" altLang="zh-CN">
                <a:sym typeface="+mn-ea"/>
              </a:rPr>
              <a:t>                                          </a:t>
            </a:r>
            <a:r>
              <a:rPr lang="zh-CN" altLang="en-US">
                <a:sym typeface="+mn-ea"/>
              </a:rPr>
              <a:t>连续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大于</a:t>
            </a:r>
            <a:r>
              <a:rPr lang="en-US" altLang="zh-CN">
                <a:sym typeface="+mn-ea"/>
              </a:rPr>
              <a:t>0</a:t>
            </a:r>
            <a:endParaRPr lang="en-US" altLang="zh-CN"/>
          </a:p>
          <a:p>
            <a:pPr algn="ctr">
              <a:lnSpc>
                <a:spcPct val="120000"/>
              </a:lnSpc>
            </a:pPr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5570" y="2117725"/>
            <a:ext cx="5492115" cy="13112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70" y="3540125"/>
            <a:ext cx="5492115" cy="14427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70" y="5093970"/>
            <a:ext cx="5491480" cy="156400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业绩的爆发转向股价的</a:t>
            </a:r>
            <a:r>
              <a:rPr lang="zh-CN" altLang="en-US" sz="2800" b="1">
                <a:solidFill>
                  <a:schemeClr val="bg1"/>
                </a:solidFill>
              </a:rPr>
              <a:t>爆发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4430" y="748030"/>
            <a:ext cx="7343140" cy="3188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820" y="3081020"/>
            <a:ext cx="9256395" cy="35236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85" y="2872740"/>
            <a:ext cx="5262245" cy="25069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在正常的增长中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找爆发性</a:t>
            </a:r>
            <a:r>
              <a:rPr lang="zh-CN" altLang="en-US" sz="2800" b="1">
                <a:solidFill>
                  <a:schemeClr val="bg1"/>
                </a:solidFill>
              </a:rPr>
              <a:t>增长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5170"/>
            <a:ext cx="8998585" cy="29165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675" y="3708400"/>
            <a:ext cx="8950325" cy="29165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1217676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06755" y="6606540"/>
            <a:ext cx="10805795" cy="193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0" y="6422390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丨投顾执业编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A20250725006485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已开户海报_17762517776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7623674519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图片_177623675430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380</Words>
  <Application>WPS 演示</Application>
  <PresentationFormat>宽屏</PresentationFormat>
  <Paragraphs>29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1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707</cp:revision>
  <dcterms:created xsi:type="dcterms:W3CDTF">2019-06-19T02:08:00Z</dcterms:created>
  <dcterms:modified xsi:type="dcterms:W3CDTF">2026-04-15T11:20:35Z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5BA740CFF82A4630813DA0B0A1EC66A5_13</vt:lpwstr>
  </property>
</Properties>
</file>