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35" r:id="rId3"/>
    <p:sldId id="573" r:id="rId4"/>
    <p:sldId id="567" r:id="rId5"/>
    <p:sldId id="562" r:id="rId6"/>
    <p:sldId id="582" r:id="rId7"/>
    <p:sldId id="580" r:id="rId8"/>
    <p:sldId id="583" r:id="rId9"/>
    <p:sldId id="584" r:id="rId10"/>
    <p:sldId id="581" r:id="rId11"/>
    <p:sldId id="579" r:id="rId12"/>
    <p:sldId id="272" r:id="rId13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5ED1"/>
    <a:srgbClr val="B34500"/>
    <a:srgbClr val="FFBF75"/>
    <a:srgbClr val="FFD483"/>
    <a:srgbClr val="FFEFCE"/>
    <a:srgbClr val="FFD585"/>
    <a:srgbClr val="FFEFCF"/>
    <a:srgbClr val="FFEFCD"/>
    <a:srgbClr val="FFD983"/>
    <a:srgbClr val="E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60"/>
        <p:guide pos="3840"/>
        <p:guide pos="4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4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1430"/>
            <a:ext cx="12192000" cy="51568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.xml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9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1.xml"/><Relationship Id="rId2" Type="http://schemas.openxmlformats.org/officeDocument/2006/relationships/image" Target="../media/image15.png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5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智尊_17774645726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402205" y="51435"/>
            <a:ext cx="738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轮动节奏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决定赚钱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效应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" y="887730"/>
            <a:ext cx="11006455" cy="46520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685415" y="5732780"/>
            <a:ext cx="70262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/>
              <a:t>2.5</a:t>
            </a:r>
            <a:r>
              <a:rPr lang="zh-CN" altLang="en-US"/>
              <a:t>万亿兜底，新一轮的时间换</a:t>
            </a:r>
            <a:r>
              <a:rPr lang="zh-CN" altLang="en-US"/>
              <a:t>空间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穿透指数看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市场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84225"/>
            <a:ext cx="7074535" cy="3982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510" y="1234440"/>
            <a:ext cx="5078095" cy="2323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00" y="4133850"/>
            <a:ext cx="5081905" cy="21628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412875" y="5237480"/>
            <a:ext cx="42487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双创扩散到主板</a:t>
            </a:r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lang="zh-CN" altLang="en-US" b="1">
                <a:solidFill>
                  <a:srgbClr val="FF0000"/>
                </a:solidFill>
              </a:rPr>
              <a:t>大市值扩散到小微盘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指数不一定很强</a:t>
            </a:r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lang="zh-CN" altLang="en-US" b="1">
                <a:solidFill>
                  <a:srgbClr val="FF0000"/>
                </a:solidFill>
              </a:rPr>
              <a:t>赚钱效应也未必会</a:t>
            </a:r>
            <a:r>
              <a:rPr lang="zh-CN" altLang="en-US" b="1">
                <a:solidFill>
                  <a:srgbClr val="FF0000"/>
                </a:solidFill>
              </a:rPr>
              <a:t>弱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业绩反转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黄金坑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9780" y="1028700"/>
            <a:ext cx="3324225" cy="2400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330" y="1028700"/>
            <a:ext cx="3314700" cy="24009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355" y="1028700"/>
            <a:ext cx="3305175" cy="24098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710" y="3171825"/>
            <a:ext cx="3279140" cy="736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780" y="3117215"/>
            <a:ext cx="3274060" cy="98679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96740" y="4906010"/>
            <a:ext cx="3612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不同形</a:t>
            </a:r>
            <a:r>
              <a:rPr lang="zh-CN" altLang="en-US"/>
              <a:t>式的</a:t>
            </a:r>
            <a:r>
              <a:rPr lang="en-US" altLang="zh-CN"/>
              <a:t>“</a:t>
            </a:r>
            <a:r>
              <a:rPr lang="zh-CN" altLang="en-US"/>
              <a:t>反转</a:t>
            </a:r>
            <a:r>
              <a:rPr lang="en-US" altLang="zh-CN"/>
              <a:t>”</a:t>
            </a:r>
            <a:r>
              <a:rPr lang="zh-CN" altLang="en-US"/>
              <a:t>带来不同的</a:t>
            </a:r>
            <a:r>
              <a:rPr lang="zh-CN" altLang="en-US"/>
              <a:t>机会</a:t>
            </a:r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同比反转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通常是持续业绩下滑后的强势</a:t>
            </a:r>
            <a:r>
              <a:rPr lang="zh-CN" altLang="en-US" sz="2800" b="1">
                <a:solidFill>
                  <a:schemeClr val="bg1"/>
                </a:solidFill>
              </a:rPr>
              <a:t>反转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7830" y="5732780"/>
            <a:ext cx="113563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同比较早之前下滑，但环比可能已经企稳也可能还在</a:t>
            </a:r>
            <a:r>
              <a:rPr lang="zh-CN" altLang="en-US" b="1">
                <a:solidFill>
                  <a:srgbClr val="FF0000"/>
                </a:solidFill>
              </a:rPr>
              <a:t>下滑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所以反转的那一个季度数据是比较重要</a:t>
            </a:r>
            <a:r>
              <a:rPr lang="zh-CN" altLang="en-US" b="1">
                <a:solidFill>
                  <a:srgbClr val="FF0000"/>
                </a:solidFill>
              </a:rPr>
              <a:t>的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9440" y="805815"/>
            <a:ext cx="10786110" cy="49269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直播带货海报1920_1080_17774645790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环比反转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已经处于增长中的</a:t>
            </a:r>
            <a:r>
              <a:rPr lang="en-US" altLang="zh-CN" sz="2800" b="1">
                <a:solidFill>
                  <a:schemeClr val="bg1"/>
                </a:solidFill>
              </a:rPr>
              <a:t>“</a:t>
            </a:r>
            <a:r>
              <a:rPr lang="zh-CN" altLang="en-US" sz="2800" b="1">
                <a:solidFill>
                  <a:schemeClr val="bg1"/>
                </a:solidFill>
              </a:rPr>
              <a:t>洗盘</a:t>
            </a:r>
            <a:r>
              <a:rPr lang="en-US" altLang="zh-CN" sz="2800" b="1">
                <a:solidFill>
                  <a:schemeClr val="bg1"/>
                </a:solidFill>
              </a:rPr>
              <a:t>”</a:t>
            </a:r>
            <a:r>
              <a:rPr lang="zh-CN" altLang="en-US" sz="2800" b="1">
                <a:solidFill>
                  <a:schemeClr val="bg1"/>
                </a:solidFill>
              </a:rPr>
              <a:t>式挖</a:t>
            </a:r>
            <a:r>
              <a:rPr lang="zh-CN" altLang="en-US" sz="2800" b="1">
                <a:solidFill>
                  <a:schemeClr val="bg1"/>
                </a:solidFill>
              </a:rPr>
              <a:t>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830" y="817880"/>
            <a:ext cx="11356340" cy="48336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417830" y="5732780"/>
            <a:ext cx="113563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无论是单季、累计还是滚动，其实都已经处于增长状态中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</a:rPr>
              <a:t>但某一个单季突然出现环比大幅下滑，把一些不坚定份子</a:t>
            </a:r>
            <a:r>
              <a:rPr lang="en-US" altLang="zh-CN" b="1">
                <a:solidFill>
                  <a:srgbClr val="FF0000"/>
                </a:solidFill>
              </a:rPr>
              <a:t>“</a:t>
            </a:r>
            <a:r>
              <a:rPr lang="zh-CN" altLang="en-US" b="1">
                <a:solidFill>
                  <a:srgbClr val="FF0000"/>
                </a:solidFill>
              </a:rPr>
              <a:t>洗掉</a:t>
            </a:r>
            <a:r>
              <a:rPr lang="en-US" altLang="zh-CN" b="1">
                <a:solidFill>
                  <a:srgbClr val="FF0000"/>
                </a:solidFill>
              </a:rPr>
              <a:t>”</a:t>
            </a:r>
            <a:r>
              <a:rPr lang="zh-CN" altLang="en-US" b="1">
                <a:solidFill>
                  <a:srgbClr val="FF0000"/>
                </a:solidFill>
              </a:rPr>
              <a:t>，业绩继续增长，股价继续大涨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反转连续增长</a:t>
            </a:r>
            <a:r>
              <a:rPr lang="en-US" altLang="zh-CN" sz="2800" b="1">
                <a:solidFill>
                  <a:schemeClr val="bg1"/>
                </a:solidFill>
              </a:rPr>
              <a:t>——</a:t>
            </a:r>
            <a:r>
              <a:rPr lang="zh-CN" altLang="en-US" sz="2800" b="1">
                <a:solidFill>
                  <a:schemeClr val="bg1"/>
                </a:solidFill>
              </a:rPr>
              <a:t>业绩从</a:t>
            </a:r>
            <a:r>
              <a:rPr lang="en-US" altLang="zh-CN" sz="2800" b="1">
                <a:solidFill>
                  <a:schemeClr val="bg1"/>
                </a:solidFill>
              </a:rPr>
              <a:t>“</a:t>
            </a:r>
            <a:r>
              <a:rPr lang="zh-CN" altLang="en-US" sz="2800" b="1">
                <a:solidFill>
                  <a:schemeClr val="bg1"/>
                </a:solidFill>
              </a:rPr>
              <a:t>反弹</a:t>
            </a:r>
            <a:r>
              <a:rPr lang="en-US" altLang="zh-CN" sz="2800" b="1">
                <a:solidFill>
                  <a:schemeClr val="bg1"/>
                </a:solidFill>
              </a:rPr>
              <a:t>”</a:t>
            </a:r>
            <a:r>
              <a:rPr lang="zh-CN" altLang="en-US" sz="2800" b="1">
                <a:solidFill>
                  <a:schemeClr val="bg1"/>
                </a:solidFill>
              </a:rPr>
              <a:t>走向</a:t>
            </a:r>
            <a:r>
              <a:rPr lang="en-US" altLang="zh-CN" sz="2800" b="1">
                <a:solidFill>
                  <a:schemeClr val="bg1"/>
                </a:solidFill>
              </a:rPr>
              <a:t>“</a:t>
            </a:r>
            <a:r>
              <a:rPr lang="zh-CN" altLang="en-US" sz="2800" b="1">
                <a:solidFill>
                  <a:schemeClr val="bg1"/>
                </a:solidFill>
              </a:rPr>
              <a:t>反转</a:t>
            </a:r>
            <a:r>
              <a:rPr lang="en-US" altLang="zh-CN" sz="2800" b="1">
                <a:solidFill>
                  <a:schemeClr val="bg1"/>
                </a:solidFill>
              </a:rPr>
              <a:t>”</a:t>
            </a:r>
            <a:endParaRPr lang="en-US" altLang="zh-CN" sz="2800" b="1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7830" y="5732780"/>
            <a:ext cx="1135634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zh-CN" altLang="en-US" b="1">
                <a:solidFill>
                  <a:srgbClr val="FF0000"/>
                </a:solidFill>
              </a:rPr>
              <a:t>一个季度的反转可能有偶然性</a:t>
            </a:r>
            <a:endParaRPr lang="zh-CN" altLang="en-US" b="1">
              <a:solidFill>
                <a:srgbClr val="FF0000"/>
              </a:solidFill>
            </a:endParaRPr>
          </a:p>
          <a:p>
            <a:pPr algn="ctr">
              <a:lnSpc>
                <a:spcPct val="140000"/>
              </a:lnSpc>
            </a:pPr>
            <a:r>
              <a:rPr lang="zh-CN" altLang="en-US" b="1">
                <a:solidFill>
                  <a:srgbClr val="FF0000"/>
                </a:solidFill>
              </a:rPr>
              <a:t>但反转之后还能持续的加速增长，则是真正强势的</a:t>
            </a:r>
            <a:r>
              <a:rPr lang="zh-CN" altLang="en-US" b="1">
                <a:solidFill>
                  <a:srgbClr val="FF0000"/>
                </a:solidFill>
              </a:rPr>
              <a:t>表现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9245" y="785495"/>
            <a:ext cx="11573510" cy="49472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_17774645688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NjIxZDM2NzczYzIxNjM3NjQ4OTA5MWY3NTZjMjQ0NWE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WPS 演示</Application>
  <PresentationFormat>宽屏</PresentationFormat>
  <Paragraphs>31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717</cp:revision>
  <dcterms:created xsi:type="dcterms:W3CDTF">2019-06-19T02:08:00Z</dcterms:created>
  <dcterms:modified xsi:type="dcterms:W3CDTF">2026-04-29T12:12:17Z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42A321A32D9B45F29D2DBFFD8F97B897_13</vt:lpwstr>
  </property>
</Properties>
</file>