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435" r:id="rId3"/>
    <p:sldId id="573" r:id="rId4"/>
    <p:sldId id="567" r:id="rId5"/>
    <p:sldId id="562" r:id="rId6"/>
    <p:sldId id="582" r:id="rId7"/>
    <p:sldId id="577" r:id="rId8"/>
    <p:sldId id="581" r:id="rId9"/>
    <p:sldId id="579" r:id="rId10"/>
    <p:sldId id="272" r:id="rId11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4" userDrawn="1">
          <p15:clr>
            <a:srgbClr val="A4A3A4"/>
          </p15:clr>
        </p15:guide>
        <p15:guide id="3" pos="48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5ED1"/>
    <a:srgbClr val="B34500"/>
    <a:srgbClr val="FFBF75"/>
    <a:srgbClr val="FFD483"/>
    <a:srgbClr val="FFEFCE"/>
    <a:srgbClr val="FFD585"/>
    <a:srgbClr val="FFEFCF"/>
    <a:srgbClr val="FFEFCD"/>
    <a:srgbClr val="FFD983"/>
    <a:srgbClr val="E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160"/>
        <p:guide pos="3844"/>
        <p:guide pos="4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39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jpe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-62865" y="6386195"/>
            <a:ext cx="12317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经传多赢投顾总监：孙硌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丨投顾执业编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号：A1120613090005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A20250725006485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1430"/>
            <a:ext cx="12192000" cy="51568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9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402205" y="51435"/>
            <a:ext cx="738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上涨不是意外</a:t>
            </a:r>
            <a:r>
              <a:rPr lang="en-US" altLang="zh-CN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</a:t>
            </a:r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不必改变</a:t>
            </a:r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预期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910"/>
            <a:ext cx="5049520" cy="2849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3790"/>
            <a:ext cx="5049520" cy="28390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650" y="803910"/>
            <a:ext cx="5624195" cy="2862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5948680" y="1856105"/>
            <a:ext cx="2782570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</a:rPr>
              <a:t>今天的跳空阳线比</a:t>
            </a:r>
            <a:endParaRPr lang="zh-CN" altLang="en-US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</a:rPr>
              <a:t>上周三的愚人节阳线靠谱</a:t>
            </a:r>
            <a:endParaRPr lang="zh-CN" altLang="en-US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</a:rPr>
              <a:t>但还不足以彻底改变格局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330" y="3666490"/>
            <a:ext cx="6985000" cy="28257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如何理解几个核心财务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指标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370" y="821690"/>
            <a:ext cx="5784850" cy="4041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007100" y="818515"/>
            <a:ext cx="5974080" cy="3611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000"/>
              <a:t>营业收入：你的产品买不买的出去</a:t>
            </a:r>
            <a:endParaRPr lang="zh-CN" altLang="en-US" sz="2000"/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2000"/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2000"/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000"/>
              <a:t>净利润：产品卖出去有没有</a:t>
            </a:r>
            <a:r>
              <a:rPr lang="zh-CN" altLang="en-US" sz="2000"/>
              <a:t>利润</a:t>
            </a:r>
            <a:endParaRPr lang="zh-CN" altLang="en-US" sz="2000"/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2000"/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2000"/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000"/>
              <a:t>扣非净利润：公司的利润是不是真的靠经营</a:t>
            </a:r>
            <a:r>
              <a:rPr lang="zh-CN" altLang="en-US" sz="2000"/>
              <a:t>所得</a:t>
            </a:r>
            <a:endParaRPr lang="zh-CN" altLang="en-US" sz="2000"/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2000"/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2000"/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000"/>
              <a:t>经营现金流：账面上的利润是不是真的收到了</a:t>
            </a:r>
            <a:r>
              <a:rPr lang="zh-CN" altLang="en-US" sz="2000"/>
              <a:t>钱</a:t>
            </a:r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1559560" y="5090160"/>
            <a:ext cx="907288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/>
              <a:t>几个指标能看到一些</a:t>
            </a:r>
            <a:r>
              <a:rPr lang="zh-CN" altLang="en-US">
                <a:sym typeface="+mn-ea"/>
              </a:rPr>
              <a:t>常见的</a:t>
            </a:r>
            <a:r>
              <a:rPr lang="zh-CN" altLang="en-US"/>
              <a:t>财务</a:t>
            </a:r>
            <a:r>
              <a:rPr lang="zh-CN" altLang="en-US"/>
              <a:t>问题：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1</a:t>
            </a:r>
            <a:r>
              <a:rPr lang="zh-CN" altLang="en-US"/>
              <a:t>、有收入但没有利润</a:t>
            </a:r>
            <a:r>
              <a:rPr lang="en-US" altLang="zh-CN"/>
              <a:t>——</a:t>
            </a:r>
            <a:r>
              <a:rPr lang="zh-CN" altLang="en-US"/>
              <a:t>亏本卖产品不赚钱、开销太大利润继续变成</a:t>
            </a:r>
            <a:r>
              <a:rPr lang="zh-CN" altLang="en-US"/>
              <a:t>投入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2</a:t>
            </a:r>
            <a:r>
              <a:rPr lang="zh-CN" altLang="en-US"/>
              <a:t>、有利润但扣非所剩无几</a:t>
            </a:r>
            <a:r>
              <a:rPr lang="en-US" altLang="zh-CN"/>
              <a:t>——</a:t>
            </a:r>
            <a:r>
              <a:rPr lang="zh-CN" altLang="en-US"/>
              <a:t>利润不来自于经营，而是</a:t>
            </a:r>
            <a:r>
              <a:rPr lang="zh-CN" altLang="en-US"/>
              <a:t>靠补贴或者</a:t>
            </a:r>
            <a:r>
              <a:rPr lang="zh-CN" altLang="en-US"/>
              <a:t>变卖</a:t>
            </a:r>
            <a:r>
              <a:rPr lang="zh-CN" altLang="en-US"/>
              <a:t>家产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3</a:t>
            </a:r>
            <a:r>
              <a:rPr lang="zh-CN" altLang="en-US"/>
              <a:t>、有利润但没有现金流</a:t>
            </a:r>
            <a:r>
              <a:rPr lang="en-US" altLang="zh-CN"/>
              <a:t>——</a:t>
            </a:r>
            <a:r>
              <a:rPr lang="zh-CN" altLang="en-US"/>
              <a:t>产品卖了，也有账面利润，但没收到钱，话语权不够</a:t>
            </a:r>
            <a:r>
              <a:rPr lang="zh-CN" altLang="en-US"/>
              <a:t>有隐患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0205" y="136525"/>
            <a:ext cx="8911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当</a:t>
            </a:r>
            <a:r>
              <a:rPr lang="en-US" altLang="zh-CN" sz="2800" b="1">
                <a:solidFill>
                  <a:schemeClr val="bg1"/>
                </a:solidFill>
              </a:rPr>
              <a:t>“</a:t>
            </a:r>
            <a:r>
              <a:rPr lang="zh-CN" altLang="en-US" sz="2800" b="1">
                <a:solidFill>
                  <a:schemeClr val="bg1"/>
                </a:solidFill>
              </a:rPr>
              <a:t>好</a:t>
            </a:r>
            <a:r>
              <a:rPr lang="en-US" altLang="zh-CN" sz="2800" b="1">
                <a:solidFill>
                  <a:schemeClr val="bg1"/>
                </a:solidFill>
              </a:rPr>
              <a:t>”</a:t>
            </a:r>
            <a:r>
              <a:rPr lang="zh-CN" altLang="en-US" sz="2800" b="1">
                <a:solidFill>
                  <a:schemeClr val="bg1"/>
                </a:solidFill>
              </a:rPr>
              <a:t>公司碰上</a:t>
            </a:r>
            <a:r>
              <a:rPr lang="en-US" altLang="zh-CN" sz="2800" b="1">
                <a:solidFill>
                  <a:schemeClr val="bg1"/>
                </a:solidFill>
              </a:rPr>
              <a:t>“</a:t>
            </a:r>
            <a:r>
              <a:rPr lang="zh-CN" altLang="en-US" sz="2800" b="1">
                <a:solidFill>
                  <a:schemeClr val="bg1"/>
                </a:solidFill>
              </a:rPr>
              <a:t>好</a:t>
            </a:r>
            <a:r>
              <a:rPr lang="en-US" altLang="zh-CN" sz="2800" b="1">
                <a:solidFill>
                  <a:schemeClr val="bg1"/>
                </a:solidFill>
              </a:rPr>
              <a:t>”</a:t>
            </a:r>
            <a:r>
              <a:rPr lang="zh-CN" altLang="en-US" sz="2800" b="1">
                <a:solidFill>
                  <a:schemeClr val="bg1"/>
                </a:solidFill>
              </a:rPr>
              <a:t>价格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" y="765810"/>
            <a:ext cx="5273675" cy="5698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520" y="765810"/>
            <a:ext cx="6706235" cy="4032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417820" y="4906010"/>
            <a:ext cx="67094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营收持续增长，净利润增速大于营收增速，扣非增速大于净利润增速，现金流稳定甚于明显高于</a:t>
            </a:r>
            <a:r>
              <a:rPr lang="zh-CN" altLang="en-US"/>
              <a:t>利润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63845" y="5541645"/>
            <a:ext cx="6828155" cy="108775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</a:rPr>
              <a:t>切记，质地好的公司不用</a:t>
            </a:r>
            <a:r>
              <a:rPr lang="en-US" altLang="zh-CN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每天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r>
              <a:rPr lang="zh-CN" altLang="en-US" b="1">
                <a:solidFill>
                  <a:srgbClr val="FF0000"/>
                </a:solidFill>
              </a:rPr>
              <a:t>去找，因为公司质地不会每天变化</a:t>
            </a:r>
            <a:endParaRPr lang="zh-CN" altLang="en-US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</a:rPr>
              <a:t>你要做的只是当质地好的公司出现机会时，相信自己的认知逻辑而不是相信当前看到的听到的噪音信号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0205" y="136525"/>
            <a:ext cx="8911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找到好公司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等待好</a:t>
            </a:r>
            <a:r>
              <a:rPr lang="zh-CN" altLang="en-US" sz="2800" b="1">
                <a:solidFill>
                  <a:schemeClr val="bg1"/>
                </a:solidFill>
              </a:rPr>
              <a:t>价格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995" y="907415"/>
            <a:ext cx="3324225" cy="133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960" y="749300"/>
            <a:ext cx="7851775" cy="3044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00025" y="2449195"/>
            <a:ext cx="333375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关注底层逻辑，而不是斤斤计较数据的微小</a:t>
            </a:r>
            <a:r>
              <a:rPr lang="zh-CN" altLang="en-US"/>
              <a:t>偏差</a:t>
            </a:r>
            <a:endParaRPr lang="zh-CN" altLang="en-US"/>
          </a:p>
          <a:p>
            <a:endParaRPr lang="zh-CN" altLang="en-US"/>
          </a:p>
          <a:p>
            <a:r>
              <a:rPr lang="zh-CN" altLang="en-US" sz="2000" b="1">
                <a:solidFill>
                  <a:srgbClr val="FF0000"/>
                </a:solidFill>
              </a:rPr>
              <a:t>宁要模糊的正确，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r"/>
            <a:r>
              <a:rPr lang="zh-CN" altLang="en-US" sz="2000" b="1">
                <a:solidFill>
                  <a:srgbClr val="FF0000"/>
                </a:solidFill>
              </a:rPr>
              <a:t>不要精准的错误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960" y="3793490"/>
            <a:ext cx="7852410" cy="29279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1217676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13080" y="6529705"/>
            <a:ext cx="11319510" cy="280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</a:rPr>
              <a:t>经传多赢投顾总监：孙硌丨投顾执业编号：</a:t>
            </a:r>
            <a:r>
              <a:rPr lang="en-US" altLang="zh-CN" sz="1200">
                <a:solidFill>
                  <a:schemeClr val="tx1"/>
                </a:solidFill>
              </a:rPr>
              <a:t>A1120613090005  </a:t>
            </a:r>
            <a:r>
              <a:rPr lang="zh-CN" altLang="en-US" sz="1200">
                <a:solidFill>
                  <a:schemeClr val="tx1"/>
                </a:solidFill>
              </a:rPr>
              <a:t>基金从业编号：</a:t>
            </a:r>
            <a:r>
              <a:rPr lang="en-US" altLang="zh-CN" sz="1200">
                <a:solidFill>
                  <a:schemeClr val="tx1"/>
                </a:solidFill>
              </a:rPr>
              <a:t>A20250725006485 </a:t>
            </a:r>
            <a:r>
              <a:rPr lang="zh-CN" altLang="en-US" sz="1200">
                <a:solidFill>
                  <a:schemeClr val="tx1"/>
                </a:solidFill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社群-横板000_17756380757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总 拷贝_17756380813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PP_MARK_KEY" val="257877f6-fe8c-4c47-ab4c-274c99a6a791"/>
  <p:tag name="COMMONDATA" val="eyJoZGlkIjoiOWFhYzUwZWNmOTk3M2Y1MTI5MjBiOWM4Y2UyNjJjNzUifQ=="/>
  <p:tag name="commondata" val="eyJoZGlkIjoiNjIxZDM2NzczYzIxNjM3NjQ4OTA5MWY3NTZjMjQ0NWE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579</Words>
  <Application>WPS 演示</Application>
  <PresentationFormat>宽屏</PresentationFormat>
  <Paragraphs>42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702</cp:revision>
  <dcterms:created xsi:type="dcterms:W3CDTF">2019-06-19T02:08:00Z</dcterms:created>
  <dcterms:modified xsi:type="dcterms:W3CDTF">2026-04-08T11:36:00Z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11873C5FCE814B10B3B29796F30E26DE_13</vt:lpwstr>
  </property>
</Properties>
</file>