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435" r:id="rId3"/>
    <p:sldId id="573" r:id="rId4"/>
    <p:sldId id="567" r:id="rId5"/>
    <p:sldId id="562" r:id="rId6"/>
    <p:sldId id="582" r:id="rId7"/>
    <p:sldId id="577" r:id="rId8"/>
    <p:sldId id="581" r:id="rId9"/>
    <p:sldId id="579" r:id="rId10"/>
    <p:sldId id="580" r:id="rId11"/>
    <p:sldId id="272" r:id="rId12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4" userDrawn="1">
          <p15:clr>
            <a:srgbClr val="A4A3A4"/>
          </p15:clr>
        </p15:guide>
        <p15:guide id="3" pos="485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5ED1"/>
    <a:srgbClr val="B34500"/>
    <a:srgbClr val="FFBF75"/>
    <a:srgbClr val="FFD483"/>
    <a:srgbClr val="FFEFCE"/>
    <a:srgbClr val="FFD585"/>
    <a:srgbClr val="FFEFCF"/>
    <a:srgbClr val="FFEFCD"/>
    <a:srgbClr val="FFD983"/>
    <a:srgbClr val="EFD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9901" autoAdjust="0"/>
    <p:restoredTop sz="99761" autoAdjust="0"/>
  </p:normalViewPr>
  <p:slideViewPr>
    <p:cSldViewPr snapToGrid="0" showGuides="1">
      <p:cViewPr varScale="1">
        <p:scale>
          <a:sx n="111" d="100"/>
          <a:sy n="111" d="100"/>
        </p:scale>
        <p:origin x="882" y="102"/>
      </p:cViewPr>
      <p:guideLst>
        <p:guide orient="horz" pos="2160"/>
        <p:guide pos="3844"/>
        <p:guide pos="485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gs" Target="tags/tag40.xml"/><Relationship Id="rId16" Type="http://schemas.openxmlformats.org/officeDocument/2006/relationships/tableStyles" Target="tableStyles.xml"/><Relationship Id="rId15" Type="http://schemas.openxmlformats.org/officeDocument/2006/relationships/viewProps" Target="viewProps.xml"/><Relationship Id="rId14" Type="http://schemas.openxmlformats.org/officeDocument/2006/relationships/presProps" Target="presProps.xml"/><Relationship Id="rId13" Type="http://schemas.openxmlformats.org/officeDocument/2006/relationships/notesMaster" Target="notesMasters/notesMaster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image" Target="../media/image1.png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1" Type="http://schemas.openxmlformats.org/officeDocument/2006/relationships/image" Target="../media/image4.png"/><Relationship Id="rId10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png"/><Relationship Id="rId8" Type="http://schemas.openxmlformats.org/officeDocument/2006/relationships/image" Target="../media/image2.png"/><Relationship Id="rId7" Type="http://schemas.openxmlformats.org/officeDocument/2006/relationships/image" Target="../media/image5.png"/><Relationship Id="rId6" Type="http://schemas.openxmlformats.org/officeDocument/2006/relationships/tags" Target="../tags/tag11.xml"/><Relationship Id="rId5" Type="http://schemas.openxmlformats.org/officeDocument/2006/relationships/tags" Target="../tags/tag10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image" Target="../media/image2.png"/><Relationship Id="rId7" Type="http://schemas.openxmlformats.org/officeDocument/2006/relationships/image" Target="../media/image7.png"/><Relationship Id="rId6" Type="http://schemas.openxmlformats.org/officeDocument/2006/relationships/tags" Target="../tags/tag16.xml"/><Relationship Id="rId5" Type="http://schemas.openxmlformats.org/officeDocument/2006/relationships/tags" Target="../tags/tag15.xml"/><Relationship Id="rId4" Type="http://schemas.openxmlformats.org/officeDocument/2006/relationships/tags" Target="../tags/tag14.xml"/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image" Target="../media/image8.png"/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1" Type="http://schemas.openxmlformats.org/officeDocument/2006/relationships/image" Target="../media/image3.png"/><Relationship Id="rId10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jpe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4" name="图片 3" descr="PPT封面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 descr="经传logo白色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74650" y="289560"/>
            <a:ext cx="1797685" cy="405765"/>
          </a:xfrm>
          <a:prstGeom prst="rect">
            <a:avLst/>
          </a:prstGeom>
        </p:spPr>
      </p:pic>
      <p:pic>
        <p:nvPicPr>
          <p:cNvPr id="5" name="图片 4" descr="龙头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871470" y="4571365"/>
            <a:ext cx="6231255" cy="46164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2723515" y="4541520"/>
            <a:ext cx="67983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-6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月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28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每周日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-</a:t>
            </a:r>
            <a:r>
              <a:rPr lang="zh-CN" altLang="en-US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周四晚</a:t>
            </a:r>
            <a:r>
              <a:rPr lang="en-US" altLang="zh-CN" sz="2800" dirty="0">
                <a:solidFill>
                  <a:srgbClr val="B345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20:15</a:t>
            </a:r>
            <a:endParaRPr lang="en-US" altLang="zh-CN" sz="2800" dirty="0">
              <a:solidFill>
                <a:srgbClr val="B34500"/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目录页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7" name="图片 6" descr="组 214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945495" y="6012180"/>
            <a:ext cx="1246505" cy="20193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 descr="标题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 descr="经传logo白色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8" name="图片 7" descr="龙头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PPT封面 拷贝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8" descr="3"/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78180" y="3141345"/>
            <a:ext cx="8807450" cy="2936240"/>
          </a:xfrm>
          <a:prstGeom prst="rect">
            <a:avLst/>
          </a:prstGeom>
        </p:spPr>
      </p:pic>
      <p:pic>
        <p:nvPicPr>
          <p:cNvPr id="11" name="图片 10" descr="经传logo白色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-62865" y="791210"/>
            <a:ext cx="12317095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-62865" y="6386195"/>
            <a:ext cx="1231709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丨投顾执业编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:A20250725006485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-11430"/>
            <a:ext cx="12192000" cy="51568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7" name="图片 6" descr="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687513" y="2974340"/>
            <a:ext cx="8816975" cy="2508250"/>
          </a:xfrm>
          <a:prstGeom prst="rect">
            <a:avLst/>
          </a:prstGeom>
        </p:spPr>
      </p:pic>
      <p:sp>
        <p:nvSpPr>
          <p:cNvPr id="8" name="文本框 7"/>
          <p:cNvSpPr txBox="1"/>
          <p:nvPr userDrawn="1"/>
        </p:nvSpPr>
        <p:spPr>
          <a:xfrm>
            <a:off x="2128520" y="311912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325" y="281305"/>
            <a:ext cx="1797685" cy="405765"/>
          </a:xfrm>
          <a:prstGeom prst="rect">
            <a:avLst/>
          </a:prstGeom>
        </p:spPr>
      </p:pic>
      <p:sp>
        <p:nvSpPr>
          <p:cNvPr id="9" name="文本框 8"/>
          <p:cNvSpPr txBox="1"/>
          <p:nvPr userDrawn="1"/>
        </p:nvSpPr>
        <p:spPr>
          <a:xfrm>
            <a:off x="1855788" y="1877060"/>
            <a:ext cx="8480425" cy="93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500" b="1">
                <a:gradFill>
                  <a:gsLst>
                    <a:gs pos="0">
                      <a:srgbClr val="FFEFCF"/>
                    </a:gs>
                    <a:gs pos="100000">
                      <a:srgbClr val="FFD585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经传多赢,让投资遇见美好!</a:t>
            </a:r>
            <a:endParaRPr lang="zh-CN" altLang="en-US" sz="5500" b="1">
              <a:gradFill>
                <a:gsLst>
                  <a:gs pos="0">
                    <a:srgbClr val="FFEFCF"/>
                  </a:gs>
                  <a:gs pos="100000">
                    <a:srgbClr val="FFD585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pic>
        <p:nvPicPr>
          <p:cNvPr id="10" name="图片 9" descr="龙头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100310" y="234950"/>
            <a:ext cx="1762125" cy="33591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猎手-龙头狙击营/2024年/6月/1920x1080 -总.png1920x1080 -总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24.xml"/><Relationship Id="rId8" Type="http://schemas.openxmlformats.org/officeDocument/2006/relationships/tags" Target="../tags/tag23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28.xml"/><Relationship Id="rId12" Type="http://schemas.openxmlformats.org/officeDocument/2006/relationships/tags" Target="../tags/tag27.xml"/><Relationship Id="rId11" Type="http://schemas.openxmlformats.org/officeDocument/2006/relationships/tags" Target="../tags/tag26.xml"/><Relationship Id="rId10" Type="http://schemas.openxmlformats.org/officeDocument/2006/relationships/tags" Target="../tags/tag2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9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0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2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29.xml"/><Relationship Id="rId1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3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2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4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6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8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>
            <p:custDataLst>
              <p:tags r:id="rId1"/>
            </p:custDataLst>
          </p:nvPr>
        </p:nvSpPr>
        <p:spPr>
          <a:xfrm>
            <a:off x="2402205" y="51435"/>
            <a:ext cx="73875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逼空之后</a:t>
            </a:r>
            <a:r>
              <a:rPr lang="en-US" altLang="zh-CN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  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补涨还是</a:t>
            </a:r>
            <a:r>
              <a:rPr lang="zh-CN" altLang="en-US" sz="32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补跌</a:t>
            </a:r>
            <a:endParaRPr lang="zh-CN" altLang="en-US" sz="32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710565"/>
            <a:ext cx="5188585" cy="23545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160" y="2716530"/>
            <a:ext cx="5188585" cy="22434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160" y="4867910"/>
            <a:ext cx="5189220" cy="183324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8175" y="710565"/>
            <a:ext cx="5950585" cy="240093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8175" y="2845435"/>
            <a:ext cx="5950585" cy="222631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2" name="文本框 11"/>
          <p:cNvSpPr txBox="1"/>
          <p:nvPr/>
        </p:nvSpPr>
        <p:spPr>
          <a:xfrm>
            <a:off x="5720715" y="5152390"/>
            <a:ext cx="595757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从大资金抱团思路</a:t>
            </a:r>
            <a:r>
              <a:rPr lang="en-US" altLang="zh-CN"/>
              <a:t> ---- </a:t>
            </a:r>
            <a:r>
              <a:rPr lang="zh-CN" altLang="en-US"/>
              <a:t>创指、科创、</a:t>
            </a:r>
            <a:r>
              <a:rPr lang="en-US" altLang="zh-CN"/>
              <a:t>A500</a:t>
            </a:r>
            <a:r>
              <a:rPr lang="zh-CN" altLang="en-US"/>
              <a:t>、</a:t>
            </a:r>
            <a:r>
              <a:rPr lang="zh-CN" altLang="en-US"/>
              <a:t>北证</a:t>
            </a:r>
            <a:endParaRPr lang="zh-CN" altLang="en-US"/>
          </a:p>
          <a:p>
            <a:r>
              <a:rPr lang="zh-CN" altLang="en-US"/>
              <a:t>从大盘到中小盘思路</a:t>
            </a:r>
            <a:r>
              <a:rPr lang="en-US" altLang="zh-CN"/>
              <a:t> ---- </a:t>
            </a:r>
            <a:r>
              <a:rPr lang="zh-CN" altLang="en-US"/>
              <a:t>中证</a:t>
            </a:r>
            <a:r>
              <a:rPr lang="en-US" altLang="zh-CN"/>
              <a:t>2000</a:t>
            </a:r>
            <a:r>
              <a:rPr lang="zh-CN" altLang="en-US"/>
              <a:t>、微盘</a:t>
            </a:r>
            <a:r>
              <a:rPr lang="zh-CN" altLang="en-US"/>
              <a:t>股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从个股思路</a:t>
            </a:r>
            <a:r>
              <a:rPr lang="en-US" altLang="zh-CN"/>
              <a:t>  ----  1</a:t>
            </a:r>
            <a:r>
              <a:rPr lang="zh-CN" altLang="en-US"/>
              <a:t>季报确定性</a:t>
            </a:r>
            <a:r>
              <a:rPr lang="en-US" altLang="zh-CN"/>
              <a:t>   </a:t>
            </a:r>
            <a:r>
              <a:rPr lang="zh-CN" altLang="en-US"/>
              <a:t>补涨</a:t>
            </a:r>
            <a:endParaRPr lang="zh-CN" altLang="en-US"/>
          </a:p>
          <a:p>
            <a:r>
              <a:rPr lang="en-US" altLang="zh-CN"/>
              <a:t>                           1</a:t>
            </a:r>
            <a:r>
              <a:rPr lang="zh-CN" altLang="en-US"/>
              <a:t>季报爆雷</a:t>
            </a:r>
            <a:r>
              <a:rPr lang="en-US" altLang="zh-CN"/>
              <a:t>      </a:t>
            </a:r>
            <a:r>
              <a:rPr lang="zh-CN" altLang="en-US"/>
              <a:t>补跌</a:t>
            </a:r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2675255" y="136525"/>
            <a:ext cx="68414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做能赚钱的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股票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15670" y="835025"/>
            <a:ext cx="1048512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b="1">
                <a:solidFill>
                  <a:srgbClr val="FF0000"/>
                </a:solidFill>
              </a:rPr>
              <a:t>做好看的？做正确的？</a:t>
            </a:r>
            <a:r>
              <a:rPr lang="en-US" altLang="zh-CN" b="1">
                <a:solidFill>
                  <a:srgbClr val="FF0000"/>
                </a:solidFill>
              </a:rPr>
              <a:t>——</a:t>
            </a:r>
            <a:r>
              <a:rPr lang="zh-CN" altLang="en-US" b="1">
                <a:solidFill>
                  <a:srgbClr val="FF0000"/>
                </a:solidFill>
              </a:rPr>
              <a:t>做能赚钱的！</a:t>
            </a:r>
            <a:endParaRPr lang="zh-CN" altLang="en-US" b="1">
              <a:solidFill>
                <a:srgbClr val="FF0000"/>
              </a:solidFill>
            </a:endParaRPr>
          </a:p>
          <a:p>
            <a:pPr algn="ctr"/>
            <a:endParaRPr lang="zh-CN" altLang="en-US" b="1">
              <a:solidFill>
                <a:srgbClr val="FF0000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不要总是被那些</a:t>
            </a:r>
            <a:r>
              <a:rPr lang="en-US" altLang="zh-CN" b="1">
                <a:solidFill>
                  <a:schemeClr val="tx1"/>
                </a:solidFill>
              </a:rPr>
              <a:t>“</a:t>
            </a:r>
            <a:r>
              <a:rPr lang="zh-CN" altLang="en-US" b="1">
                <a:solidFill>
                  <a:schemeClr val="tx1"/>
                </a:solidFill>
              </a:rPr>
              <a:t>完美</a:t>
            </a:r>
            <a:r>
              <a:rPr lang="en-US" altLang="zh-CN" b="1">
                <a:solidFill>
                  <a:schemeClr val="tx1"/>
                </a:solidFill>
              </a:rPr>
              <a:t>”</a:t>
            </a:r>
            <a:r>
              <a:rPr lang="zh-CN" altLang="en-US" b="1">
                <a:solidFill>
                  <a:schemeClr val="tx1"/>
                </a:solidFill>
              </a:rPr>
              <a:t>案例洗脑</a:t>
            </a:r>
            <a:endParaRPr lang="zh-CN" altLang="en-US" b="1">
              <a:solidFill>
                <a:schemeClr val="tx1"/>
              </a:solidFill>
            </a:endParaRPr>
          </a:p>
          <a:p>
            <a:pPr algn="ctr"/>
            <a:r>
              <a:rPr lang="zh-CN" altLang="en-US" b="1">
                <a:solidFill>
                  <a:schemeClr val="tx1"/>
                </a:solidFill>
              </a:rPr>
              <a:t>不完美才是</a:t>
            </a:r>
            <a:r>
              <a:rPr lang="zh-CN" altLang="en-US" b="1">
                <a:solidFill>
                  <a:schemeClr val="tx1"/>
                </a:solidFill>
              </a:rPr>
              <a:t>人生常态</a:t>
            </a:r>
            <a:endParaRPr lang="zh-CN" altLang="en-US" b="1">
              <a:solidFill>
                <a:schemeClr val="tx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5095" y="2181860"/>
            <a:ext cx="11923395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130000"/>
              </a:lnSpc>
            </a:pPr>
            <a:r>
              <a:rPr lang="zh-CN" altLang="en-US"/>
              <a:t>明明指标形态都漂亮，不敢买。</a:t>
            </a:r>
            <a:r>
              <a:rPr lang="en-US" altLang="zh-CN"/>
              <a:t>   </a:t>
            </a:r>
            <a:r>
              <a:rPr lang="zh-CN" altLang="en-US"/>
              <a:t>明明买了，却总是拿不住。</a:t>
            </a:r>
            <a:r>
              <a:rPr lang="en-US" altLang="zh-CN"/>
              <a:t>    </a:t>
            </a:r>
            <a:r>
              <a:rPr lang="zh-CN" altLang="en-US"/>
              <a:t>好不容易拿住了，只有</a:t>
            </a:r>
            <a:r>
              <a:rPr lang="en-US" altLang="zh-CN"/>
              <a:t>200</a:t>
            </a:r>
            <a:r>
              <a:rPr lang="zh-CN" altLang="en-US"/>
              <a:t>股。</a:t>
            </a:r>
            <a:endParaRPr lang="zh-CN" altLang="en-US" b="1">
              <a:solidFill>
                <a:srgbClr val="FF0000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>
                <a:solidFill>
                  <a:schemeClr val="tx1"/>
                </a:solidFill>
              </a:rPr>
              <a:t>你越试图摆脱囧境，反而越陷入其中无法自拔。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45235" y="3233420"/>
            <a:ext cx="9608185" cy="34753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zh-CN" altLang="en-US"/>
              <a:t>为什么你不敢买？</a:t>
            </a:r>
            <a:endParaRPr lang="zh-CN" altLang="en-US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/>
              <a:t>因为你在想，它是不是最好的那个？因为你在想，它还能不能给我一个更</a:t>
            </a:r>
            <a:r>
              <a:rPr lang="zh-CN" altLang="en-US"/>
              <a:t>低的</a:t>
            </a:r>
            <a:r>
              <a:rPr lang="zh-CN" altLang="en-US"/>
              <a:t>价格？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zh-CN" altLang="en-US"/>
              <a:t>为什么你拿不住？</a:t>
            </a:r>
            <a:endParaRPr lang="zh-CN" altLang="en-US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/>
              <a:t>因为你在想，它是不是太慢了，换一个会不会更好。因为你在想，它会不会回落，赚到手的钱不能又没了，吃到嘴里的肉绝对不能再</a:t>
            </a:r>
            <a:r>
              <a:rPr lang="zh-CN" altLang="en-US"/>
              <a:t>吐出去。</a:t>
            </a:r>
            <a:endParaRPr lang="zh-CN" altLang="en-US"/>
          </a:p>
          <a:p>
            <a:pPr>
              <a:lnSpc>
                <a:spcPct val="110000"/>
              </a:lnSpc>
            </a:pPr>
            <a:endParaRPr lang="zh-CN" altLang="en-US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p"/>
            </a:pPr>
            <a:r>
              <a:rPr lang="zh-CN" altLang="en-US"/>
              <a:t>为什么</a:t>
            </a:r>
            <a:r>
              <a:rPr lang="en-US" altLang="zh-CN"/>
              <a:t>200</a:t>
            </a:r>
            <a:r>
              <a:rPr lang="zh-CN" altLang="en-US"/>
              <a:t>股拿住</a:t>
            </a:r>
            <a:r>
              <a:rPr lang="zh-CN" altLang="en-US"/>
              <a:t>了？</a:t>
            </a:r>
            <a:endParaRPr lang="zh-CN" altLang="en-US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r>
              <a:rPr lang="zh-CN" altLang="en-US"/>
              <a:t>因为你终于不想了。管它呢，</a:t>
            </a:r>
            <a:r>
              <a:rPr lang="en-US" altLang="zh-CN"/>
              <a:t>200</a:t>
            </a:r>
            <a:r>
              <a:rPr lang="zh-CN" altLang="en-US"/>
              <a:t>股能怎么</a:t>
            </a:r>
            <a:r>
              <a:rPr lang="zh-CN" altLang="en-US"/>
              <a:t>着。</a:t>
            </a:r>
            <a:endParaRPr lang="zh-CN" altLang="en-US"/>
          </a:p>
          <a:p>
            <a:pPr marL="285750" indent="-285750">
              <a:lnSpc>
                <a:spcPct val="110000"/>
              </a:lnSpc>
              <a:buFont typeface="Wingdings" panose="05000000000000000000" charset="0"/>
              <a:buChar char="Ø"/>
            </a:pPr>
            <a:endParaRPr lang="zh-CN" altLang="en-US"/>
          </a:p>
          <a:p>
            <a:pPr indent="0" algn="ctr">
              <a:lnSpc>
                <a:spcPct val="110000"/>
              </a:lnSpc>
              <a:buFont typeface="Wingdings" panose="05000000000000000000" charset="0"/>
              <a:buNone/>
            </a:pPr>
            <a:r>
              <a:rPr lang="zh-CN" altLang="en-US" sz="2000" b="1">
                <a:solidFill>
                  <a:srgbClr val="FF0000"/>
                </a:solidFill>
              </a:rPr>
              <a:t>你所有对于完美结果的预期，都是你赚钱路上最大的障碍。</a:t>
            </a:r>
            <a:endParaRPr lang="zh-CN" altLang="en-US" sz="2000" b="1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怎么理解</a:t>
            </a:r>
            <a:r>
              <a:rPr lang="zh-CN" altLang="en-US" sz="2800" b="1">
                <a:solidFill>
                  <a:schemeClr val="bg1"/>
                </a:solidFill>
              </a:rPr>
              <a:t>超预期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1140" y="1129665"/>
            <a:ext cx="6696075" cy="521779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文本框 4"/>
          <p:cNvSpPr txBox="1"/>
          <p:nvPr/>
        </p:nvSpPr>
        <p:spPr>
          <a:xfrm>
            <a:off x="7016750" y="1138555"/>
            <a:ext cx="494728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为什么</a:t>
            </a:r>
            <a:r>
              <a:rPr lang="zh-CN" altLang="en-US"/>
              <a:t>业绩大幅超越分析师预期的个股</a:t>
            </a:r>
            <a:r>
              <a:rPr lang="zh-CN" altLang="en-US"/>
              <a:t>很少</a:t>
            </a:r>
            <a:endParaRPr lang="zh-CN" altLang="en-US"/>
          </a:p>
          <a:p>
            <a:r>
              <a:rPr lang="zh-CN" altLang="en-US"/>
              <a:t>为什么大幅低于分析师预期的个股也能</a:t>
            </a:r>
            <a:r>
              <a:rPr lang="zh-CN" altLang="en-US"/>
              <a:t>大涨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当个股的业绩大幅高于市场预期，却低于分析师预期是，错的就不是这个股票，而是</a:t>
            </a:r>
            <a:r>
              <a:rPr lang="zh-CN" altLang="en-US"/>
              <a:t>分析师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而当股价没有因为分析师预期而透支大涨，却等来了真实业绩的有效验证，仍有充分的上涨动力和</a:t>
            </a:r>
            <a:r>
              <a:rPr lang="zh-CN" altLang="en-US"/>
              <a:t>空间</a:t>
            </a:r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7385" y="3723005"/>
            <a:ext cx="4946650" cy="262445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640205" y="136525"/>
            <a:ext cx="891159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>
                <a:solidFill>
                  <a:schemeClr val="bg1"/>
                </a:solidFill>
              </a:rPr>
              <a:t>业绩预期不在于</a:t>
            </a:r>
            <a:r>
              <a:rPr lang="en-US" altLang="zh-CN" sz="2800" b="1">
                <a:solidFill>
                  <a:schemeClr val="bg1"/>
                </a:solidFill>
              </a:rPr>
              <a:t>“</a:t>
            </a:r>
            <a:r>
              <a:rPr lang="zh-CN" altLang="en-US" sz="2800" b="1">
                <a:solidFill>
                  <a:schemeClr val="bg1"/>
                </a:solidFill>
                <a:sym typeface="+mn-ea"/>
              </a:rPr>
              <a:t>准不准</a:t>
            </a:r>
            <a:r>
              <a:rPr lang="en-US" altLang="zh-CN" sz="2800" b="1">
                <a:solidFill>
                  <a:schemeClr val="bg1"/>
                </a:solidFill>
              </a:rPr>
              <a:t>” </a:t>
            </a:r>
            <a:r>
              <a:rPr lang="zh-CN" altLang="en-US" sz="2800" b="1">
                <a:solidFill>
                  <a:schemeClr val="bg1"/>
                </a:solidFill>
              </a:rPr>
              <a:t>而是</a:t>
            </a:r>
            <a:r>
              <a:rPr lang="zh-CN" altLang="en-US" sz="2800" b="1">
                <a:solidFill>
                  <a:schemeClr val="bg1"/>
                </a:solidFill>
              </a:rPr>
              <a:t>变动逻辑是否被</a:t>
            </a:r>
            <a:r>
              <a:rPr lang="zh-CN" altLang="en-US" sz="2800" b="1">
                <a:solidFill>
                  <a:schemeClr val="bg1"/>
                </a:solidFill>
              </a:rPr>
              <a:t>认可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080" y="840105"/>
            <a:ext cx="3762375" cy="28289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835" y="1172210"/>
            <a:ext cx="7901305" cy="481584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255905" y="3751580"/>
            <a:ext cx="3786505" cy="2584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系统模板只是一个</a:t>
            </a:r>
            <a:r>
              <a:rPr lang="en-US" altLang="zh-CN"/>
              <a:t>“</a:t>
            </a:r>
            <a:r>
              <a:rPr lang="zh-CN" altLang="en-US"/>
              <a:t>地基</a:t>
            </a:r>
            <a:r>
              <a:rPr lang="en-US" altLang="zh-CN"/>
              <a:t>”</a:t>
            </a:r>
            <a:r>
              <a:rPr lang="zh-CN" altLang="en-US"/>
              <a:t>，可以增加技术面指标做进一步的过滤</a:t>
            </a:r>
            <a:r>
              <a:rPr lang="zh-CN" altLang="en-US"/>
              <a:t>筛选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主题猎手用户还可以结合热点主题，做热点主线中的优质成长</a:t>
            </a:r>
            <a:r>
              <a:rPr lang="zh-CN" altLang="en-US"/>
              <a:t>股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财务选股模板要注意财务数据的引用周期，可以自行调节不同时段的数据匹配</a:t>
            </a:r>
            <a:r>
              <a:rPr lang="zh-CN" altLang="en-US"/>
              <a:t>度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605" y="0"/>
            <a:ext cx="12176760" cy="685800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54305" y="6433185"/>
            <a:ext cx="11591290" cy="424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经传多赢投顾总监：孙硌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丨投顾执业编</a:t>
            </a:r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号：A1120613090005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  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基金从业编号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:A20250725006485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已开户海报_177684360467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1智尊版_177685637019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_177685636588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PP_MARK_KEY" val="257877f6-fe8c-4c47-ab4c-274c99a6a791"/>
  <p:tag name="COMMONDATA" val="eyJoZGlkIjoiOWFhYzUwZWNmOTk3M2Y1MTI5MjBiOWM4Y2UyNjJjNzUifQ=="/>
  <p:tag name="commondata" val="eyJoZGlkIjoiNjIxZDM2NzczYzIxNjM3NjQ4OTA5MWY3NTZjMjQ0NWEifQ==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10800,&quot;width&quot;:19200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2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821</Words>
  <Application>WPS 演示</Application>
  <PresentationFormat>宽屏</PresentationFormat>
  <Paragraphs>48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宋体</vt:lpstr>
      <vt:lpstr>Wingdings</vt:lpstr>
      <vt:lpstr>微软雅黑</vt:lpstr>
      <vt:lpstr>Wingdings</vt:lpstr>
      <vt:lpstr>思源黑体 CN Medium</vt:lpstr>
      <vt:lpstr>思源黑体 CN Normal</vt:lpstr>
      <vt:lpstr>思源黑体 CN Light</vt:lpstr>
      <vt:lpstr>思源黑体 CN Bold</vt:lpstr>
      <vt:lpstr>Arial Unicode MS</vt:lpstr>
      <vt:lpstr>Calibri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莓莓</cp:lastModifiedBy>
  <cp:revision>713</cp:revision>
  <dcterms:created xsi:type="dcterms:W3CDTF">2019-06-19T02:08:00Z</dcterms:created>
  <dcterms:modified xsi:type="dcterms:W3CDTF">2026-04-22T11:17:11Z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A858A68F7F4D4FA3B9278F6C343E414A_13</vt:lpwstr>
  </property>
</Properties>
</file>