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25"/>
  </p:notesMasterIdLst>
  <p:sldIdLst>
    <p:sldId id="336" r:id="rId5"/>
    <p:sldId id="337" r:id="rId6"/>
    <p:sldId id="338" r:id="rId7"/>
    <p:sldId id="339" r:id="rId8"/>
    <p:sldId id="360" r:id="rId9"/>
    <p:sldId id="361" r:id="rId10"/>
    <p:sldId id="362" r:id="rId11"/>
    <p:sldId id="364" r:id="rId12"/>
    <p:sldId id="359" r:id="rId13"/>
    <p:sldId id="366" r:id="rId14"/>
    <p:sldId id="367" r:id="rId15"/>
    <p:sldId id="368" r:id="rId16"/>
    <p:sldId id="342" r:id="rId17"/>
    <p:sldId id="369" r:id="rId18"/>
    <p:sldId id="365" r:id="rId19"/>
    <p:sldId id="371" r:id="rId20"/>
    <p:sldId id="271" r:id="rId21"/>
    <p:sldId id="372" r:id="rId22"/>
    <p:sldId id="375" r:id="rId23"/>
    <p:sldId id="374" r:id="rId24"/>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3" name="十二 猪肠" initials="十二"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2EA8"/>
    <a:srgbClr val="132AAC"/>
    <a:srgbClr val="7399DC"/>
    <a:srgbClr val="C50001"/>
    <a:srgbClr val="C60101"/>
    <a:srgbClr val="915C09"/>
    <a:srgbClr val="FFFFF5"/>
    <a:srgbClr val="D10300"/>
    <a:srgbClr val="C3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5" d="100"/>
          <a:sy n="115" d="100"/>
        </p:scale>
        <p:origin x="498" y="102"/>
      </p:cViewPr>
      <p:guideLst>
        <p:guide orient="horz" pos="207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gs" Target="tags/tag74.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1.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descr="经传logo白色"/>
          <p:cNvPicPr>
            <a:picLocks noChangeAspect="1"/>
          </p:cNvPicPr>
          <p:nvPr userDrawn="1"/>
        </p:nvPicPr>
        <p:blipFill>
          <a:blip r:embed="rId2"/>
          <a:stretch>
            <a:fillRect/>
          </a:stretch>
        </p:blipFill>
        <p:spPr>
          <a:xfrm>
            <a:off x="356235" y="182880"/>
            <a:ext cx="1594898" cy="360000"/>
          </a:xfrm>
          <a:prstGeom prst="rect">
            <a:avLst/>
          </a:prstGeom>
        </p:spPr>
      </p:pic>
      <p:pic>
        <p:nvPicPr>
          <p:cNvPr id="3" name="图片 2" descr="1920_1080"/>
          <p:cNvPicPr>
            <a:picLocks noChangeAspect="1"/>
          </p:cNvPicPr>
          <p:nvPr userDrawn="1"/>
        </p:nvPicPr>
        <p:blipFill>
          <a:blip r:embed="rId3"/>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7" name="图片 16" descr="目录页"/>
          <p:cNvPicPr/>
          <p:nvPr userDrawn="1"/>
        </p:nvPicPr>
        <p:blipFill>
          <a:blip r:embed="rId2"/>
          <a:stretch>
            <a:fillRect/>
          </a:stretch>
        </p:blipFill>
        <p:spPr>
          <a:xfrm>
            <a:off x="-600" y="0"/>
            <a:ext cx="12193200" cy="6858000"/>
          </a:xfrm>
          <a:prstGeom prst="rect">
            <a:avLst/>
          </a:prstGeom>
        </p:spPr>
      </p:pic>
      <p:sp>
        <p:nvSpPr>
          <p:cNvPr id="80" name="文本框 79"/>
          <p:cNvSpPr txBox="1"/>
          <p:nvPr userDrawn="1"/>
        </p:nvSpPr>
        <p:spPr>
          <a:xfrm>
            <a:off x="937260" y="2353945"/>
            <a:ext cx="2008505" cy="11068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chemeClr val="bg1"/>
                </a:solidFill>
                <a:effectLst/>
                <a:uLnTx/>
                <a:uFillTx/>
                <a:latin typeface="优设标题黑" panose="00000500000000000000" charset="-122"/>
                <a:ea typeface="优设标题黑" panose="00000500000000000000" charset="-122"/>
                <a:cs typeface="优设标题黑" panose="00000500000000000000" charset="-122"/>
              </a:rPr>
              <a:t>目录</a:t>
            </a:r>
            <a:endParaRPr kumimoji="0" lang="zh-CN" altLang="en-US" sz="6600" b="0" i="0" u="none" strike="noStrike" kern="1200" cap="none" spc="0" normalizeH="0" baseline="0" noProof="0" dirty="0">
              <a:ln>
                <a:noFill/>
              </a:ln>
              <a:solidFill>
                <a:schemeClr val="bg1"/>
              </a:solidFill>
              <a:effectLst/>
              <a:uLnTx/>
              <a:uFillTx/>
              <a:latin typeface="优设标题黑" panose="00000500000000000000" charset="-122"/>
              <a:ea typeface="优设标题黑" panose="00000500000000000000" charset="-122"/>
              <a:cs typeface="优设标题黑" panose="00000500000000000000" charset="-122"/>
            </a:endParaRPr>
          </a:p>
        </p:txBody>
      </p:sp>
      <p:sp>
        <p:nvSpPr>
          <p:cNvPr id="9" name="文本框 8"/>
          <p:cNvSpPr txBox="1"/>
          <p:nvPr userDrawn="1"/>
        </p:nvSpPr>
        <p:spPr>
          <a:xfrm>
            <a:off x="982345" y="3213100"/>
            <a:ext cx="2658110" cy="5835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rPr>
              <a:t>CATALOGUE</a:t>
            </a:r>
            <a:endParaRPr kumimoji="0" lang="en-US" altLang="zh-CN" sz="3200" b="0" i="0" u="none" strike="noStrike" kern="1200" cap="none" spc="0" normalizeH="0" baseline="0" noProof="0" dirty="0">
              <a:ln>
                <a:noFill/>
              </a:ln>
              <a:solidFill>
                <a:schemeClr val="bg1"/>
              </a:solidFill>
              <a:effectLst/>
              <a:uLnTx/>
              <a:uFillTx/>
              <a:latin typeface="微软雅黑 Light" panose="020B0502040204020203" charset="-122"/>
              <a:ea typeface="微软雅黑 Light" panose="020B0502040204020203" charset="-122"/>
              <a:cs typeface="+mn-cs"/>
            </a:endParaRPr>
          </a:p>
        </p:txBody>
      </p:sp>
      <p:sp>
        <p:nvSpPr>
          <p:cNvPr id="7" name="等腰三角形 6"/>
          <p:cNvSpPr/>
          <p:nvPr userDrawn="1"/>
        </p:nvSpPr>
        <p:spPr>
          <a:xfrm rot="5400000">
            <a:off x="2861310" y="3001645"/>
            <a:ext cx="186055" cy="18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等腰三角形 7"/>
          <p:cNvSpPr/>
          <p:nvPr userDrawn="1"/>
        </p:nvSpPr>
        <p:spPr>
          <a:xfrm rot="5400000">
            <a:off x="3110865" y="3001645"/>
            <a:ext cx="186055" cy="18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等腰三角形 9"/>
          <p:cNvSpPr/>
          <p:nvPr userDrawn="1"/>
        </p:nvSpPr>
        <p:spPr>
          <a:xfrm rot="5400000">
            <a:off x="3360420" y="3001645"/>
            <a:ext cx="186055" cy="18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9" name="图片 18" descr="经传logo白色"/>
          <p:cNvPicPr>
            <a:picLocks noChangeAspect="1"/>
          </p:cNvPicPr>
          <p:nvPr userDrawn="1"/>
        </p:nvPicPr>
        <p:blipFill>
          <a:blip r:embed="rId3"/>
          <a:stretch>
            <a:fillRect/>
          </a:stretch>
        </p:blipFill>
        <p:spPr>
          <a:xfrm>
            <a:off x="10331450" y="182880"/>
            <a:ext cx="1594898" cy="360000"/>
          </a:xfrm>
          <a:prstGeom prst="rect">
            <a:avLst/>
          </a:prstGeom>
        </p:spPr>
      </p:pic>
      <p:pic>
        <p:nvPicPr>
          <p:cNvPr id="20" name="图片 19" descr="logo"/>
          <p:cNvPicPr>
            <a:picLocks noChangeAspect="1"/>
          </p:cNvPicPr>
          <p:nvPr userDrawn="1"/>
        </p:nvPicPr>
        <p:blipFill>
          <a:blip r:embed="rId4"/>
          <a:stretch>
            <a:fillRect/>
          </a:stretch>
        </p:blipFill>
        <p:spPr>
          <a:xfrm>
            <a:off x="227330" y="219075"/>
            <a:ext cx="2474678" cy="324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07DA73C7-D18A-4C18-A712-4BC5C077D8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2FDE29-156B-4166-BD96-6CA83823945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目录页"/>
          <p:cNvPicPr>
            <a:picLocks noChangeAspect="1"/>
          </p:cNvPicPr>
          <p:nvPr userDrawn="1"/>
        </p:nvPicPr>
        <p:blipFill>
          <a:blip r:embed="rId2"/>
          <a:stretch>
            <a:fillRect/>
          </a:stretch>
        </p:blipFill>
        <p:spPr>
          <a:xfrm>
            <a:off x="-600" y="6703"/>
            <a:ext cx="12193200" cy="6866185"/>
          </a:xfrm>
          <a:prstGeom prst="rect">
            <a:avLst/>
          </a:prstGeom>
        </p:spPr>
      </p:pic>
      <p:sp>
        <p:nvSpPr>
          <p:cNvPr id="11" name="等腰三角形 10"/>
          <p:cNvSpPr/>
          <p:nvPr userDrawn="1"/>
        </p:nvSpPr>
        <p:spPr>
          <a:xfrm rot="5400000">
            <a:off x="4345305" y="2675890"/>
            <a:ext cx="186055" cy="18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userDrawn="1"/>
        </p:nvSpPr>
        <p:spPr>
          <a:xfrm rot="5400000">
            <a:off x="4592320" y="2671445"/>
            <a:ext cx="186055" cy="18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userDrawn="1"/>
        </p:nvSpPr>
        <p:spPr>
          <a:xfrm rot="5400000">
            <a:off x="4843780" y="2682875"/>
            <a:ext cx="186055" cy="1860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a:off x="1203960" y="4286250"/>
            <a:ext cx="8296275" cy="0"/>
          </a:xfrm>
          <a:prstGeom prst="line">
            <a:avLst/>
          </a:prstGeom>
          <a:ln w="22225">
            <a:gradFill>
              <a:gsLst>
                <a:gs pos="0">
                  <a:srgbClr val="132AAC"/>
                </a:gs>
                <a:gs pos="47000">
                  <a:srgbClr val="7399DC"/>
                </a:gs>
                <a:gs pos="100000">
                  <a:srgbClr val="0A2EA8"/>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22" name="图片 21" descr="经传logo白色"/>
          <p:cNvPicPr>
            <a:picLocks noChangeAspect="1"/>
          </p:cNvPicPr>
          <p:nvPr userDrawn="1"/>
        </p:nvPicPr>
        <p:blipFill>
          <a:blip r:embed="rId3"/>
          <a:stretch>
            <a:fillRect/>
          </a:stretch>
        </p:blipFill>
        <p:spPr>
          <a:xfrm>
            <a:off x="10331450" y="182880"/>
            <a:ext cx="1594898" cy="360000"/>
          </a:xfrm>
          <a:prstGeom prst="rect">
            <a:avLst/>
          </a:prstGeom>
        </p:spPr>
      </p:pic>
      <p:pic>
        <p:nvPicPr>
          <p:cNvPr id="23" name="图片 22" descr="logo"/>
          <p:cNvPicPr>
            <a:picLocks noChangeAspect="1"/>
          </p:cNvPicPr>
          <p:nvPr userDrawn="1"/>
        </p:nvPicPr>
        <p:blipFill>
          <a:blip r:embed="rId4"/>
          <a:stretch>
            <a:fillRect/>
          </a:stretch>
        </p:blipFill>
        <p:spPr>
          <a:xfrm>
            <a:off x="227330" y="219075"/>
            <a:ext cx="2474678" cy="3240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F2BE724-33BD-4AB9-A918-B09240F004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B1BC7C-EB94-4184-80B8-E52B15BE3C0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介绍页"/>
          <p:cNvPicPr>
            <a:picLocks noChangeAspect="1"/>
          </p:cNvPicPr>
          <p:nvPr userDrawn="1"/>
        </p:nvPicPr>
        <p:blipFill>
          <a:blip r:embed="rId2"/>
          <a:stretch>
            <a:fillRect/>
          </a:stretch>
        </p:blipFill>
        <p:spPr>
          <a:xfrm>
            <a:off x="0" y="0"/>
            <a:ext cx="12192000" cy="6858000"/>
          </a:xfrm>
          <a:prstGeom prst="rect">
            <a:avLst/>
          </a:prstGeom>
        </p:spPr>
      </p:pic>
      <p:pic>
        <p:nvPicPr>
          <p:cNvPr id="17" name="图片 16" descr="经传logo白色"/>
          <p:cNvPicPr>
            <a:picLocks noChangeAspect="1"/>
          </p:cNvPicPr>
          <p:nvPr userDrawn="1"/>
        </p:nvPicPr>
        <p:blipFill>
          <a:blip r:embed="rId3"/>
          <a:stretch>
            <a:fillRect/>
          </a:stretch>
        </p:blipFill>
        <p:spPr>
          <a:xfrm>
            <a:off x="10331450" y="182880"/>
            <a:ext cx="1594898" cy="360000"/>
          </a:xfrm>
          <a:prstGeom prst="rect">
            <a:avLst/>
          </a:prstGeom>
        </p:spPr>
      </p:pic>
      <p:pic>
        <p:nvPicPr>
          <p:cNvPr id="18" name="图片 17" descr="logo"/>
          <p:cNvPicPr>
            <a:picLocks noChangeAspect="1"/>
          </p:cNvPicPr>
          <p:nvPr userDrawn="1"/>
        </p:nvPicPr>
        <p:blipFill>
          <a:blip r:embed="rId4"/>
          <a:stretch>
            <a:fillRect/>
          </a:stretch>
        </p:blipFill>
        <p:spPr>
          <a:xfrm>
            <a:off x="227330" y="219075"/>
            <a:ext cx="2474678" cy="324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stretch>
            <a:fillRect/>
          </a:stretch>
        </p:blipFill>
        <p:spPr>
          <a:xfrm>
            <a:off x="635" y="622300"/>
            <a:ext cx="12192635" cy="6235700"/>
          </a:xfrm>
          <a:prstGeom prst="rect">
            <a:avLst/>
          </a:prstGeom>
        </p:spPr>
      </p:pic>
      <p:pic>
        <p:nvPicPr>
          <p:cNvPr id="15" name="图片 14" descr="PPT内页"/>
          <p:cNvPicPr>
            <a:picLocks noChangeAspect="1"/>
          </p:cNvPicPr>
          <p:nvPr userDrawn="1"/>
        </p:nvPicPr>
        <p:blipFill>
          <a:blip r:embed="rId3"/>
          <a:stretch>
            <a:fillRect/>
          </a:stretch>
        </p:blipFill>
        <p:spPr>
          <a:xfrm>
            <a:off x="635" y="0"/>
            <a:ext cx="12192000" cy="5156835"/>
          </a:xfrm>
          <a:prstGeom prst="rect">
            <a:avLst/>
          </a:prstGeom>
        </p:spPr>
      </p:pic>
      <p:sp>
        <p:nvSpPr>
          <p:cNvPr id="11" name="文本框 10"/>
          <p:cNvSpPr txBox="1"/>
          <p:nvPr userDrawn="1"/>
        </p:nvSpPr>
        <p:spPr>
          <a:xfrm>
            <a:off x="1270" y="6397625"/>
            <a:ext cx="12192000" cy="46037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Medium" panose="020B0600000000000000" charset="-122"/>
              </a:rPr>
              <a:t>经传多赢投研总监：杨春虎，投顾执业编号</a:t>
            </a:r>
            <a:r>
              <a:rPr lang="en-US" altLang="zh-CN" sz="120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Medium" panose="020B0600000000000000" charset="-122"/>
              </a:rPr>
              <a:t>:A1120619100003;</a:t>
            </a:r>
            <a:r>
              <a:rPr lang="zh-CN" altLang="en-US" sz="120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Medium" panose="020B0600000000000000" charset="-122"/>
              </a:rPr>
              <a:t>基金从业编号</a:t>
            </a:r>
            <a:r>
              <a:rPr lang="en-US" altLang="zh-CN" sz="120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Medium" panose="020B0600000000000000" charset="-122"/>
              </a:rPr>
              <a:t>:A20250618011797  </a:t>
            </a:r>
            <a:r>
              <a:rPr lang="zh-CN" altLang="en-US" sz="120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Medium" panose="020B0600000000000000" charset="-122"/>
              </a:rPr>
              <a:t>风险提示：观点基于软件数据和理论模型分析，仅供参考，不构成买卖建议，市场有风险，投资需谨慎。基金的过往业绩并不预示其未来表现，基金管理人管理的其他基金的业绩并不构成基金业绩表现的保证。</a:t>
            </a:r>
            <a:endParaRPr lang="zh-CN" altLang="en-US" sz="1200" dirty="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Medium" panose="020B0600000000000000" charset="-122"/>
            </a:endParaRPr>
          </a:p>
        </p:txBody>
      </p:sp>
      <p:pic>
        <p:nvPicPr>
          <p:cNvPr id="19" name="图片 18" descr="经传logo白色"/>
          <p:cNvPicPr>
            <a:picLocks noChangeAspect="1"/>
          </p:cNvPicPr>
          <p:nvPr userDrawn="1"/>
        </p:nvPicPr>
        <p:blipFill>
          <a:blip r:embed="rId4"/>
          <a:stretch>
            <a:fillRect/>
          </a:stretch>
        </p:blipFill>
        <p:spPr>
          <a:xfrm>
            <a:off x="10331450" y="182880"/>
            <a:ext cx="1594898" cy="360000"/>
          </a:xfrm>
          <a:prstGeom prst="rect">
            <a:avLst/>
          </a:prstGeom>
        </p:spPr>
      </p:pic>
      <p:pic>
        <p:nvPicPr>
          <p:cNvPr id="20" name="图片 19" descr="logo"/>
          <p:cNvPicPr>
            <a:picLocks noChangeAspect="1"/>
          </p:cNvPicPr>
          <p:nvPr userDrawn="1"/>
        </p:nvPicPr>
        <p:blipFill>
          <a:blip r:embed="rId5"/>
          <a:stretch>
            <a:fillRect/>
          </a:stretch>
        </p:blipFill>
        <p:spPr>
          <a:xfrm>
            <a:off x="227330" y="219075"/>
            <a:ext cx="2474678" cy="324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pic>
        <p:nvPicPr>
          <p:cNvPr id="2" name="图片 1" descr="总海报1080"/>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尾页"/>
          <p:cNvPicPr>
            <a:picLocks noChangeAspect="1"/>
          </p:cNvPicPr>
          <p:nvPr userDrawn="1"/>
        </p:nvPicPr>
        <p:blipFill>
          <a:blip r:embed="rId2"/>
          <a:stretch>
            <a:fillRect/>
          </a:stretch>
        </p:blipFill>
        <p:spPr>
          <a:xfrm>
            <a:off x="0" y="0"/>
            <a:ext cx="12192000" cy="6858000"/>
          </a:xfrm>
          <a:prstGeom prst="rect">
            <a:avLst/>
          </a:prstGeom>
        </p:spPr>
      </p:pic>
      <p:sp>
        <p:nvSpPr>
          <p:cNvPr id="7" name="文本框 6"/>
          <p:cNvSpPr txBox="1"/>
          <p:nvPr userDrawn="1"/>
        </p:nvSpPr>
        <p:spPr>
          <a:xfrm>
            <a:off x="2128520" y="3230880"/>
            <a:ext cx="7934325" cy="2059940"/>
          </a:xfrm>
          <a:prstGeom prst="rect">
            <a:avLst/>
          </a:prstGeom>
          <a:noFill/>
        </p:spPr>
        <p:txBody>
          <a:bodyPr wrap="square" rtlCol="0">
            <a:spAutoFit/>
          </a:bodyPr>
          <a:lstStyle/>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400-9088-988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9" name="图片 8" descr="经传logo白色"/>
          <p:cNvPicPr>
            <a:picLocks noChangeAspect="1"/>
          </p:cNvPicPr>
          <p:nvPr userDrawn="1"/>
        </p:nvPicPr>
        <p:blipFill>
          <a:blip r:embed="rId3"/>
          <a:stretch>
            <a:fillRect/>
          </a:stretch>
        </p:blipFill>
        <p:spPr>
          <a:xfrm>
            <a:off x="10331450" y="182880"/>
            <a:ext cx="1594898" cy="360000"/>
          </a:xfrm>
          <a:prstGeom prst="rect">
            <a:avLst/>
          </a:prstGeom>
        </p:spPr>
      </p:pic>
      <p:pic>
        <p:nvPicPr>
          <p:cNvPr id="10" name="图片 9" descr="logo"/>
          <p:cNvPicPr>
            <a:picLocks noChangeAspect="1"/>
          </p:cNvPicPr>
          <p:nvPr userDrawn="1"/>
        </p:nvPicPr>
        <p:blipFill>
          <a:blip r:embed="rId4"/>
          <a:stretch>
            <a:fillRect/>
          </a:stretch>
        </p:blipFill>
        <p:spPr>
          <a:xfrm>
            <a:off x="227330" y="219075"/>
            <a:ext cx="2474678" cy="32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2" Type="http://schemas.openxmlformats.org/officeDocument/2006/relationships/theme" Target="../theme/theme3.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73C7-D18A-4C18-A712-4BC5C077D8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FDE29-156B-4166-BD96-6CA83823945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BE724-33BD-4AB9-A918-B09240F004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1BC7C-EB94-4184-80B8-E52B15BE3C0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5.xml"/><Relationship Id="rId2" Type="http://schemas.openxmlformats.org/officeDocument/2006/relationships/image" Target="../media/image10.png"/><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3.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4.xml"/><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65.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14.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0" Type="http://schemas.openxmlformats.org/officeDocument/2006/relationships/slideLayout" Target="../slideLayouts/slideLayout5.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tags" Target="../tags/tag68.xml"/><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image" Target="../media/image38.png"/><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1.xml"/><Relationship Id="rId1"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1.png"/><Relationship Id="rId1" Type="http://schemas.openxmlformats.org/officeDocument/2006/relationships/tags" Target="../tags/tag72.xml"/></Relationships>
</file>

<file path=ppt/slides/_rels/slide2.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11.png"/><Relationship Id="rId12" Type="http://schemas.openxmlformats.org/officeDocument/2006/relationships/slideLayout" Target="../slideLayouts/slideLayout2.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8.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9.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9.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2" Type="http://schemas.openxmlformats.org/officeDocument/2006/relationships/slideLayout" Target="../slideLayouts/slideLayout5.xml"/><Relationship Id="rId21" Type="http://schemas.openxmlformats.org/officeDocument/2006/relationships/tags" Target="../tags/tag62.xml"/><Relationship Id="rId20" Type="http://schemas.openxmlformats.org/officeDocument/2006/relationships/tags" Target="../tags/tag61.xml"/><Relationship Id="rId2" Type="http://schemas.openxmlformats.org/officeDocument/2006/relationships/tags" Target="../tags/tag43.xml"/><Relationship Id="rId19" Type="http://schemas.openxmlformats.org/officeDocument/2006/relationships/tags" Target="../tags/tag60.xml"/><Relationship Id="rId18" Type="http://schemas.openxmlformats.org/officeDocument/2006/relationships/tags" Target="../tags/tag59.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userDrawn="1"/>
        </p:nvSpPr>
        <p:spPr>
          <a:xfrm>
            <a:off x="3894455" y="3560445"/>
            <a:ext cx="1245870" cy="475615"/>
          </a:xfrm>
          <a:prstGeom prst="rect">
            <a:avLst/>
          </a:prstGeom>
          <a:noFill/>
        </p:spPr>
        <p:txBody>
          <a:bodyPr wrap="square" rtlCol="0">
            <a:spAutoFit/>
          </a:bodyPr>
          <a:lstStyle/>
          <a:p>
            <a:pPr algn="ctr"/>
            <a:r>
              <a:rPr lang="zh-CN" altLang="en-US" sz="2500">
                <a:solidFill>
                  <a:schemeClr val="accent1">
                    <a:lumMod val="75000"/>
                  </a:schemeClr>
                </a:solidFill>
                <a:latin typeface="思源黑体 CN Medium" panose="020B0600000000000000" charset="-122"/>
                <a:ea typeface="思源黑体 CN Medium" panose="020B0600000000000000" charset="-122"/>
                <a:sym typeface="+mn-ea"/>
              </a:rPr>
              <a:t>杨春虎</a:t>
            </a:r>
            <a:endParaRPr lang="zh-CN" altLang="en-US" sz="2500">
              <a:solidFill>
                <a:schemeClr val="accent1">
                  <a:lumMod val="75000"/>
                </a:schemeClr>
              </a:solidFill>
              <a:latin typeface="思源黑体 CN Medium" panose="020B0600000000000000" charset="-122"/>
              <a:ea typeface="思源黑体 CN Medium" panose="020B0600000000000000" charset="-122"/>
              <a:sym typeface="+mn-ea"/>
            </a:endParaRPr>
          </a:p>
        </p:txBody>
      </p:sp>
      <p:sp>
        <p:nvSpPr>
          <p:cNvPr id="11" name="文本框 10"/>
          <p:cNvSpPr txBox="1"/>
          <p:nvPr userDrawn="1"/>
        </p:nvSpPr>
        <p:spPr>
          <a:xfrm>
            <a:off x="5140325" y="3541395"/>
            <a:ext cx="3335020" cy="583565"/>
          </a:xfrm>
          <a:prstGeom prst="rect">
            <a:avLst/>
          </a:prstGeom>
          <a:noFill/>
        </p:spPr>
        <p:txBody>
          <a:bodyPr wrap="square" rtlCol="0">
            <a:spAutoFit/>
          </a:bodyPr>
          <a:lstStyle/>
          <a:p>
            <a:pPr algn="l"/>
            <a:r>
              <a:rPr lang="zh-CN" altLang="en-US" sz="1600">
                <a:solidFill>
                  <a:schemeClr val="accent1">
                    <a:lumMod val="75000"/>
                  </a:schemeClr>
                </a:solidFill>
                <a:latin typeface="思源黑体 CN Medium" panose="020B0600000000000000" charset="-122"/>
                <a:ea typeface="思源黑体 CN Medium" panose="020B0600000000000000" charset="-122"/>
                <a:cs typeface="思源黑体 CN Medium" panose="020B0600000000000000" charset="-122"/>
                <a:sym typeface="+mn-ea"/>
              </a:rPr>
              <a:t>投顾执业编号:A1120619100003</a:t>
            </a:r>
            <a:endParaRPr lang="zh-CN" altLang="en-US" sz="1600">
              <a:solidFill>
                <a:schemeClr val="accent1">
                  <a:lumMod val="75000"/>
                </a:schemeClr>
              </a:solidFill>
              <a:latin typeface="思源黑体 CN Medium" panose="020B0600000000000000" charset="-122"/>
              <a:ea typeface="思源黑体 CN Medium" panose="020B0600000000000000" charset="-122"/>
              <a:cs typeface="思源黑体 CN Medium" panose="020B0600000000000000" charset="-122"/>
              <a:sym typeface="+mn-ea"/>
            </a:endParaRPr>
          </a:p>
          <a:p>
            <a:pPr algn="l"/>
            <a:r>
              <a:rPr lang="zh-CN" altLang="en-US" sz="1600">
                <a:solidFill>
                  <a:schemeClr val="accent1">
                    <a:lumMod val="75000"/>
                  </a:schemeClr>
                </a:solidFill>
                <a:latin typeface="思源黑体 CN Medium" panose="020B0600000000000000" charset="-122"/>
                <a:ea typeface="思源黑体 CN Medium" panose="020B0600000000000000" charset="-122"/>
                <a:cs typeface="思源黑体 CN Medium" panose="020B0600000000000000" charset="-122"/>
                <a:sym typeface="+mn-ea"/>
              </a:rPr>
              <a:t>基金从业编号</a:t>
            </a:r>
            <a:r>
              <a:rPr lang="en-US" altLang="zh-CN" sz="1600">
                <a:solidFill>
                  <a:schemeClr val="accent1">
                    <a:lumMod val="75000"/>
                  </a:schemeClr>
                </a:solidFill>
                <a:latin typeface="思源黑体 CN Medium" panose="020B0600000000000000" charset="-122"/>
                <a:ea typeface="思源黑体 CN Medium" panose="020B0600000000000000" charset="-122"/>
                <a:cs typeface="思源黑体 CN Medium" panose="020B0600000000000000" charset="-122"/>
                <a:sym typeface="+mn-ea"/>
              </a:rPr>
              <a:t>:A20250618011797</a:t>
            </a:r>
            <a:endParaRPr lang="en-US" altLang="zh-CN" sz="1600">
              <a:solidFill>
                <a:schemeClr val="accent1">
                  <a:lumMod val="75000"/>
                </a:schemeClr>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sp>
        <p:nvSpPr>
          <p:cNvPr id="12" name="文本框 11"/>
          <p:cNvSpPr txBox="1"/>
          <p:nvPr userDrawn="1"/>
        </p:nvSpPr>
        <p:spPr>
          <a:xfrm>
            <a:off x="1938655" y="4160520"/>
            <a:ext cx="5998210" cy="1322070"/>
          </a:xfrm>
          <a:prstGeom prst="rect">
            <a:avLst/>
          </a:prstGeom>
          <a:noFill/>
        </p:spPr>
        <p:txBody>
          <a:bodyPr wrap="square" rtlCol="0">
            <a:spAutoFit/>
          </a:bodyPr>
          <a:lstStyle/>
          <a:p>
            <a:pPr algn="just" fontAlgn="auto">
              <a:lnSpc>
                <a:spcPct val="125000"/>
              </a:lnSpc>
            </a:pPr>
            <a:r>
              <a:rPr lang="zh-CN" altLang="en-US"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经传多赢投研总监／软件产品架构师， 北京大学金融系毕业， 从业十余年，坚持以资金推动论为研究核心，形成了以机构思路选股，游资思路跟踪的稳健投资模型。独创双龙战法，机构分析战法等软件经典战法，深受广大用户的喜爱。</a:t>
            </a:r>
            <a:endParaRPr lang="zh-CN" altLang="en-US" sz="1600">
              <a:solidFill>
                <a:schemeClr val="tx1">
                  <a:lumMod val="75000"/>
                  <a:lumOff val="2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endParaRPr>
          </a:p>
        </p:txBody>
      </p:sp>
      <p:sp>
        <p:nvSpPr>
          <p:cNvPr id="2" name="文本框 1"/>
          <p:cNvSpPr txBox="1"/>
          <p:nvPr/>
        </p:nvSpPr>
        <p:spPr>
          <a:xfrm>
            <a:off x="1276350" y="1181735"/>
            <a:ext cx="6313170" cy="2003425"/>
          </a:xfrm>
          <a:prstGeom prst="rect">
            <a:avLst/>
          </a:prstGeom>
          <a:noFill/>
        </p:spPr>
        <p:txBody>
          <a:bodyPr wrap="square" rtlCol="0">
            <a:noAutofit/>
          </a:bodyPr>
          <a:lstStyle/>
          <a:p>
            <a:pPr algn="l">
              <a:lnSpc>
                <a:spcPct val="90000"/>
              </a:lnSpc>
            </a:pPr>
            <a:r>
              <a:rPr lang="zh-CN" sz="7200" dirty="0" smtClean="0">
                <a:solidFill>
                  <a:schemeClr val="bg1"/>
                </a:solidFill>
                <a:latin typeface="思源黑体 CN Bold" panose="020B0800000000000000" charset="-122"/>
                <a:ea typeface="思源黑体 CN Bold" panose="020B0800000000000000" charset="-122"/>
                <a:cs typeface="思源黑体 CN Medium" panose="020B0600000000000000" charset="-122"/>
              </a:rPr>
              <a:t>资金推动论</a:t>
            </a:r>
            <a:endParaRPr lang="zh-CN" sz="7200" dirty="0">
              <a:solidFill>
                <a:schemeClr val="bg1"/>
              </a:solidFill>
              <a:latin typeface="思源黑体 CN Bold" panose="020B0800000000000000" charset="-122"/>
              <a:ea typeface="思源黑体 CN Bold" panose="020B0800000000000000" charset="-122"/>
              <a:cs typeface="思源黑体 CN Medium" panose="020B0600000000000000" charset="-122"/>
            </a:endParaRPr>
          </a:p>
        </p:txBody>
      </p:sp>
      <p:sp>
        <p:nvSpPr>
          <p:cNvPr id="3" name="文本框 2"/>
          <p:cNvSpPr txBox="1"/>
          <p:nvPr userDrawn="1"/>
        </p:nvSpPr>
        <p:spPr>
          <a:xfrm>
            <a:off x="1205230" y="3541395"/>
            <a:ext cx="2689225" cy="491490"/>
          </a:xfrm>
          <a:prstGeom prst="rect">
            <a:avLst/>
          </a:prstGeom>
          <a:noFill/>
        </p:spPr>
        <p:txBody>
          <a:bodyPr wrap="square" rtlCol="0">
            <a:spAutoFit/>
          </a:bodyPr>
          <a:lstStyle/>
          <a:p>
            <a:r>
              <a:rPr lang="en-US" sz="2600" dirty="0" smtClean="0">
                <a:solidFill>
                  <a:srgbClr val="915C09"/>
                </a:solidFill>
                <a:latin typeface="思源黑体 CN Medium" panose="020B0600000000000000" charset="-122"/>
                <a:ea typeface="思源黑体 CN Medium" panose="020B0600000000000000" charset="-122"/>
                <a:sym typeface="+mn-ea"/>
              </a:rPr>
              <a:t>04</a:t>
            </a:r>
            <a:r>
              <a:rPr sz="2600" dirty="0" smtClean="0">
                <a:solidFill>
                  <a:srgbClr val="915C09"/>
                </a:solidFill>
                <a:latin typeface="思源黑体 CN Medium" panose="020B0600000000000000" charset="-122"/>
                <a:ea typeface="思源黑体 CN Medium" panose="020B0600000000000000" charset="-122"/>
                <a:sym typeface="+mn-ea"/>
              </a:rPr>
              <a:t>月</a:t>
            </a:r>
            <a:r>
              <a:rPr lang="en-US" sz="2600" dirty="0" smtClean="0">
                <a:solidFill>
                  <a:srgbClr val="915C09"/>
                </a:solidFill>
                <a:latin typeface="思源黑体 CN Medium" panose="020B0600000000000000" charset="-122"/>
                <a:ea typeface="思源黑体 CN Medium" panose="020B0600000000000000" charset="-122"/>
                <a:sym typeface="+mn-ea"/>
              </a:rPr>
              <a:t>2</a:t>
            </a:r>
            <a:r>
              <a:rPr sz="2600" dirty="0" smtClean="0">
                <a:solidFill>
                  <a:srgbClr val="915C09"/>
                </a:solidFill>
                <a:latin typeface="思源黑体 CN Medium" panose="020B0600000000000000" charset="-122"/>
                <a:ea typeface="思源黑体 CN Medium" panose="020B0600000000000000" charset="-122"/>
                <a:sym typeface="+mn-ea"/>
              </a:rPr>
              <a:t>日 </a:t>
            </a:r>
            <a:r>
              <a:rPr lang="en-US" sz="2600" dirty="0">
                <a:solidFill>
                  <a:srgbClr val="915C09"/>
                </a:solidFill>
                <a:latin typeface="思源黑体 CN Medium" panose="020B0600000000000000" charset="-122"/>
                <a:ea typeface="思源黑体 CN Medium" panose="020B0600000000000000" charset="-122"/>
                <a:sym typeface="+mn-ea"/>
              </a:rPr>
              <a:t>20:15</a:t>
            </a:r>
            <a:endParaRPr sz="2600" dirty="0">
              <a:solidFill>
                <a:srgbClr val="915C09"/>
              </a:solidFill>
              <a:latin typeface="思源黑体 CN Medium" panose="020B0600000000000000" charset="-122"/>
              <a:ea typeface="思源黑体 CN Medium" panose="020B0600000000000000" charset="-122"/>
              <a:sym typeface="+mn-ea"/>
            </a:endParaRPr>
          </a:p>
        </p:txBody>
      </p:sp>
      <p:pic>
        <p:nvPicPr>
          <p:cNvPr id="25" name="图片 24" descr="图层 22"/>
          <p:cNvPicPr>
            <a:picLocks noChangeAspect="1"/>
          </p:cNvPicPr>
          <p:nvPr>
            <p:custDataLst>
              <p:tags r:id="rId1"/>
            </p:custDataLst>
          </p:nvPr>
        </p:nvPicPr>
        <p:blipFill>
          <a:blip r:embed="rId2"/>
          <a:stretch>
            <a:fillRect/>
          </a:stretch>
        </p:blipFill>
        <p:spPr>
          <a:xfrm>
            <a:off x="7958455" y="1109980"/>
            <a:ext cx="3730625" cy="4674235"/>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资金的分类</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sp>
        <p:nvSpPr>
          <p:cNvPr id="26" name="文本框 6"/>
          <p:cNvSpPr txBox="1">
            <a:spLocks noChangeArrowheads="1"/>
          </p:cNvSpPr>
          <p:nvPr/>
        </p:nvSpPr>
        <p:spPr bwMode="auto">
          <a:xfrm>
            <a:off x="709506" y="1485463"/>
            <a:ext cx="6578264" cy="470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defTabSz="685800">
              <a:defRPr/>
            </a:pPr>
            <a:r>
              <a:rPr lang="zh-CN" altLang="en-US" sz="2000" dirty="0">
                <a:latin typeface="微软雅黑" panose="020B0503020204020204" pitchFamily="34" charset="-122"/>
                <a:ea typeface="微软雅黑" panose="020B0503020204020204" pitchFamily="34" charset="-122"/>
              </a:rPr>
              <a:t>场内资金   场外资金</a:t>
            </a:r>
            <a:endParaRPr lang="en-US" altLang="zh-CN" sz="2000" dirty="0">
              <a:latin typeface="微软雅黑" panose="020B0503020204020204" pitchFamily="34" charset="-122"/>
              <a:ea typeface="微软雅黑" panose="020B0503020204020204" pitchFamily="34" charset="-122"/>
            </a:endParaRPr>
          </a:p>
          <a:p>
            <a:pPr algn="just" defTabSz="685800">
              <a:defRPr/>
            </a:pPr>
            <a:endParaRPr lang="en-US" altLang="zh-CN" sz="2000" dirty="0">
              <a:latin typeface="微软雅黑" panose="020B0503020204020204" pitchFamily="34" charset="-122"/>
              <a:ea typeface="微软雅黑" panose="020B0503020204020204" pitchFamily="34" charset="-122"/>
            </a:endParaRPr>
          </a:p>
          <a:p>
            <a:pPr algn="just" defTabSz="685800">
              <a:defRPr/>
            </a:pPr>
            <a:r>
              <a:rPr lang="zh-CN" altLang="en-US" sz="2000" dirty="0">
                <a:latin typeface="微软雅黑" panose="020B0503020204020204" pitchFamily="34" charset="-122"/>
                <a:ea typeface="微软雅黑" panose="020B0503020204020204" pitchFamily="34" charset="-122"/>
              </a:rPr>
              <a:t>主力资金    散户资金</a:t>
            </a:r>
            <a:endParaRPr lang="en-US" altLang="zh-CN" sz="2000" dirty="0">
              <a:latin typeface="微软雅黑" panose="020B0503020204020204" pitchFamily="34" charset="-122"/>
              <a:ea typeface="微软雅黑" panose="020B0503020204020204" pitchFamily="34" charset="-122"/>
            </a:endParaRPr>
          </a:p>
          <a:p>
            <a:pPr algn="just" defTabSz="685800">
              <a:defRPr/>
            </a:pPr>
            <a:endParaRPr lang="en-US" altLang="zh-CN" sz="2000" dirty="0">
              <a:latin typeface="微软雅黑" panose="020B0503020204020204" pitchFamily="34" charset="-122"/>
              <a:ea typeface="微软雅黑" panose="020B0503020204020204" pitchFamily="34" charset="-122"/>
            </a:endParaRPr>
          </a:p>
          <a:p>
            <a:pPr algn="just" defTabSz="685800">
              <a:defRPr/>
            </a:pPr>
            <a:r>
              <a:rPr lang="zh-CN" altLang="en-US" sz="2000" dirty="0">
                <a:latin typeface="微软雅黑" panose="020B0503020204020204" pitchFamily="34" charset="-122"/>
                <a:ea typeface="微软雅黑" panose="020B0503020204020204" pitchFamily="34" charset="-122"/>
              </a:rPr>
              <a:t>庄家   散户</a:t>
            </a:r>
            <a:endParaRPr lang="en-US" altLang="zh-CN" sz="2000" dirty="0">
              <a:latin typeface="微软雅黑" panose="020B0503020204020204" pitchFamily="34" charset="-122"/>
              <a:ea typeface="微软雅黑" panose="020B0503020204020204" pitchFamily="34" charset="-122"/>
            </a:endParaRPr>
          </a:p>
          <a:p>
            <a:pPr algn="just" defTabSz="685800">
              <a:defRPr/>
            </a:pPr>
            <a:endParaRPr lang="en-US" altLang="zh-CN" sz="2000" dirty="0">
              <a:latin typeface="微软雅黑" panose="020B0503020204020204" pitchFamily="34" charset="-122"/>
              <a:ea typeface="微软雅黑" panose="020B0503020204020204" pitchFamily="34" charset="-122"/>
            </a:endParaRPr>
          </a:p>
          <a:p>
            <a:pPr algn="just" defTabSz="685800">
              <a:defRPr/>
            </a:pPr>
            <a:r>
              <a:rPr lang="zh-CN" altLang="en-US" sz="2000" dirty="0">
                <a:latin typeface="微软雅黑" panose="020B0503020204020204" pitchFamily="34" charset="-122"/>
                <a:ea typeface="微软雅黑" panose="020B0503020204020204" pitchFamily="34" charset="-122"/>
              </a:rPr>
              <a:t>公募基金   政府机构   券商    私募基金   自然人</a:t>
            </a:r>
            <a:endParaRPr lang="en-US" altLang="zh-CN" sz="2000" dirty="0">
              <a:latin typeface="微软雅黑" panose="020B0503020204020204" pitchFamily="34" charset="-122"/>
              <a:ea typeface="微软雅黑" panose="020B0503020204020204" pitchFamily="34" charset="-122"/>
            </a:endParaRPr>
          </a:p>
          <a:p>
            <a:pPr algn="just" defTabSz="685800">
              <a:defRPr/>
            </a:pPr>
            <a:endParaRPr lang="en-US" altLang="zh-CN" sz="2000" dirty="0">
              <a:latin typeface="微软雅黑" panose="020B0503020204020204" pitchFamily="34" charset="-122"/>
              <a:ea typeface="微软雅黑" panose="020B0503020204020204" pitchFamily="34" charset="-122"/>
            </a:endParaRPr>
          </a:p>
          <a:p>
            <a:pPr algn="just" defTabSz="685800">
              <a:defRPr/>
            </a:pPr>
            <a:r>
              <a:rPr lang="zh-CN" altLang="en-US" sz="2000" dirty="0">
                <a:latin typeface="微软雅黑" panose="020B0503020204020204" pitchFamily="34" charset="-122"/>
                <a:ea typeface="微软雅黑" panose="020B0503020204020204" pitchFamily="34" charset="-122"/>
              </a:rPr>
              <a:t>大盘资金   板块资金  个股资金</a:t>
            </a:r>
            <a:endParaRPr lang="en-US" altLang="zh-CN" sz="2000" dirty="0">
              <a:latin typeface="微软雅黑" panose="020B0503020204020204" pitchFamily="34" charset="-122"/>
              <a:ea typeface="微软雅黑" panose="020B0503020204020204" pitchFamily="34" charset="-122"/>
            </a:endParaRPr>
          </a:p>
          <a:p>
            <a:pPr algn="just" defTabSz="685800">
              <a:defRPr/>
            </a:pPr>
            <a:endParaRPr lang="en-US" altLang="zh-CN" sz="2000" dirty="0">
              <a:latin typeface="微软雅黑" panose="020B0503020204020204" pitchFamily="34" charset="-122"/>
              <a:ea typeface="微软雅黑" panose="020B0503020204020204" pitchFamily="34" charset="-122"/>
            </a:endParaRPr>
          </a:p>
          <a:p>
            <a:pPr algn="just" defTabSz="685800">
              <a:defRPr/>
            </a:pPr>
            <a:r>
              <a:rPr lang="zh-CN" altLang="en-US" sz="2000" dirty="0">
                <a:latin typeface="微软雅黑" panose="020B0503020204020204" pitchFamily="34" charset="-122"/>
                <a:ea typeface="微软雅黑" panose="020B0503020204020204" pitchFamily="34" charset="-122"/>
              </a:rPr>
              <a:t>中线资金   短线资金  日内资金</a:t>
            </a:r>
            <a:endParaRPr lang="en-US" altLang="zh-CN" sz="2000" dirty="0">
              <a:latin typeface="微软雅黑" panose="020B0503020204020204" pitchFamily="34" charset="-122"/>
              <a:ea typeface="微软雅黑" panose="020B0503020204020204" pitchFamily="34" charset="-122"/>
            </a:endParaRPr>
          </a:p>
          <a:p>
            <a:pPr algn="just" defTabSz="685800">
              <a:defRPr/>
            </a:pPr>
            <a:endParaRPr lang="en-US" altLang="zh-CN" sz="2000" dirty="0">
              <a:latin typeface="微软雅黑" panose="020B0503020204020204" pitchFamily="34" charset="-122"/>
              <a:ea typeface="微软雅黑" panose="020B0503020204020204" pitchFamily="34" charset="-122"/>
            </a:endParaRPr>
          </a:p>
          <a:p>
            <a:pPr algn="just" defTabSz="685800">
              <a:defRPr/>
            </a:pPr>
            <a:r>
              <a:rPr lang="zh-CN" altLang="en-US" sz="2000" dirty="0">
                <a:latin typeface="微软雅黑" panose="020B0503020204020204" pitchFamily="34" charset="-122"/>
                <a:ea typeface="微软雅黑" panose="020B0503020204020204" pitchFamily="34" charset="-122"/>
              </a:rPr>
              <a:t>受伤主力   新入主力  控盘主力  拉升主力</a:t>
            </a:r>
            <a:endParaRPr lang="en-US" altLang="zh-CN" sz="2000" dirty="0">
              <a:latin typeface="微软雅黑" panose="020B0503020204020204" pitchFamily="34" charset="-122"/>
              <a:ea typeface="微软雅黑" panose="020B0503020204020204" pitchFamily="34" charset="-122"/>
            </a:endParaRPr>
          </a:p>
          <a:p>
            <a:pPr algn="just" defTabSz="685800">
              <a:defRPr/>
            </a:pPr>
            <a:endParaRPr lang="en-US" altLang="zh-CN" sz="2000" dirty="0">
              <a:latin typeface="微软雅黑" panose="020B0503020204020204" pitchFamily="34" charset="-122"/>
              <a:ea typeface="微软雅黑" panose="020B0503020204020204" pitchFamily="34" charset="-122"/>
            </a:endParaRPr>
          </a:p>
          <a:p>
            <a:pPr algn="just" defTabSz="685800">
              <a:defRPr/>
            </a:pPr>
            <a:r>
              <a:rPr lang="zh-CN" alt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pic>
        <p:nvPicPr>
          <p:cNvPr id="27" name="图片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47128" y="1656898"/>
            <a:ext cx="5216014" cy="378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资金的分类</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grpSp>
        <p:nvGrpSpPr>
          <p:cNvPr id="5" name="组合 4"/>
          <p:cNvGrpSpPr/>
          <p:nvPr/>
        </p:nvGrpSpPr>
        <p:grpSpPr>
          <a:xfrm>
            <a:off x="6617192" y="742148"/>
            <a:ext cx="5173118" cy="5571349"/>
            <a:chOff x="5192714" y="1069975"/>
            <a:chExt cx="5151437" cy="5505450"/>
          </a:xfrm>
        </p:grpSpPr>
        <p:pic>
          <p:nvPicPr>
            <p:cNvPr id="7"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99064" y="1069975"/>
              <a:ext cx="509587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714" y="3667125"/>
              <a:ext cx="515143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6"/>
          <p:cNvSpPr txBox="1">
            <a:spLocks noChangeArrowheads="1"/>
          </p:cNvSpPr>
          <p:nvPr/>
        </p:nvSpPr>
        <p:spPr bwMode="auto">
          <a:xfrm>
            <a:off x="898277" y="708846"/>
            <a:ext cx="555096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a:defRPr/>
            </a:pPr>
            <a:r>
              <a:rPr lang="zh-CN" altLang="en-US" sz="2000" dirty="0">
                <a:latin typeface="微软雅黑" panose="020B0503020204020204" pitchFamily="34" charset="-122"/>
                <a:ea typeface="微软雅黑" panose="020B0503020204020204" pitchFamily="34" charset="-122"/>
              </a:rPr>
              <a:t>国家队：证金，汇金</a:t>
            </a:r>
            <a:endParaRPr lang="en-US" altLang="zh-CN" sz="2000" dirty="0">
              <a:latin typeface="微软雅黑" panose="020B0503020204020204" pitchFamily="34" charset="-122"/>
              <a:ea typeface="微软雅黑" panose="020B0503020204020204" pitchFamily="34" charset="-122"/>
            </a:endParaRPr>
          </a:p>
          <a:p>
            <a:pPr defTabSz="685800">
              <a:defRPr/>
            </a:pPr>
            <a:endParaRPr lang="en-US" altLang="zh-CN" sz="2000" dirty="0">
              <a:latin typeface="微软雅黑" panose="020B0503020204020204" pitchFamily="34" charset="-122"/>
              <a:ea typeface="微软雅黑" panose="020B0503020204020204" pitchFamily="34" charset="-122"/>
            </a:endParaRPr>
          </a:p>
          <a:p>
            <a:pPr defTabSz="685800">
              <a:defRPr/>
            </a:pPr>
            <a:r>
              <a:rPr lang="zh-CN" altLang="en-US" sz="2000" dirty="0">
                <a:latin typeface="微软雅黑" panose="020B0503020204020204" pitchFamily="34" charset="-122"/>
                <a:ea typeface="微软雅黑" panose="020B0503020204020204" pitchFamily="34" charset="-122"/>
              </a:rPr>
              <a:t>社保基金：社保，保险组合</a:t>
            </a:r>
            <a:endParaRPr lang="en-US" altLang="zh-CN" sz="2000" dirty="0">
              <a:latin typeface="微软雅黑" panose="020B0503020204020204" pitchFamily="34" charset="-122"/>
              <a:ea typeface="微软雅黑" panose="020B0503020204020204" pitchFamily="34" charset="-122"/>
            </a:endParaRPr>
          </a:p>
          <a:p>
            <a:pPr defTabSz="685800">
              <a:defRPr/>
            </a:pPr>
            <a:endParaRPr lang="en-US" altLang="zh-CN" sz="2000" dirty="0">
              <a:latin typeface="微软雅黑" panose="020B0503020204020204" pitchFamily="34" charset="-122"/>
              <a:ea typeface="微软雅黑" panose="020B0503020204020204" pitchFamily="34" charset="-122"/>
            </a:endParaRPr>
          </a:p>
          <a:p>
            <a:pPr defTabSz="685800">
              <a:defRPr/>
            </a:pPr>
            <a:r>
              <a:rPr lang="zh-CN" altLang="en-US" sz="2000" dirty="0">
                <a:latin typeface="微软雅黑" panose="020B0503020204020204" pitchFamily="34" charset="-122"/>
                <a:ea typeface="微软雅黑" panose="020B0503020204020204" pitchFamily="34" charset="-122"/>
              </a:rPr>
              <a:t>机构资金：（包括券商自营、理财，银行理财，股票型基金等）</a:t>
            </a:r>
            <a:endParaRPr lang="en-US" altLang="zh-CN" sz="2000" dirty="0">
              <a:latin typeface="微软雅黑" panose="020B0503020204020204" pitchFamily="34" charset="-122"/>
              <a:ea typeface="微软雅黑" panose="020B0503020204020204" pitchFamily="34" charset="-122"/>
            </a:endParaRPr>
          </a:p>
          <a:p>
            <a:pPr defTabSz="685800">
              <a:defRPr/>
            </a:pPr>
            <a:endParaRPr lang="en-US" altLang="zh-CN" sz="2000" dirty="0">
              <a:latin typeface="微软雅黑" panose="020B0503020204020204" pitchFamily="34" charset="-122"/>
              <a:ea typeface="微软雅黑" panose="020B0503020204020204" pitchFamily="34" charset="-122"/>
            </a:endParaRPr>
          </a:p>
          <a:p>
            <a:pPr defTabSz="685800">
              <a:defRPr/>
            </a:pPr>
            <a:r>
              <a:rPr lang="zh-CN" altLang="en-US" sz="2000" dirty="0">
                <a:latin typeface="微软雅黑" panose="020B0503020204020204" pitchFamily="34" charset="-122"/>
                <a:ea typeface="微软雅黑" panose="020B0503020204020204" pitchFamily="34" charset="-122"/>
              </a:rPr>
              <a:t>外来资金：沪港通，深港通，</a:t>
            </a:r>
            <a:r>
              <a:rPr lang="en-US" altLang="zh-CN" sz="2000" dirty="0">
                <a:latin typeface="微软雅黑" panose="020B0503020204020204" pitchFamily="34" charset="-122"/>
                <a:ea typeface="微软雅黑" panose="020B0503020204020204" pitchFamily="34" charset="-122"/>
              </a:rPr>
              <a:t>MSCI</a:t>
            </a:r>
            <a:r>
              <a:rPr lang="zh-CN" altLang="en-US" sz="2000" dirty="0">
                <a:latin typeface="微软雅黑" panose="020B0503020204020204" pitchFamily="34" charset="-122"/>
                <a:ea typeface="微软雅黑" panose="020B0503020204020204" pitchFamily="34" charset="-122"/>
              </a:rPr>
              <a:t>等等</a:t>
            </a:r>
            <a:endParaRPr lang="en-US" altLang="zh-CN" sz="2000" dirty="0">
              <a:latin typeface="微软雅黑" panose="020B0503020204020204" pitchFamily="34" charset="-122"/>
              <a:ea typeface="微软雅黑" panose="020B0503020204020204" pitchFamily="34" charset="-122"/>
            </a:endParaRPr>
          </a:p>
          <a:p>
            <a:pPr defTabSz="685800">
              <a:defRPr/>
            </a:pPr>
            <a:endParaRPr lang="en-US" altLang="zh-CN" sz="2000" dirty="0">
              <a:latin typeface="微软雅黑" panose="020B0503020204020204" pitchFamily="34" charset="-122"/>
              <a:ea typeface="微软雅黑" panose="020B0503020204020204" pitchFamily="34" charset="-122"/>
            </a:endParaRPr>
          </a:p>
          <a:p>
            <a:pPr defTabSz="685800">
              <a:defRPr/>
            </a:pPr>
            <a:r>
              <a:rPr lang="zh-CN" altLang="en-US" sz="2000" dirty="0">
                <a:latin typeface="微软雅黑" panose="020B0503020204020204" pitchFamily="34" charset="-122"/>
                <a:ea typeface="微软雅黑" panose="020B0503020204020204" pitchFamily="34" charset="-122"/>
              </a:rPr>
              <a:t>公募基金：股票型基金，混合型基金</a:t>
            </a:r>
            <a:endParaRPr lang="en-US" altLang="zh-CN" sz="2000" dirty="0">
              <a:latin typeface="微软雅黑" panose="020B0503020204020204" pitchFamily="34" charset="-122"/>
              <a:ea typeface="微软雅黑" panose="020B0503020204020204" pitchFamily="34" charset="-122"/>
            </a:endParaRPr>
          </a:p>
          <a:p>
            <a:pPr defTabSz="685800">
              <a:defRPr/>
            </a:pPr>
            <a:endParaRPr lang="en-US" altLang="zh-CN" sz="2000" dirty="0">
              <a:latin typeface="微软雅黑" panose="020B0503020204020204" pitchFamily="34" charset="-122"/>
              <a:ea typeface="微软雅黑" panose="020B0503020204020204" pitchFamily="34" charset="-122"/>
            </a:endParaRPr>
          </a:p>
          <a:p>
            <a:pPr defTabSz="685800">
              <a:defRPr/>
            </a:pPr>
            <a:r>
              <a:rPr lang="zh-CN" altLang="en-US" sz="2000" dirty="0">
                <a:latin typeface="微软雅黑" panose="020B0503020204020204" pitchFamily="34" charset="-122"/>
                <a:ea typeface="微软雅黑" panose="020B0503020204020204" pitchFamily="34" charset="-122"/>
              </a:rPr>
              <a:t>私募基金：私募投资</a:t>
            </a:r>
            <a:endParaRPr lang="en-US" altLang="zh-CN" sz="2000" dirty="0">
              <a:latin typeface="微软雅黑" panose="020B0503020204020204" pitchFamily="34" charset="-122"/>
              <a:ea typeface="微软雅黑" panose="020B0503020204020204" pitchFamily="34" charset="-122"/>
            </a:endParaRPr>
          </a:p>
          <a:p>
            <a:pPr defTabSz="685800">
              <a:defRPr/>
            </a:pPr>
            <a:endParaRPr lang="en-US" altLang="zh-CN" sz="2000" dirty="0">
              <a:latin typeface="微软雅黑" panose="020B0503020204020204" pitchFamily="34" charset="-122"/>
              <a:ea typeface="微软雅黑" panose="020B0503020204020204" pitchFamily="34" charset="-122"/>
            </a:endParaRPr>
          </a:p>
          <a:p>
            <a:pPr defTabSz="685800">
              <a:defRPr/>
            </a:pPr>
            <a:r>
              <a:rPr lang="zh-CN" altLang="en-US" sz="2000" dirty="0">
                <a:latin typeface="微软雅黑" panose="020B0503020204020204" pitchFamily="34" charset="-122"/>
                <a:ea typeface="微软雅黑" panose="020B0503020204020204" pitchFamily="34" charset="-122"/>
              </a:rPr>
              <a:t>信托资金：信托资金</a:t>
            </a:r>
            <a:endParaRPr lang="en-US" altLang="zh-CN" sz="2000" dirty="0">
              <a:latin typeface="微软雅黑" panose="020B0503020204020204" pitchFamily="34" charset="-122"/>
              <a:ea typeface="微软雅黑" panose="020B0503020204020204" pitchFamily="34" charset="-122"/>
            </a:endParaRPr>
          </a:p>
          <a:p>
            <a:pPr defTabSz="685800">
              <a:defRPr/>
            </a:pPr>
            <a:endParaRPr lang="en-US" altLang="zh-CN" sz="2000" dirty="0">
              <a:latin typeface="微软雅黑" panose="020B0503020204020204" pitchFamily="34" charset="-122"/>
              <a:ea typeface="微软雅黑" panose="020B0503020204020204" pitchFamily="34" charset="-122"/>
            </a:endParaRPr>
          </a:p>
          <a:p>
            <a:pPr defTabSz="685800">
              <a:defRPr/>
            </a:pPr>
            <a:r>
              <a:rPr lang="zh-CN" altLang="en-US" sz="2000" dirty="0">
                <a:latin typeface="微软雅黑" panose="020B0503020204020204" pitchFamily="34" charset="-122"/>
                <a:ea typeface="微软雅黑" panose="020B0503020204020204" pitchFamily="34" charset="-122"/>
              </a:rPr>
              <a:t>自有资金：控股公司，其他公司</a:t>
            </a:r>
            <a:endParaRPr lang="en-US" altLang="zh-CN" sz="2000" dirty="0">
              <a:latin typeface="微软雅黑" panose="020B0503020204020204" pitchFamily="34" charset="-122"/>
              <a:ea typeface="微软雅黑" panose="020B0503020204020204" pitchFamily="34" charset="-122"/>
            </a:endParaRPr>
          </a:p>
          <a:p>
            <a:pPr defTabSz="685800">
              <a:defRPr/>
            </a:pPr>
            <a:endParaRPr lang="en-US" altLang="zh-CN" sz="2000" dirty="0">
              <a:latin typeface="微软雅黑" panose="020B0503020204020204" pitchFamily="34" charset="-122"/>
              <a:ea typeface="微软雅黑" panose="020B0503020204020204" pitchFamily="34" charset="-122"/>
            </a:endParaRPr>
          </a:p>
          <a:p>
            <a:pPr defTabSz="685800">
              <a:defRPr/>
            </a:pPr>
            <a:r>
              <a:rPr lang="zh-CN" altLang="en-US" sz="2000" dirty="0">
                <a:latin typeface="微软雅黑" panose="020B0503020204020204" pitchFamily="34" charset="-122"/>
                <a:ea typeface="微软雅黑" panose="020B0503020204020204" pitchFamily="34" charset="-122"/>
              </a:rPr>
              <a:t>个人资金：大户，牛</a:t>
            </a:r>
            <a:r>
              <a:rPr lang="zh-CN" altLang="en-US" sz="2000" dirty="0" smtClean="0">
                <a:latin typeface="微软雅黑" panose="020B0503020204020204" pitchFamily="34" charset="-122"/>
                <a:ea typeface="微软雅黑" panose="020B0503020204020204" pitchFamily="34" charset="-122"/>
              </a:rPr>
              <a:t>散</a:t>
            </a:r>
            <a:endParaRPr lang="en-US" altLang="zh-CN" sz="2000"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资金的分类</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grpSp>
        <p:nvGrpSpPr>
          <p:cNvPr id="2" name="组合 1"/>
          <p:cNvGrpSpPr/>
          <p:nvPr/>
        </p:nvGrpSpPr>
        <p:grpSpPr>
          <a:xfrm>
            <a:off x="2133203" y="745944"/>
            <a:ext cx="7604250" cy="4464842"/>
            <a:chOff x="1743660" y="996056"/>
            <a:chExt cx="8229961" cy="4781815"/>
          </a:xfrm>
        </p:grpSpPr>
        <p:pic>
          <p:nvPicPr>
            <p:cNvPr id="6" name="图片 5"/>
            <p:cNvPicPr>
              <a:picLocks noChangeAspect="1"/>
            </p:cNvPicPr>
            <p:nvPr/>
          </p:nvPicPr>
          <p:blipFill>
            <a:blip r:embed="rId1"/>
            <a:stretch>
              <a:fillRect/>
            </a:stretch>
          </p:blipFill>
          <p:spPr>
            <a:xfrm>
              <a:off x="1743660" y="996056"/>
              <a:ext cx="5794630" cy="744956"/>
            </a:xfrm>
            <a:prstGeom prst="rect">
              <a:avLst/>
            </a:prstGeom>
            <a:ln>
              <a:solidFill>
                <a:schemeClr val="bg1">
                  <a:lumMod val="95000"/>
                </a:schemeClr>
              </a:solidFill>
            </a:ln>
          </p:spPr>
        </p:pic>
        <p:pic>
          <p:nvPicPr>
            <p:cNvPr id="9" name="图片 8"/>
            <p:cNvPicPr>
              <a:picLocks noChangeAspect="1"/>
            </p:cNvPicPr>
            <p:nvPr/>
          </p:nvPicPr>
          <p:blipFill>
            <a:blip r:embed="rId2"/>
            <a:stretch>
              <a:fillRect/>
            </a:stretch>
          </p:blipFill>
          <p:spPr>
            <a:xfrm>
              <a:off x="1743660" y="1781281"/>
              <a:ext cx="5794630" cy="2384195"/>
            </a:xfrm>
            <a:prstGeom prst="rect">
              <a:avLst/>
            </a:prstGeom>
            <a:ln>
              <a:solidFill>
                <a:schemeClr val="bg1">
                  <a:lumMod val="95000"/>
                </a:schemeClr>
              </a:solidFill>
            </a:ln>
          </p:spPr>
        </p:pic>
        <p:pic>
          <p:nvPicPr>
            <p:cNvPr id="3" name="图片 2"/>
            <p:cNvPicPr>
              <a:picLocks noChangeAspect="1"/>
            </p:cNvPicPr>
            <p:nvPr/>
          </p:nvPicPr>
          <p:blipFill>
            <a:blip r:embed="rId3"/>
            <a:stretch>
              <a:fillRect/>
            </a:stretch>
          </p:blipFill>
          <p:spPr>
            <a:xfrm>
              <a:off x="1743660" y="4212456"/>
              <a:ext cx="5794630" cy="1087233"/>
            </a:xfrm>
            <a:prstGeom prst="rect">
              <a:avLst/>
            </a:prstGeom>
            <a:ln>
              <a:solidFill>
                <a:schemeClr val="bg1">
                  <a:lumMod val="95000"/>
                </a:schemeClr>
              </a:solidFill>
            </a:ln>
          </p:spPr>
        </p:pic>
        <p:pic>
          <p:nvPicPr>
            <p:cNvPr id="11" name="图片 10"/>
            <p:cNvPicPr>
              <a:picLocks noChangeAspect="1"/>
            </p:cNvPicPr>
            <p:nvPr/>
          </p:nvPicPr>
          <p:blipFill>
            <a:blip r:embed="rId4"/>
            <a:stretch>
              <a:fillRect/>
            </a:stretch>
          </p:blipFill>
          <p:spPr>
            <a:xfrm>
              <a:off x="1743660" y="5346669"/>
              <a:ext cx="5794630" cy="431202"/>
            </a:xfrm>
            <a:prstGeom prst="rect">
              <a:avLst/>
            </a:prstGeom>
            <a:ln>
              <a:solidFill>
                <a:schemeClr val="bg1">
                  <a:lumMod val="95000"/>
                </a:schemeClr>
              </a:solidFill>
            </a:ln>
          </p:spPr>
        </p:pic>
        <p:pic>
          <p:nvPicPr>
            <p:cNvPr id="12" name="图片 11"/>
            <p:cNvPicPr>
              <a:picLocks noChangeAspect="1"/>
            </p:cNvPicPr>
            <p:nvPr/>
          </p:nvPicPr>
          <p:blipFill>
            <a:blip r:embed="rId5"/>
            <a:stretch>
              <a:fillRect/>
            </a:stretch>
          </p:blipFill>
          <p:spPr>
            <a:xfrm>
              <a:off x="7699744" y="996056"/>
              <a:ext cx="2273877" cy="4780639"/>
            </a:xfrm>
            <a:prstGeom prst="rect">
              <a:avLst/>
            </a:prstGeom>
            <a:ln>
              <a:solidFill>
                <a:schemeClr val="bg1">
                  <a:lumMod val="95000"/>
                </a:schemeClr>
              </a:solidFill>
            </a:ln>
          </p:spPr>
        </p:pic>
      </p:grpSp>
      <p:sp>
        <p:nvSpPr>
          <p:cNvPr id="13" name="矩形 11"/>
          <p:cNvSpPr>
            <a:spLocks noChangeArrowheads="1"/>
          </p:cNvSpPr>
          <p:nvPr/>
        </p:nvSpPr>
        <p:spPr bwMode="auto">
          <a:xfrm>
            <a:off x="2951050" y="5214730"/>
            <a:ext cx="6289263"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685800">
              <a:defRPr/>
            </a:pPr>
            <a:r>
              <a:rPr lang="zh-CN" altLang="en-US" sz="1600" b="1" dirty="0">
                <a:latin typeface="微软雅黑" panose="020B0503020204020204" pitchFamily="34" charset="-122"/>
                <a:ea typeface="微软雅黑" panose="020B0503020204020204" pitchFamily="34" charset="-122"/>
              </a:rPr>
              <a:t>国家队：兜底市场顺便赚钱         机构：方向确定行情主攻  </a:t>
            </a:r>
            <a:endParaRPr lang="en-US" altLang="zh-CN" sz="1600" b="1" dirty="0">
              <a:latin typeface="微软雅黑" panose="020B0503020204020204" pitchFamily="34" charset="-122"/>
              <a:ea typeface="微软雅黑" panose="020B0503020204020204" pitchFamily="34" charset="-122"/>
            </a:endParaRPr>
          </a:p>
          <a:p>
            <a:pPr algn="ctr" defTabSz="685800">
              <a:defRPr/>
            </a:pPr>
            <a:r>
              <a:rPr lang="zh-CN" altLang="en-US" sz="1600" b="1" dirty="0">
                <a:latin typeface="微软雅黑" panose="020B0503020204020204" pitchFamily="34" charset="-122"/>
                <a:ea typeface="微软雅黑" panose="020B0503020204020204" pitchFamily="34" charset="-122"/>
              </a:rPr>
              <a:t>活</a:t>
            </a:r>
            <a:r>
              <a:rPr lang="en-US" altLang="zh-CN" sz="1600" b="1"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跃：推波助澜助涨助跌         散户：跟随波段稳定</a:t>
            </a:r>
            <a:r>
              <a:rPr lang="zh-CN" altLang="en-US" sz="1600" b="1" dirty="0" smtClean="0">
                <a:latin typeface="微软雅黑" panose="020B0503020204020204" pitchFamily="34" charset="-122"/>
                <a:ea typeface="微软雅黑" panose="020B0503020204020204" pitchFamily="34" charset="-122"/>
              </a:rPr>
              <a:t>赚钱</a:t>
            </a:r>
            <a:endParaRPr lang="en-US" altLang="zh-CN" sz="1600" b="1" dirty="0" smtClean="0">
              <a:latin typeface="微软雅黑" panose="020B0503020204020204" pitchFamily="34" charset="-122"/>
              <a:ea typeface="微软雅黑" panose="020B0503020204020204" pitchFamily="34" charset="-122"/>
            </a:endParaRPr>
          </a:p>
          <a:p>
            <a:pPr algn="ctr" defTabSz="685800">
              <a:defRPr/>
            </a:pPr>
            <a:endParaRPr lang="en-US" altLang="zh-CN" sz="1600" b="1" dirty="0">
              <a:latin typeface="微软雅黑" panose="020B0503020204020204" pitchFamily="34" charset="-122"/>
              <a:ea typeface="微软雅黑" panose="020B0503020204020204" pitchFamily="34" charset="-122"/>
            </a:endParaRPr>
          </a:p>
          <a:p>
            <a:pPr algn="ctr" defTabSz="685800">
              <a:defRPr/>
            </a:pPr>
            <a:r>
              <a:rPr lang="zh-CN" altLang="en-US" sz="1600" dirty="0">
                <a:latin typeface="微软雅黑" panose="020B0503020204020204" pitchFamily="34" charset="-122"/>
                <a:ea typeface="微软雅黑" panose="020B0503020204020204" pitchFamily="34" charset="-122"/>
              </a:rPr>
              <a:t>国家队、机构参与确定性中线行情（价值投资）</a:t>
            </a:r>
            <a:endParaRPr lang="en-US" altLang="zh-CN" sz="1600" dirty="0">
              <a:latin typeface="微软雅黑" panose="020B0503020204020204" pitchFamily="34" charset="-122"/>
              <a:ea typeface="微软雅黑" panose="020B0503020204020204" pitchFamily="34" charset="-122"/>
            </a:endParaRPr>
          </a:p>
          <a:p>
            <a:pPr algn="ctr" defTabSz="685800">
              <a:defRPr/>
            </a:pPr>
            <a:r>
              <a:rPr lang="zh-CN" altLang="en-US" sz="1600" dirty="0">
                <a:latin typeface="微软雅黑" panose="020B0503020204020204" pitchFamily="34" charset="-122"/>
                <a:ea typeface="微软雅黑" panose="020B0503020204020204" pitchFamily="34" charset="-122"/>
              </a:rPr>
              <a:t>活跃资金参与事件性突发行情（波段投机）</a:t>
            </a:r>
            <a:endParaRPr lang="zh-CN" altLang="en-US" sz="1600" dirty="0">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1104265" y="2071370"/>
            <a:ext cx="3199130"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rPr>
              <a:t>PART </a:t>
            </a:r>
            <a:r>
              <a:rPr kumimoji="0" lang="zh-CN" altLang="en-US" sz="6000" b="1" i="0" u="none" strike="noStrike" kern="1200" cap="none" spc="0" normalizeH="0" baseline="0" noProof="0" dirty="0" smtClean="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rPr>
              <a:t>0</a:t>
            </a:r>
            <a:r>
              <a:rPr kumimoji="0" lang="en-US" altLang="zh-CN" sz="6000" b="1" i="0" u="none" strike="noStrike" kern="1200" cap="none" spc="0" normalizeH="0" baseline="0" noProof="0" dirty="0" smtClean="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rPr>
              <a:t>3</a:t>
            </a:r>
            <a:endParaRPr kumimoji="0" lang="en-US" altLang="zh-CN" sz="6000" b="1" i="0" u="none" strike="noStrike" kern="1200" cap="none" spc="0" normalizeH="0" baseline="0" noProof="0" dirty="0" smtClean="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endParaRPr>
          </a:p>
        </p:txBody>
      </p:sp>
      <p:sp>
        <p:nvSpPr>
          <p:cNvPr id="14" name="文本框 13"/>
          <p:cNvSpPr txBox="1"/>
          <p:nvPr userDrawn="1"/>
        </p:nvSpPr>
        <p:spPr>
          <a:xfrm>
            <a:off x="1104265" y="2335530"/>
            <a:ext cx="9839325" cy="1918970"/>
          </a:xfrm>
          <a:prstGeom prst="rect">
            <a:avLst/>
          </a:prstGeom>
          <a:noFill/>
        </p:spPr>
        <p:txBody>
          <a:bodyPr wrap="square" rtlCol="0">
            <a:spAutoFit/>
          </a:bodyPr>
          <a:lstStyle/>
          <a:p>
            <a:pPr algn="l">
              <a:lnSpc>
                <a:spcPct val="180000"/>
              </a:lnSpc>
            </a:pPr>
            <a:r>
              <a:rPr lang="zh-CN" altLang="en-US" sz="6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跟随资金，把握趋势</a:t>
            </a:r>
            <a:endParaRPr lang="zh-CN" altLang="en-US" sz="6600" b="1"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日线级别的资金</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pic>
        <p:nvPicPr>
          <p:cNvPr id="2" name="图片 1"/>
          <p:cNvPicPr>
            <a:picLocks noChangeAspect="1"/>
          </p:cNvPicPr>
          <p:nvPr/>
        </p:nvPicPr>
        <p:blipFill>
          <a:blip r:embed="rId1"/>
          <a:stretch>
            <a:fillRect/>
          </a:stretch>
        </p:blipFill>
        <p:spPr>
          <a:xfrm>
            <a:off x="1071845" y="834722"/>
            <a:ext cx="6234529" cy="963265"/>
          </a:xfrm>
          <a:prstGeom prst="rect">
            <a:avLst/>
          </a:prstGeom>
        </p:spPr>
        <p:style>
          <a:lnRef idx="2">
            <a:schemeClr val="dk1"/>
          </a:lnRef>
          <a:fillRef idx="1">
            <a:schemeClr val="lt1"/>
          </a:fillRef>
          <a:effectRef idx="0">
            <a:schemeClr val="dk1"/>
          </a:effectRef>
          <a:fontRef idx="minor">
            <a:schemeClr val="dk1"/>
          </a:fontRef>
        </p:style>
      </p:pic>
      <p:pic>
        <p:nvPicPr>
          <p:cNvPr id="6" name="图片 5"/>
          <p:cNvPicPr>
            <a:picLocks noChangeAspect="1"/>
          </p:cNvPicPr>
          <p:nvPr/>
        </p:nvPicPr>
        <p:blipFill>
          <a:blip r:embed="rId2"/>
          <a:stretch>
            <a:fillRect/>
          </a:stretch>
        </p:blipFill>
        <p:spPr>
          <a:xfrm>
            <a:off x="1071845" y="1964651"/>
            <a:ext cx="6234529" cy="624343"/>
          </a:xfrm>
          <a:prstGeom prst="rect">
            <a:avLst/>
          </a:prstGeom>
        </p:spPr>
        <p:style>
          <a:lnRef idx="2">
            <a:schemeClr val="dk1"/>
          </a:lnRef>
          <a:fillRef idx="1">
            <a:schemeClr val="lt1"/>
          </a:fillRef>
          <a:effectRef idx="0">
            <a:schemeClr val="dk1"/>
          </a:effectRef>
          <a:fontRef idx="minor">
            <a:schemeClr val="dk1"/>
          </a:fontRef>
        </p:style>
      </p:pic>
      <p:pic>
        <p:nvPicPr>
          <p:cNvPr id="8" name="图片 7"/>
          <p:cNvPicPr>
            <a:picLocks noChangeAspect="1"/>
          </p:cNvPicPr>
          <p:nvPr/>
        </p:nvPicPr>
        <p:blipFill>
          <a:blip r:embed="rId3"/>
          <a:stretch>
            <a:fillRect/>
          </a:stretch>
        </p:blipFill>
        <p:spPr>
          <a:xfrm>
            <a:off x="1071845" y="2755657"/>
            <a:ext cx="6234529" cy="727295"/>
          </a:xfrm>
          <a:prstGeom prst="rect">
            <a:avLst/>
          </a:prstGeom>
        </p:spPr>
        <p:style>
          <a:lnRef idx="2">
            <a:schemeClr val="dk1"/>
          </a:lnRef>
          <a:fillRef idx="1">
            <a:schemeClr val="lt1"/>
          </a:fillRef>
          <a:effectRef idx="0">
            <a:schemeClr val="dk1"/>
          </a:effectRef>
          <a:fontRef idx="minor">
            <a:schemeClr val="dk1"/>
          </a:fontRef>
        </p:style>
      </p:pic>
      <p:pic>
        <p:nvPicPr>
          <p:cNvPr id="9" name="图片 8"/>
          <p:cNvPicPr>
            <a:picLocks noChangeAspect="1"/>
          </p:cNvPicPr>
          <p:nvPr/>
        </p:nvPicPr>
        <p:blipFill>
          <a:blip r:embed="rId4"/>
          <a:stretch>
            <a:fillRect/>
          </a:stretch>
        </p:blipFill>
        <p:spPr>
          <a:xfrm>
            <a:off x="1071845" y="3649616"/>
            <a:ext cx="6234529" cy="702386"/>
          </a:xfrm>
          <a:prstGeom prst="rect">
            <a:avLst/>
          </a:prstGeom>
        </p:spPr>
        <p:style>
          <a:lnRef idx="2">
            <a:schemeClr val="dk1"/>
          </a:lnRef>
          <a:fillRef idx="1">
            <a:schemeClr val="lt1"/>
          </a:fillRef>
          <a:effectRef idx="0">
            <a:schemeClr val="dk1"/>
          </a:effectRef>
          <a:fontRef idx="minor">
            <a:schemeClr val="dk1"/>
          </a:fontRef>
        </p:style>
      </p:pic>
      <p:pic>
        <p:nvPicPr>
          <p:cNvPr id="3" name="图片 2"/>
          <p:cNvPicPr>
            <a:picLocks noChangeAspect="1"/>
          </p:cNvPicPr>
          <p:nvPr/>
        </p:nvPicPr>
        <p:blipFill>
          <a:blip r:embed="rId5"/>
          <a:stretch>
            <a:fillRect/>
          </a:stretch>
        </p:blipFill>
        <p:spPr>
          <a:xfrm>
            <a:off x="8000613" y="824480"/>
            <a:ext cx="3011414" cy="2863712"/>
          </a:xfrm>
          <a:prstGeom prst="rect">
            <a:avLst/>
          </a:prstGeom>
        </p:spPr>
        <p:style>
          <a:lnRef idx="2">
            <a:schemeClr val="dk1"/>
          </a:lnRef>
          <a:fillRef idx="1">
            <a:schemeClr val="lt1"/>
          </a:fillRef>
          <a:effectRef idx="0">
            <a:schemeClr val="dk1"/>
          </a:effectRef>
          <a:fontRef idx="minor">
            <a:schemeClr val="dk1"/>
          </a:fontRef>
        </p:style>
      </p:pic>
      <p:pic>
        <p:nvPicPr>
          <p:cNvPr id="13" name="图片 12"/>
          <p:cNvPicPr>
            <a:picLocks noChangeAspect="1"/>
          </p:cNvPicPr>
          <p:nvPr/>
        </p:nvPicPr>
        <p:blipFill>
          <a:blip r:embed="rId6"/>
          <a:stretch>
            <a:fillRect/>
          </a:stretch>
        </p:blipFill>
        <p:spPr>
          <a:xfrm>
            <a:off x="7756149" y="3853583"/>
            <a:ext cx="1700695" cy="2288490"/>
          </a:xfrm>
          <a:prstGeom prst="rect">
            <a:avLst/>
          </a:prstGeom>
        </p:spPr>
        <p:style>
          <a:lnRef idx="2">
            <a:schemeClr val="dk1"/>
          </a:lnRef>
          <a:fillRef idx="1">
            <a:schemeClr val="lt1"/>
          </a:fillRef>
          <a:effectRef idx="0">
            <a:schemeClr val="dk1"/>
          </a:effectRef>
          <a:fontRef idx="minor">
            <a:schemeClr val="dk1"/>
          </a:fontRef>
        </p:style>
      </p:pic>
      <p:pic>
        <p:nvPicPr>
          <p:cNvPr id="14" name="图片 13"/>
          <p:cNvPicPr>
            <a:picLocks noChangeAspect="1"/>
          </p:cNvPicPr>
          <p:nvPr/>
        </p:nvPicPr>
        <p:blipFill>
          <a:blip r:embed="rId7"/>
          <a:stretch>
            <a:fillRect/>
          </a:stretch>
        </p:blipFill>
        <p:spPr>
          <a:xfrm>
            <a:off x="9568830" y="3853583"/>
            <a:ext cx="1700695" cy="2288885"/>
          </a:xfrm>
          <a:prstGeom prst="rect">
            <a:avLst/>
          </a:prstGeom>
        </p:spPr>
        <p:style>
          <a:lnRef idx="2">
            <a:schemeClr val="dk1"/>
          </a:lnRef>
          <a:fillRef idx="1">
            <a:schemeClr val="lt1"/>
          </a:fillRef>
          <a:effectRef idx="0">
            <a:schemeClr val="dk1"/>
          </a:effectRef>
          <a:fontRef idx="minor">
            <a:schemeClr val="dk1"/>
          </a:fontRef>
        </p:style>
      </p:pic>
      <p:pic>
        <p:nvPicPr>
          <p:cNvPr id="15" name="图片 14"/>
          <p:cNvPicPr>
            <a:picLocks noChangeAspect="1"/>
          </p:cNvPicPr>
          <p:nvPr/>
        </p:nvPicPr>
        <p:blipFill>
          <a:blip r:embed="rId8"/>
          <a:stretch>
            <a:fillRect/>
          </a:stretch>
        </p:blipFill>
        <p:spPr>
          <a:xfrm>
            <a:off x="1071845" y="4480695"/>
            <a:ext cx="6246826" cy="1642237"/>
          </a:xfrm>
          <a:prstGeom prst="rect">
            <a:avLst/>
          </a:prstGeom>
        </p:spPr>
        <p:style>
          <a:lnRef idx="2">
            <a:schemeClr val="dk1"/>
          </a:lnRef>
          <a:fillRef idx="1">
            <a:schemeClr val="lt1"/>
          </a:fillRef>
          <a:effectRef idx="0">
            <a:schemeClr val="dk1"/>
          </a:effectRef>
          <a:fontRef idx="minor">
            <a:schemeClr val="dk1"/>
          </a:fontRef>
        </p:style>
      </p:pic>
      <p:sp>
        <p:nvSpPr>
          <p:cNvPr id="16" name="矩形: 圆角 13"/>
          <p:cNvSpPr/>
          <p:nvPr/>
        </p:nvSpPr>
        <p:spPr>
          <a:xfrm>
            <a:off x="2978234" y="1334547"/>
            <a:ext cx="2178302" cy="244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b="1" dirty="0">
                <a:solidFill>
                  <a:srgbClr val="FF0000"/>
                </a:solidFill>
              </a:rPr>
              <a:t>流动资金代表持续性</a:t>
            </a:r>
            <a:endParaRPr lang="zh-CN" altLang="en-US" sz="1100" b="1" dirty="0">
              <a:solidFill>
                <a:srgbClr val="FF0000"/>
              </a:solidFill>
            </a:endParaRPr>
          </a:p>
        </p:txBody>
      </p:sp>
      <p:sp>
        <p:nvSpPr>
          <p:cNvPr id="17" name="矩形: 圆角 45"/>
          <p:cNvSpPr/>
          <p:nvPr/>
        </p:nvSpPr>
        <p:spPr>
          <a:xfrm>
            <a:off x="2978234" y="2050281"/>
            <a:ext cx="2178302" cy="244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b="1" dirty="0">
                <a:solidFill>
                  <a:srgbClr val="FF0000"/>
                </a:solidFill>
              </a:rPr>
              <a:t>净买额代表短期机会</a:t>
            </a:r>
            <a:endParaRPr lang="zh-CN" altLang="en-US" sz="1100" b="1" dirty="0">
              <a:solidFill>
                <a:srgbClr val="FF0000"/>
              </a:solidFill>
            </a:endParaRPr>
          </a:p>
        </p:txBody>
      </p:sp>
      <p:sp>
        <p:nvSpPr>
          <p:cNvPr id="18" name="矩形: 圆角 47"/>
          <p:cNvSpPr/>
          <p:nvPr/>
        </p:nvSpPr>
        <p:spPr>
          <a:xfrm>
            <a:off x="2978233" y="2835087"/>
            <a:ext cx="2178302" cy="244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b="1" dirty="0">
                <a:solidFill>
                  <a:srgbClr val="FF0000"/>
                </a:solidFill>
              </a:rPr>
              <a:t>高控盘用于中期趋势</a:t>
            </a:r>
            <a:endParaRPr lang="zh-CN" altLang="en-US" sz="1100" b="1" dirty="0">
              <a:solidFill>
                <a:srgbClr val="FF0000"/>
              </a:solidFill>
            </a:endParaRPr>
          </a:p>
        </p:txBody>
      </p:sp>
      <p:sp>
        <p:nvSpPr>
          <p:cNvPr id="19" name="矩形: 圆角 48"/>
          <p:cNvSpPr/>
          <p:nvPr/>
        </p:nvSpPr>
        <p:spPr>
          <a:xfrm>
            <a:off x="2978232" y="3700681"/>
            <a:ext cx="2178302" cy="244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dirty="0"/>
              <a:t>主力追踪主动买盘中期</a:t>
            </a:r>
            <a:endParaRPr lang="zh-CN" altLang="en-US" sz="1100" dirty="0"/>
          </a:p>
        </p:txBody>
      </p:sp>
      <p:sp>
        <p:nvSpPr>
          <p:cNvPr id="20" name="矩形: 圆角 49"/>
          <p:cNvSpPr/>
          <p:nvPr/>
        </p:nvSpPr>
        <p:spPr>
          <a:xfrm>
            <a:off x="2978232" y="4518667"/>
            <a:ext cx="2178302" cy="244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dirty="0"/>
              <a:t>至尊数据短期累积数据</a:t>
            </a:r>
            <a:endParaRPr lang="zh-CN" altLang="en-US" sz="1100" dirty="0"/>
          </a:p>
        </p:txBody>
      </p:sp>
      <p:sp>
        <p:nvSpPr>
          <p:cNvPr id="21" name="矩形: 圆角 50"/>
          <p:cNvSpPr/>
          <p:nvPr/>
        </p:nvSpPr>
        <p:spPr>
          <a:xfrm>
            <a:off x="8000614" y="1637580"/>
            <a:ext cx="1829828" cy="244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dirty="0"/>
              <a:t>机构分析中线资金</a:t>
            </a:r>
            <a:endParaRPr lang="zh-CN" altLang="en-US" sz="1100" dirty="0"/>
          </a:p>
        </p:txBody>
      </p:sp>
      <p:sp>
        <p:nvSpPr>
          <p:cNvPr id="22" name="矩形: 圆角 51"/>
          <p:cNvSpPr/>
          <p:nvPr/>
        </p:nvSpPr>
        <p:spPr>
          <a:xfrm>
            <a:off x="9631338" y="4875497"/>
            <a:ext cx="1573923" cy="244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dirty="0"/>
              <a:t>主力控盘中线</a:t>
            </a:r>
            <a:endParaRPr lang="zh-CN" altLang="en-US" sz="1100" dirty="0"/>
          </a:p>
        </p:txBody>
      </p:sp>
      <p:sp>
        <p:nvSpPr>
          <p:cNvPr id="23" name="矩形: 圆角 52"/>
          <p:cNvSpPr/>
          <p:nvPr/>
        </p:nvSpPr>
        <p:spPr>
          <a:xfrm>
            <a:off x="7819535" y="4997828"/>
            <a:ext cx="1573923" cy="24466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100" dirty="0"/>
              <a:t>主力净买波段</a:t>
            </a:r>
            <a:endParaRPr lang="zh-CN" altLang="en-US" sz="1100" dirty="0"/>
          </a:p>
        </p:txBody>
      </p:sp>
    </p:spTree>
    <p:custDataLst>
      <p:tags r:id="rId9"/>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浪花与潮汐</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pic>
        <p:nvPicPr>
          <p:cNvPr id="5" name="图片 4"/>
          <p:cNvPicPr>
            <a:picLocks noChangeAspect="1"/>
          </p:cNvPicPr>
          <p:nvPr/>
        </p:nvPicPr>
        <p:blipFill>
          <a:blip r:embed="rId1"/>
          <a:stretch>
            <a:fillRect/>
          </a:stretch>
        </p:blipFill>
        <p:spPr>
          <a:xfrm>
            <a:off x="642620" y="874395"/>
            <a:ext cx="3204210" cy="2045970"/>
          </a:xfrm>
          <a:prstGeom prst="rect">
            <a:avLst/>
          </a:prstGeom>
          <a:ln>
            <a:solidFill>
              <a:schemeClr val="tx1"/>
            </a:solidFill>
          </a:ln>
        </p:spPr>
      </p:pic>
      <p:grpSp>
        <p:nvGrpSpPr>
          <p:cNvPr id="22" name="组合 21"/>
          <p:cNvGrpSpPr/>
          <p:nvPr/>
        </p:nvGrpSpPr>
        <p:grpSpPr>
          <a:xfrm>
            <a:off x="643389" y="874370"/>
            <a:ext cx="10929911" cy="5184655"/>
            <a:chOff x="437607" y="783537"/>
            <a:chExt cx="8068598" cy="3955331"/>
          </a:xfrm>
        </p:grpSpPr>
        <p:pic>
          <p:nvPicPr>
            <p:cNvPr id="23" name="图片 22"/>
            <p:cNvPicPr>
              <a:picLocks noChangeAspect="1"/>
            </p:cNvPicPr>
            <p:nvPr/>
          </p:nvPicPr>
          <p:blipFill>
            <a:blip r:embed="rId2"/>
            <a:stretch>
              <a:fillRect/>
            </a:stretch>
          </p:blipFill>
          <p:spPr>
            <a:xfrm>
              <a:off x="437607" y="3651122"/>
              <a:ext cx="4446873" cy="1087746"/>
            </a:xfrm>
            <a:prstGeom prst="rect">
              <a:avLst/>
            </a:prstGeom>
          </p:spPr>
          <p:style>
            <a:lnRef idx="2">
              <a:schemeClr val="dk1"/>
            </a:lnRef>
            <a:fillRef idx="1">
              <a:schemeClr val="lt1"/>
            </a:fillRef>
            <a:effectRef idx="0">
              <a:schemeClr val="dk1"/>
            </a:effectRef>
            <a:fontRef idx="minor">
              <a:schemeClr val="dk1"/>
            </a:fontRef>
          </p:style>
        </p:pic>
        <p:pic>
          <p:nvPicPr>
            <p:cNvPr id="25" name="图片 24"/>
            <p:cNvPicPr>
              <a:picLocks noChangeAspect="1"/>
            </p:cNvPicPr>
            <p:nvPr/>
          </p:nvPicPr>
          <p:blipFill>
            <a:blip r:embed="rId3"/>
            <a:stretch>
              <a:fillRect/>
            </a:stretch>
          </p:blipFill>
          <p:spPr>
            <a:xfrm>
              <a:off x="4960041" y="2492984"/>
              <a:ext cx="3522619" cy="1356921"/>
            </a:xfrm>
            <a:prstGeom prst="rect">
              <a:avLst/>
            </a:prstGeom>
          </p:spPr>
          <p:style>
            <a:lnRef idx="2">
              <a:schemeClr val="dk1"/>
            </a:lnRef>
            <a:fillRef idx="1">
              <a:schemeClr val="lt1"/>
            </a:fillRef>
            <a:effectRef idx="0">
              <a:schemeClr val="dk1"/>
            </a:effectRef>
            <a:fontRef idx="minor">
              <a:schemeClr val="dk1"/>
            </a:fontRef>
          </p:style>
        </p:pic>
        <p:pic>
          <p:nvPicPr>
            <p:cNvPr id="26" name="图片 25"/>
            <p:cNvPicPr>
              <a:picLocks noChangeAspect="1"/>
            </p:cNvPicPr>
            <p:nvPr/>
          </p:nvPicPr>
          <p:blipFill>
            <a:blip r:embed="rId4"/>
            <a:stretch>
              <a:fillRect/>
            </a:stretch>
          </p:blipFill>
          <p:spPr>
            <a:xfrm>
              <a:off x="2851467" y="783537"/>
              <a:ext cx="2040573" cy="1563619"/>
            </a:xfrm>
            <a:prstGeom prst="rect">
              <a:avLst/>
            </a:prstGeom>
          </p:spPr>
          <p:style>
            <a:lnRef idx="2">
              <a:schemeClr val="dk1"/>
            </a:lnRef>
            <a:fillRef idx="1">
              <a:schemeClr val="lt1"/>
            </a:fillRef>
            <a:effectRef idx="0">
              <a:schemeClr val="dk1"/>
            </a:effectRef>
            <a:fontRef idx="minor">
              <a:schemeClr val="dk1"/>
            </a:fontRef>
          </p:style>
        </p:pic>
        <p:pic>
          <p:nvPicPr>
            <p:cNvPr id="27" name="图片 26"/>
            <p:cNvPicPr>
              <a:picLocks noChangeAspect="1"/>
            </p:cNvPicPr>
            <p:nvPr/>
          </p:nvPicPr>
          <p:blipFill>
            <a:blip r:embed="rId5"/>
            <a:stretch>
              <a:fillRect/>
            </a:stretch>
          </p:blipFill>
          <p:spPr>
            <a:xfrm>
              <a:off x="445167" y="2421847"/>
              <a:ext cx="4446873" cy="1125712"/>
            </a:xfrm>
            <a:prstGeom prst="rect">
              <a:avLst/>
            </a:prstGeom>
          </p:spPr>
          <p:style>
            <a:lnRef idx="2">
              <a:schemeClr val="dk1"/>
            </a:lnRef>
            <a:fillRef idx="1">
              <a:schemeClr val="lt1"/>
            </a:fillRef>
            <a:effectRef idx="0">
              <a:schemeClr val="dk1"/>
            </a:effectRef>
            <a:fontRef idx="minor">
              <a:schemeClr val="dk1"/>
            </a:fontRef>
          </p:style>
        </p:pic>
        <p:pic>
          <p:nvPicPr>
            <p:cNvPr id="28" name="图片 27"/>
            <p:cNvPicPr>
              <a:picLocks noChangeAspect="1"/>
            </p:cNvPicPr>
            <p:nvPr/>
          </p:nvPicPr>
          <p:blipFill rotWithShape="1">
            <a:blip r:embed="rId6"/>
            <a:srcRect l="3759"/>
            <a:stretch>
              <a:fillRect/>
            </a:stretch>
          </p:blipFill>
          <p:spPr>
            <a:xfrm>
              <a:off x="4941346" y="1464210"/>
              <a:ext cx="3541314" cy="983468"/>
            </a:xfrm>
            <a:prstGeom prst="rect">
              <a:avLst/>
            </a:prstGeom>
          </p:spPr>
          <p:style>
            <a:lnRef idx="2">
              <a:schemeClr val="dk1"/>
            </a:lnRef>
            <a:fillRef idx="1">
              <a:schemeClr val="lt1"/>
            </a:fillRef>
            <a:effectRef idx="0">
              <a:schemeClr val="dk1"/>
            </a:effectRef>
            <a:fontRef idx="minor">
              <a:schemeClr val="dk1"/>
            </a:fontRef>
          </p:style>
        </p:pic>
        <p:pic>
          <p:nvPicPr>
            <p:cNvPr id="29" name="图片 28"/>
            <p:cNvPicPr>
              <a:picLocks noChangeAspect="1"/>
            </p:cNvPicPr>
            <p:nvPr/>
          </p:nvPicPr>
          <p:blipFill rotWithShape="1">
            <a:blip r:embed="rId7"/>
            <a:srcRect l="3786"/>
            <a:stretch>
              <a:fillRect/>
            </a:stretch>
          </p:blipFill>
          <p:spPr>
            <a:xfrm>
              <a:off x="4946196" y="783537"/>
              <a:ext cx="3541314" cy="635367"/>
            </a:xfrm>
            <a:prstGeom prst="rect">
              <a:avLst/>
            </a:prstGeom>
          </p:spPr>
          <p:style>
            <a:lnRef idx="2">
              <a:schemeClr val="dk1"/>
            </a:lnRef>
            <a:fillRef idx="1">
              <a:schemeClr val="lt1"/>
            </a:fillRef>
            <a:effectRef idx="0">
              <a:schemeClr val="dk1"/>
            </a:effectRef>
            <a:fontRef idx="minor">
              <a:schemeClr val="dk1"/>
            </a:fontRef>
          </p:style>
        </p:pic>
        <p:sp>
          <p:nvSpPr>
            <p:cNvPr id="31" name="矩形: 圆角 27"/>
            <p:cNvSpPr/>
            <p:nvPr/>
          </p:nvSpPr>
          <p:spPr>
            <a:xfrm>
              <a:off x="1970415" y="1812791"/>
              <a:ext cx="1786835" cy="182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L2</a:t>
              </a:r>
              <a:r>
                <a:rPr lang="zh-CN" altLang="en-US" sz="1100" dirty="0"/>
                <a:t>数据日线短期</a:t>
              </a:r>
              <a:endParaRPr lang="zh-CN" altLang="en-US" sz="1100" dirty="0"/>
            </a:p>
          </p:txBody>
        </p:sp>
        <p:sp>
          <p:nvSpPr>
            <p:cNvPr id="32" name="矩形: 圆角 36"/>
            <p:cNvSpPr/>
            <p:nvPr/>
          </p:nvSpPr>
          <p:spPr>
            <a:xfrm>
              <a:off x="1908742" y="3039194"/>
              <a:ext cx="1786835" cy="182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L2</a:t>
              </a:r>
              <a:r>
                <a:rPr lang="zh-CN" altLang="en-US" sz="1100" dirty="0"/>
                <a:t>数据日线短期</a:t>
              </a:r>
              <a:endParaRPr lang="zh-CN" altLang="en-US" sz="1100" dirty="0"/>
            </a:p>
          </p:txBody>
        </p:sp>
        <p:sp>
          <p:nvSpPr>
            <p:cNvPr id="33" name="矩形: 圆角 37"/>
            <p:cNvSpPr/>
            <p:nvPr/>
          </p:nvSpPr>
          <p:spPr>
            <a:xfrm>
              <a:off x="1908741" y="4146922"/>
              <a:ext cx="1786835" cy="182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L2</a:t>
              </a:r>
              <a:r>
                <a:rPr lang="zh-CN" altLang="en-US" sz="1100" dirty="0"/>
                <a:t>数据日线短期</a:t>
              </a:r>
              <a:endParaRPr lang="zh-CN" altLang="en-US" sz="1100" dirty="0"/>
            </a:p>
          </p:txBody>
        </p:sp>
        <p:sp>
          <p:nvSpPr>
            <p:cNvPr id="34" name="矩形: 圆角 38"/>
            <p:cNvSpPr/>
            <p:nvPr/>
          </p:nvSpPr>
          <p:spPr>
            <a:xfrm>
              <a:off x="5827932" y="884858"/>
              <a:ext cx="1786835" cy="182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L2</a:t>
              </a:r>
              <a:r>
                <a:rPr lang="zh-CN" altLang="en-US" sz="1100" dirty="0"/>
                <a:t>数据日线短期</a:t>
              </a:r>
              <a:endParaRPr lang="zh-CN" altLang="en-US" sz="1100" dirty="0"/>
            </a:p>
          </p:txBody>
        </p:sp>
        <p:sp>
          <p:nvSpPr>
            <p:cNvPr id="35" name="矩形: 圆角 39"/>
            <p:cNvSpPr/>
            <p:nvPr/>
          </p:nvSpPr>
          <p:spPr>
            <a:xfrm>
              <a:off x="5827932" y="1864504"/>
              <a:ext cx="1786835" cy="182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L2</a:t>
              </a:r>
              <a:r>
                <a:rPr lang="zh-CN" altLang="en-US" sz="1100" dirty="0"/>
                <a:t>数据日线短期</a:t>
              </a:r>
              <a:endParaRPr lang="zh-CN" altLang="en-US" sz="1100" dirty="0"/>
            </a:p>
          </p:txBody>
        </p:sp>
        <p:sp>
          <p:nvSpPr>
            <p:cNvPr id="36" name="矩形: 圆角 40"/>
            <p:cNvSpPr/>
            <p:nvPr/>
          </p:nvSpPr>
          <p:spPr>
            <a:xfrm>
              <a:off x="5827932" y="3080004"/>
              <a:ext cx="1786835" cy="1828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100" dirty="0"/>
                <a:t>L2</a:t>
              </a:r>
              <a:r>
                <a:rPr lang="zh-CN" altLang="en-US" sz="1100" dirty="0"/>
                <a:t>数据日线短期</a:t>
              </a:r>
              <a:endParaRPr lang="zh-CN" altLang="en-US" sz="1100" dirty="0"/>
            </a:p>
          </p:txBody>
        </p:sp>
        <p:sp>
          <p:nvSpPr>
            <p:cNvPr id="37" name="文本框 36"/>
            <p:cNvSpPr txBox="1"/>
            <p:nvPr/>
          </p:nvSpPr>
          <p:spPr>
            <a:xfrm>
              <a:off x="4960041" y="3955436"/>
              <a:ext cx="3546164" cy="7748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dirty="0"/>
                <a:t>资金分析从大到小，最后用更精准的资金数据，大盘</a:t>
              </a:r>
              <a:r>
                <a:rPr lang="en-US" altLang="zh-CN" sz="2000" dirty="0"/>
                <a:t>-</a:t>
              </a:r>
              <a:r>
                <a:rPr lang="zh-CN" altLang="en-US" sz="2000" dirty="0"/>
                <a:t>板块</a:t>
              </a:r>
              <a:r>
                <a:rPr lang="en-US" altLang="zh-CN" sz="2000" dirty="0"/>
                <a:t>-</a:t>
              </a:r>
              <a:r>
                <a:rPr lang="zh-CN" altLang="en-US" sz="2000" dirty="0"/>
                <a:t>个股，资金持续</a:t>
              </a:r>
              <a:r>
                <a:rPr lang="en-US" altLang="zh-CN" sz="2000" dirty="0"/>
                <a:t>-</a:t>
              </a:r>
              <a:r>
                <a:rPr lang="zh-CN" altLang="en-US" sz="2000" dirty="0"/>
                <a:t>波段</a:t>
              </a:r>
              <a:r>
                <a:rPr lang="en-US" altLang="zh-CN" sz="2000" dirty="0"/>
                <a:t>-</a:t>
              </a:r>
              <a:r>
                <a:rPr lang="zh-CN" altLang="en-US" sz="2000" dirty="0"/>
                <a:t>短期</a:t>
              </a:r>
              <a:r>
                <a:rPr lang="en-US" altLang="zh-CN" sz="2000" dirty="0"/>
                <a:t>-</a:t>
              </a:r>
              <a:r>
                <a:rPr lang="zh-CN" altLang="en-US" sz="2000" dirty="0"/>
                <a:t>分时。</a:t>
              </a:r>
              <a:endParaRPr lang="zh-CN" altLang="en-US" sz="2000" dirty="0"/>
            </a:p>
          </p:txBody>
        </p:sp>
      </p:grpSp>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浪花与潮汐</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pic>
        <p:nvPicPr>
          <p:cNvPr id="6" name="图片 5"/>
          <p:cNvPicPr>
            <a:picLocks noChangeAspect="1"/>
          </p:cNvPicPr>
          <p:nvPr/>
        </p:nvPicPr>
        <p:blipFill>
          <a:blip r:embed="rId1"/>
          <a:stretch>
            <a:fillRect/>
          </a:stretch>
        </p:blipFill>
        <p:spPr>
          <a:xfrm>
            <a:off x="1497330" y="737235"/>
            <a:ext cx="9102725" cy="4930775"/>
          </a:xfrm>
          <a:prstGeom prst="rect">
            <a:avLst/>
          </a:prstGeom>
        </p:spPr>
      </p:pic>
      <p:pic>
        <p:nvPicPr>
          <p:cNvPr id="7" name="图片 6"/>
          <p:cNvPicPr>
            <a:picLocks noChangeAspect="1"/>
          </p:cNvPicPr>
          <p:nvPr/>
        </p:nvPicPr>
        <p:blipFill>
          <a:blip r:embed="rId2"/>
          <a:stretch>
            <a:fillRect/>
          </a:stretch>
        </p:blipFill>
        <p:spPr>
          <a:xfrm>
            <a:off x="1644650" y="2023110"/>
            <a:ext cx="3486785" cy="2382520"/>
          </a:xfrm>
          <a:prstGeom prst="rect">
            <a:avLst/>
          </a:prstGeom>
          <a:ln>
            <a:noFill/>
          </a:ln>
          <a:effectLst>
            <a:outerShdw blurRad="190500" algn="tl" rotWithShape="0">
              <a:srgbClr val="000000">
                <a:alpha val="70000"/>
              </a:srgbClr>
            </a:outerShdw>
          </a:effectLst>
        </p:spPr>
      </p:pic>
      <p:sp>
        <p:nvSpPr>
          <p:cNvPr id="8" name="文本框 7"/>
          <p:cNvSpPr txBox="1"/>
          <p:nvPr/>
        </p:nvSpPr>
        <p:spPr>
          <a:xfrm>
            <a:off x="2706237" y="5689140"/>
            <a:ext cx="6779393" cy="646331"/>
          </a:xfrm>
          <a:prstGeom prst="rect">
            <a:avLst/>
          </a:prstGeom>
          <a:noFill/>
        </p:spPr>
        <p:txBody>
          <a:bodyPr wrap="square" rtlCol="0">
            <a:spAutoFit/>
          </a:bodyPr>
          <a:lstStyle/>
          <a:p>
            <a:pPr algn="ctr"/>
            <a:r>
              <a:rPr lang="zh-CN" altLang="en-US" dirty="0">
                <a:solidFill>
                  <a:schemeClr val="tx1"/>
                </a:solidFill>
              </a:rPr>
              <a:t>短线波段：涨停</a:t>
            </a:r>
            <a:r>
              <a:rPr lang="en-US" altLang="zh-CN" dirty="0">
                <a:solidFill>
                  <a:schemeClr val="tx1"/>
                </a:solidFill>
              </a:rPr>
              <a:t>-</a:t>
            </a:r>
            <a:r>
              <a:rPr lang="zh-CN" altLang="en-US" dirty="0">
                <a:solidFill>
                  <a:schemeClr val="tx1"/>
                </a:solidFill>
              </a:rPr>
              <a:t>席位</a:t>
            </a:r>
            <a:r>
              <a:rPr lang="en-US" altLang="zh-CN" dirty="0">
                <a:solidFill>
                  <a:schemeClr val="tx1"/>
                </a:solidFill>
              </a:rPr>
              <a:t>-</a:t>
            </a:r>
            <a:r>
              <a:rPr lang="zh-CN" altLang="en-US" dirty="0">
                <a:solidFill>
                  <a:schemeClr val="tx1"/>
                </a:solidFill>
              </a:rPr>
              <a:t>资金流入，回踩</a:t>
            </a:r>
            <a:r>
              <a:rPr lang="en-US" altLang="zh-CN" dirty="0">
                <a:solidFill>
                  <a:schemeClr val="tx1"/>
                </a:solidFill>
              </a:rPr>
              <a:t>-</a:t>
            </a:r>
            <a:r>
              <a:rPr lang="zh-CN" altLang="en-US" dirty="0">
                <a:solidFill>
                  <a:schemeClr val="tx1"/>
                </a:solidFill>
              </a:rPr>
              <a:t>金叉</a:t>
            </a:r>
            <a:r>
              <a:rPr lang="en-US" altLang="zh-CN" dirty="0">
                <a:solidFill>
                  <a:schemeClr val="tx1"/>
                </a:solidFill>
              </a:rPr>
              <a:t>-</a:t>
            </a:r>
            <a:r>
              <a:rPr lang="zh-CN" altLang="en-US" dirty="0">
                <a:solidFill>
                  <a:schemeClr val="tx1"/>
                </a:solidFill>
              </a:rPr>
              <a:t>四线开花</a:t>
            </a:r>
            <a:endParaRPr lang="en-US" altLang="zh-CN" dirty="0">
              <a:solidFill>
                <a:schemeClr val="tx1"/>
              </a:solidFill>
            </a:endParaRPr>
          </a:p>
          <a:p>
            <a:pPr algn="ctr"/>
            <a:r>
              <a:rPr lang="zh-CN" altLang="en-US" dirty="0">
                <a:solidFill>
                  <a:schemeClr val="tx1"/>
                </a:solidFill>
              </a:rPr>
              <a:t>波段龙头：涨停</a:t>
            </a:r>
            <a:r>
              <a:rPr lang="en-US" altLang="zh-CN" dirty="0">
                <a:solidFill>
                  <a:schemeClr val="tx1"/>
                </a:solidFill>
              </a:rPr>
              <a:t>-</a:t>
            </a:r>
            <a:r>
              <a:rPr lang="zh-CN" altLang="en-US" dirty="0">
                <a:solidFill>
                  <a:schemeClr val="tx1"/>
                </a:solidFill>
              </a:rPr>
              <a:t>席位</a:t>
            </a:r>
            <a:r>
              <a:rPr lang="en-US" altLang="zh-CN" dirty="0">
                <a:solidFill>
                  <a:schemeClr val="tx1"/>
                </a:solidFill>
              </a:rPr>
              <a:t>-</a:t>
            </a:r>
            <a:r>
              <a:rPr lang="zh-CN" altLang="en-US" dirty="0">
                <a:solidFill>
                  <a:schemeClr val="tx1"/>
                </a:solidFill>
              </a:rPr>
              <a:t>控盘增加，回踩</a:t>
            </a:r>
            <a:r>
              <a:rPr lang="en-US" altLang="zh-CN" dirty="0">
                <a:solidFill>
                  <a:schemeClr val="tx1"/>
                </a:solidFill>
              </a:rPr>
              <a:t>-</a:t>
            </a:r>
            <a:r>
              <a:rPr lang="zh-CN" altLang="en-US" dirty="0">
                <a:solidFill>
                  <a:schemeClr val="tx1"/>
                </a:solidFill>
              </a:rPr>
              <a:t>金叉</a:t>
            </a:r>
            <a:r>
              <a:rPr lang="en-US" altLang="zh-CN" dirty="0">
                <a:solidFill>
                  <a:schemeClr val="tx1"/>
                </a:solidFill>
              </a:rPr>
              <a:t>-</a:t>
            </a:r>
            <a:r>
              <a:rPr lang="zh-CN" altLang="en-US" dirty="0">
                <a:solidFill>
                  <a:schemeClr val="tx1"/>
                </a:solidFill>
              </a:rPr>
              <a:t>四线开花</a:t>
            </a:r>
            <a:endParaRPr lang="zh-CN" altLang="en-US" dirty="0">
              <a:solidFill>
                <a:schemeClr val="tx1"/>
              </a:solidFill>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社群-横板000_1775110506888"/>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_1775110514250"/>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4294967295"/>
            <p:custDataLst>
              <p:tags r:id="rId1"/>
            </p:custDataLst>
          </p:nvPr>
        </p:nvSpPr>
        <p:spPr>
          <a:xfrm>
            <a:off x="0" y="0"/>
            <a:ext cx="12191365" cy="748030"/>
          </a:xfrm>
        </p:spPr>
        <p:txBody>
          <a:bodyPr>
            <a:noAutofit/>
          </a:bodyPr>
          <a:p>
            <a:pPr algn="ctr"/>
            <a:r>
              <a:rPr lang="en-US" altLang="zh-CN" sz="3200" b="1">
                <a:solidFill>
                  <a:schemeClr val="bg1"/>
                </a:solidFill>
              </a:rPr>
              <a:t>L1</a:t>
            </a:r>
            <a:r>
              <a:rPr lang="zh-CN" altLang="en-US" sz="3200" b="1">
                <a:solidFill>
                  <a:schemeClr val="bg1"/>
                </a:solidFill>
              </a:rPr>
              <a:t>老版本专属服务群</a:t>
            </a:r>
            <a:endParaRPr lang="zh-CN" altLang="en-US" sz="3200" b="1">
              <a:solidFill>
                <a:schemeClr val="bg1"/>
              </a:solidFill>
            </a:endParaRPr>
          </a:p>
        </p:txBody>
      </p:sp>
      <p:sp>
        <p:nvSpPr>
          <p:cNvPr id="4" name="文本框 3"/>
          <p:cNvSpPr txBox="1"/>
          <p:nvPr/>
        </p:nvSpPr>
        <p:spPr>
          <a:xfrm>
            <a:off x="3097530" y="1697990"/>
            <a:ext cx="8528685" cy="4892675"/>
          </a:xfrm>
          <a:prstGeom prst="rect">
            <a:avLst/>
          </a:prstGeom>
          <a:noFill/>
        </p:spPr>
        <p:txBody>
          <a:bodyPr wrap="square" rtlCol="0">
            <a:spAutoFit/>
          </a:bodyPr>
          <a:p>
            <a:pPr marL="285750" indent="-285750">
              <a:buFont typeface="Wingdings" panose="05000000000000000000" charset="0"/>
              <a:buChar char="l"/>
            </a:pPr>
            <a:r>
              <a:rPr lang="zh-CN" altLang="en-US" b="1">
                <a:solidFill>
                  <a:srgbClr val="1436BC"/>
                </a:solidFill>
                <a:sym typeface="+mn-ea"/>
              </a:rPr>
              <a:t>群名：杨春虎【</a:t>
            </a:r>
            <a:r>
              <a:rPr lang="en-US" altLang="zh-CN" b="1">
                <a:solidFill>
                  <a:srgbClr val="1436BC"/>
                </a:solidFill>
                <a:sym typeface="+mn-ea"/>
              </a:rPr>
              <a:t>L1</a:t>
            </a:r>
            <a:r>
              <a:rPr lang="zh-CN" altLang="en-US" b="1">
                <a:solidFill>
                  <a:srgbClr val="1436BC"/>
                </a:solidFill>
                <a:sym typeface="+mn-ea"/>
              </a:rPr>
              <a:t>老版本服务群】</a:t>
            </a:r>
            <a:endParaRPr lang="zh-CN" altLang="en-US" b="1">
              <a:solidFill>
                <a:srgbClr val="1436BC"/>
              </a:solidFill>
              <a:sym typeface="+mn-ea"/>
            </a:endParaRPr>
          </a:p>
          <a:p>
            <a:pPr marL="285750" indent="-285750">
              <a:buFont typeface="Wingdings" panose="05000000000000000000" charset="0"/>
              <a:buChar char="l"/>
            </a:pPr>
            <a:endParaRPr lang="zh-CN" altLang="en-US" b="1">
              <a:solidFill>
                <a:srgbClr val="1436BC"/>
              </a:solidFill>
              <a:sym typeface="+mn-ea"/>
            </a:endParaRPr>
          </a:p>
          <a:p>
            <a:pPr marL="285750" indent="-285750">
              <a:buFont typeface="Wingdings" panose="05000000000000000000" charset="0"/>
              <a:buChar char="l"/>
            </a:pPr>
            <a:r>
              <a:rPr lang="zh-CN" altLang="en-US" b="1">
                <a:solidFill>
                  <a:srgbClr val="1436BC"/>
                </a:solidFill>
                <a:sym typeface="+mn-ea"/>
              </a:rPr>
              <a:t>入群条件：</a:t>
            </a:r>
            <a:r>
              <a:rPr lang="zh-CN" altLang="en-US" b="1">
                <a:solidFill>
                  <a:srgbClr val="FF0000"/>
                </a:solidFill>
                <a:sym typeface="+mn-ea"/>
              </a:rPr>
              <a:t>在期</a:t>
            </a:r>
            <a:r>
              <a:rPr lang="en-US" altLang="zh-CN" b="1">
                <a:solidFill>
                  <a:schemeClr val="tx1">
                    <a:lumMod val="95000"/>
                    <a:lumOff val="5000"/>
                  </a:schemeClr>
                </a:solidFill>
                <a:sym typeface="+mn-ea"/>
              </a:rPr>
              <a:t>L1</a:t>
            </a:r>
            <a:r>
              <a:rPr lang="zh-CN" altLang="en-US" b="1">
                <a:solidFill>
                  <a:schemeClr val="tx1">
                    <a:lumMod val="95000"/>
                    <a:lumOff val="5000"/>
                  </a:schemeClr>
                </a:solidFill>
                <a:sym typeface="+mn-ea"/>
              </a:rPr>
              <a:t>老版本用户</a:t>
            </a:r>
            <a:r>
              <a:rPr lang="zh-CN" altLang="en-US">
                <a:solidFill>
                  <a:schemeClr val="tx1">
                    <a:lumMod val="95000"/>
                    <a:lumOff val="5000"/>
                  </a:schemeClr>
                </a:solidFill>
                <a:sym typeface="+mn-ea"/>
              </a:rPr>
              <a:t>，含旗舰版、经传</a:t>
            </a:r>
            <a:r>
              <a:rPr lang="zh-CN" altLang="en-US">
                <a:solidFill>
                  <a:schemeClr val="tx1">
                    <a:lumMod val="95000"/>
                    <a:lumOff val="5000"/>
                  </a:schemeClr>
                </a:solidFill>
                <a:sym typeface="+mn-ea"/>
              </a:rPr>
              <a:t>旗舰</a:t>
            </a:r>
            <a:r>
              <a:rPr lang="zh-CN" altLang="en-US">
                <a:solidFill>
                  <a:schemeClr val="tx1">
                    <a:lumMod val="95000"/>
                    <a:lumOff val="5000"/>
                  </a:schemeClr>
                </a:solidFill>
                <a:sym typeface="+mn-ea"/>
              </a:rPr>
              <a:t>版、天玑</a:t>
            </a:r>
            <a:r>
              <a:rPr lang="en-US" altLang="zh-CN">
                <a:solidFill>
                  <a:schemeClr val="tx1">
                    <a:lumMod val="95000"/>
                    <a:lumOff val="5000"/>
                  </a:schemeClr>
                </a:solidFill>
                <a:sym typeface="+mn-ea"/>
              </a:rPr>
              <a:t>L1</a:t>
            </a:r>
            <a:r>
              <a:rPr lang="zh-CN" altLang="en-US">
                <a:solidFill>
                  <a:schemeClr val="tx1">
                    <a:lumMod val="95000"/>
                    <a:lumOff val="5000"/>
                  </a:schemeClr>
                </a:solidFill>
                <a:sym typeface="+mn-ea"/>
              </a:rPr>
              <a:t>版、巡航版、水手版、金融研究版、波段王、领航版、控盘大师用户</a:t>
            </a:r>
            <a:br>
              <a:rPr lang="zh-CN" altLang="en-US">
                <a:solidFill>
                  <a:schemeClr val="tx1">
                    <a:lumMod val="95000"/>
                    <a:lumOff val="5000"/>
                  </a:schemeClr>
                </a:solidFill>
                <a:sym typeface="+mn-ea"/>
              </a:rPr>
            </a:br>
            <a:r>
              <a:rPr lang="zh-CN" altLang="en-US" b="1">
                <a:solidFill>
                  <a:srgbClr val="FF0000"/>
                </a:solidFill>
                <a:sym typeface="+mn-ea"/>
              </a:rPr>
              <a:t>（每个用户仅可根据自身版本进入</a:t>
            </a:r>
            <a:r>
              <a:rPr lang="en-US" altLang="zh-CN" b="1">
                <a:solidFill>
                  <a:srgbClr val="FF0000"/>
                </a:solidFill>
                <a:sym typeface="+mn-ea"/>
              </a:rPr>
              <a:t>1</a:t>
            </a:r>
            <a:r>
              <a:rPr lang="zh-CN" altLang="en-US" b="1">
                <a:solidFill>
                  <a:srgbClr val="FF0000"/>
                </a:solidFill>
                <a:sym typeface="+mn-ea"/>
              </a:rPr>
              <a:t>个服务群）</a:t>
            </a:r>
            <a:br>
              <a:rPr lang="zh-CN" altLang="en-US">
                <a:sym typeface="+mn-ea"/>
              </a:rPr>
            </a:br>
            <a:endParaRPr lang="zh-CN" altLang="en-US">
              <a:sym typeface="+mn-ea"/>
            </a:endParaRPr>
          </a:p>
          <a:p>
            <a:pPr marL="285750" indent="-285750">
              <a:buFont typeface="Wingdings" panose="05000000000000000000" charset="0"/>
              <a:buChar char="l"/>
            </a:pPr>
            <a:r>
              <a:rPr lang="zh-CN" altLang="en-US" b="1">
                <a:solidFill>
                  <a:srgbClr val="1436BC"/>
                </a:solidFill>
                <a:sym typeface="+mn-ea"/>
              </a:rPr>
              <a:t>群服务内容：</a:t>
            </a:r>
            <a:r>
              <a:rPr lang="zh-CN" altLang="en-US">
                <a:sym typeface="+mn-ea"/>
              </a:rPr>
              <a:t>我会常驻群里和大家</a:t>
            </a:r>
            <a:r>
              <a:rPr lang="zh-CN" altLang="en-US">
                <a:solidFill>
                  <a:srgbClr val="FF0000"/>
                </a:solidFill>
                <a:sym typeface="+mn-ea"/>
              </a:rPr>
              <a:t>面对面交流</a:t>
            </a:r>
            <a:r>
              <a:rPr lang="zh-CN" altLang="en-US">
                <a:sym typeface="+mn-ea"/>
              </a:rPr>
              <a:t>，持续给大家讲</a:t>
            </a:r>
            <a:r>
              <a:rPr lang="zh-CN" altLang="en-US">
                <a:solidFill>
                  <a:srgbClr val="FF0000"/>
                </a:solidFill>
                <a:sym typeface="+mn-ea"/>
              </a:rPr>
              <a:t>对应版本相关的使用和内容</a:t>
            </a:r>
            <a:r>
              <a:rPr lang="zh-CN" altLang="en-US" b="1">
                <a:solidFill>
                  <a:srgbClr val="FF0000"/>
                </a:solidFill>
                <a:sym typeface="+mn-ea"/>
              </a:rPr>
              <a:t>，</a:t>
            </a:r>
            <a:r>
              <a:rPr lang="zh-CN" altLang="en-US">
                <a:sym typeface="+mn-ea"/>
              </a:rPr>
              <a:t>也会给群内朋友们提供日常群服务</a:t>
            </a:r>
            <a:r>
              <a:rPr lang="zh-CN" altLang="en-US" sz="1400">
                <a:sym typeface="+mn-ea"/>
              </a:rPr>
              <a:t>（注：</a:t>
            </a:r>
            <a:r>
              <a:rPr lang="zh-CN" altLang="en-US" sz="1400">
                <a:sym typeface="+mn-ea"/>
              </a:rPr>
              <a:t>社群</a:t>
            </a:r>
            <a:r>
              <a:rPr lang="zh-CN" altLang="en-US" sz="1400">
                <a:solidFill>
                  <a:srgbClr val="FF0000"/>
                </a:solidFill>
                <a:sym typeface="+mn-ea"/>
              </a:rPr>
              <a:t>不设立周复盘、不设立专属课</a:t>
            </a:r>
            <a:r>
              <a:rPr lang="zh-CN" altLang="en-US" sz="1400">
                <a:sym typeface="+mn-ea"/>
              </a:rPr>
              <a:t>）</a:t>
            </a:r>
            <a:br>
              <a:rPr lang="zh-CN" altLang="en-US">
                <a:sym typeface="+mn-ea"/>
              </a:rPr>
            </a:br>
            <a:endParaRPr lang="zh-CN" altLang="en-US" b="1">
              <a:solidFill>
                <a:srgbClr val="FF0000"/>
              </a:solidFill>
              <a:sym typeface="+mn-ea"/>
            </a:endParaRPr>
          </a:p>
          <a:p>
            <a:pPr marL="285750" indent="-285750">
              <a:buFont typeface="Wingdings" panose="05000000000000000000" charset="0"/>
              <a:buChar char="l"/>
            </a:pPr>
            <a:r>
              <a:rPr lang="zh-CN" altLang="en-US" b="1">
                <a:solidFill>
                  <a:srgbClr val="1436BC"/>
                </a:solidFill>
                <a:sym typeface="+mn-ea"/>
              </a:rPr>
              <a:t>注意事项</a:t>
            </a:r>
            <a:endParaRPr lang="zh-CN" altLang="en-US" b="1">
              <a:solidFill>
                <a:srgbClr val="1436BC"/>
              </a:solidFill>
              <a:sym typeface="+mn-ea"/>
            </a:endParaRPr>
          </a:p>
          <a:p>
            <a:pPr indent="0">
              <a:buNone/>
            </a:pPr>
            <a:r>
              <a:rPr lang="en-US" altLang="zh-CN" sz="1600">
                <a:sym typeface="+mn-ea"/>
              </a:rPr>
              <a:t>1</a:t>
            </a:r>
            <a:r>
              <a:rPr lang="zh-CN" altLang="en-US" sz="1600">
                <a:sym typeface="+mn-ea"/>
              </a:rPr>
              <a:t>、本群为产品交流、学习互动平台，希望所有群成员共同维护良好的交流环境；</a:t>
            </a:r>
            <a:endParaRPr lang="zh-CN" altLang="en-US" sz="1600">
              <a:sym typeface="+mn-ea"/>
            </a:endParaRPr>
          </a:p>
          <a:p>
            <a:pPr indent="0">
              <a:buNone/>
            </a:pPr>
            <a:r>
              <a:rPr lang="en-US" altLang="zh-CN" sz="1600">
                <a:sym typeface="+mn-ea"/>
              </a:rPr>
              <a:t>2</a:t>
            </a:r>
            <a:r>
              <a:rPr lang="zh-CN" altLang="en-US" sz="1600">
                <a:sym typeface="+mn-ea"/>
              </a:rPr>
              <a:t>、群内杜绝私聊、拉人建群、负能量传递、推荐股票、指导操作等扰乱群秩序的行为，经发现且仍不作调整的成员，群主将采取移出群聊的措施；</a:t>
            </a:r>
            <a:endParaRPr lang="zh-CN" altLang="en-US" sz="1600">
              <a:sym typeface="+mn-ea"/>
            </a:endParaRPr>
          </a:p>
          <a:p>
            <a:pPr indent="0">
              <a:buNone/>
            </a:pPr>
            <a:r>
              <a:rPr lang="en-US" altLang="zh-CN" sz="1600">
                <a:sym typeface="+mn-ea"/>
              </a:rPr>
              <a:t>3</a:t>
            </a:r>
            <a:r>
              <a:rPr lang="zh-CN" altLang="en-US" sz="1600">
                <a:sym typeface="+mn-ea"/>
              </a:rPr>
              <a:t>、工作人员发布的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ym typeface="+mn-ea"/>
            </a:endParaRPr>
          </a:p>
          <a:p>
            <a:pPr marL="285750" indent="-285750">
              <a:buFont typeface="Wingdings" panose="05000000000000000000" charset="0"/>
              <a:buChar char="l"/>
            </a:pPr>
            <a:endParaRPr lang="zh-CN" altLang="en-US">
              <a:sym typeface="+mn-ea"/>
            </a:endParaRPr>
          </a:p>
          <a:p>
            <a:pPr indent="0">
              <a:buFont typeface="Wingdings" panose="05000000000000000000" charset="0"/>
              <a:buNone/>
            </a:pPr>
            <a:endParaRPr lang="zh-CN" altLang="en-US">
              <a:sym typeface="+mn-ea"/>
            </a:endParaRPr>
          </a:p>
        </p:txBody>
      </p:sp>
      <p:sp>
        <p:nvSpPr>
          <p:cNvPr id="5" name="文本框 4"/>
          <p:cNvSpPr txBox="1"/>
          <p:nvPr/>
        </p:nvSpPr>
        <p:spPr>
          <a:xfrm>
            <a:off x="635" y="955040"/>
            <a:ext cx="12191365" cy="430530"/>
          </a:xfrm>
          <a:prstGeom prst="rect">
            <a:avLst/>
          </a:prstGeom>
          <a:noFill/>
        </p:spPr>
        <p:txBody>
          <a:bodyPr wrap="square" rtlCol="0" anchor="t">
            <a:noAutofit/>
          </a:bodyPr>
          <a:p>
            <a:pPr algn="ctr"/>
            <a:r>
              <a:rPr lang="zh-CN" altLang="en-US" sz="2000" b="1">
                <a:sym typeface="+mn-ea"/>
              </a:rPr>
              <a:t>为了针对性帮助大家</a:t>
            </a:r>
            <a:r>
              <a:rPr lang="zh-CN" altLang="en-US" sz="2000" b="1">
                <a:solidFill>
                  <a:srgbClr val="FF0000"/>
                </a:solidFill>
                <a:sym typeface="+mn-ea"/>
              </a:rPr>
              <a:t>深度掌握</a:t>
            </a:r>
            <a:r>
              <a:rPr lang="en-US" altLang="zh-CN" sz="2000" b="1">
                <a:solidFill>
                  <a:srgbClr val="FF0000"/>
                </a:solidFill>
                <a:sym typeface="+mn-ea"/>
              </a:rPr>
              <a:t>L1</a:t>
            </a:r>
            <a:r>
              <a:rPr lang="zh-CN" altLang="en-US" sz="2000" b="1">
                <a:solidFill>
                  <a:srgbClr val="FF0000"/>
                </a:solidFill>
                <a:sym typeface="+mn-ea"/>
              </a:rPr>
              <a:t>老版本的功能</a:t>
            </a:r>
            <a:r>
              <a:rPr lang="zh-CN" altLang="en-US" sz="2000" b="1">
                <a:sym typeface="+mn-ea"/>
              </a:rPr>
              <a:t>，我特别为</a:t>
            </a:r>
            <a:r>
              <a:rPr lang="en-US" altLang="zh-CN" sz="2000" b="1">
                <a:sym typeface="+mn-ea"/>
              </a:rPr>
              <a:t>L1</a:t>
            </a:r>
            <a:r>
              <a:rPr lang="zh-CN" altLang="en-US" sz="2000" b="1">
                <a:sym typeface="+mn-ea"/>
              </a:rPr>
              <a:t>老版本用户创建了</a:t>
            </a:r>
            <a:r>
              <a:rPr lang="zh-CN" altLang="en-US" sz="2000" b="1">
                <a:solidFill>
                  <a:srgbClr val="FF0000"/>
                </a:solidFill>
                <a:sym typeface="+mn-ea"/>
              </a:rPr>
              <a:t>【</a:t>
            </a:r>
            <a:r>
              <a:rPr lang="en-US" altLang="zh-CN" sz="2000" b="1">
                <a:solidFill>
                  <a:srgbClr val="FF0000"/>
                </a:solidFill>
                <a:sym typeface="+mn-ea"/>
              </a:rPr>
              <a:t>L1</a:t>
            </a:r>
            <a:r>
              <a:rPr lang="zh-CN" altLang="en-US" sz="2000" b="1">
                <a:solidFill>
                  <a:srgbClr val="FF0000"/>
                </a:solidFill>
                <a:sym typeface="+mn-ea"/>
              </a:rPr>
              <a:t>老版本服务群】</a:t>
            </a:r>
            <a:r>
              <a:rPr lang="en-US" altLang="zh-CN" sz="2000" b="1">
                <a:solidFill>
                  <a:srgbClr val="FF0000"/>
                </a:solidFill>
                <a:sym typeface="+mn-ea"/>
              </a:rPr>
              <a:t>!</a:t>
            </a:r>
            <a:endParaRPr lang="en-US" altLang="zh-CN" sz="2000" b="1">
              <a:solidFill>
                <a:srgbClr val="FF0000"/>
              </a:solidFill>
              <a:sym typeface="+mn-ea"/>
            </a:endParaRPr>
          </a:p>
        </p:txBody>
      </p:sp>
      <p:sp>
        <p:nvSpPr>
          <p:cNvPr id="11" name="文本框 10"/>
          <p:cNvSpPr txBox="1"/>
          <p:nvPr/>
        </p:nvSpPr>
        <p:spPr>
          <a:xfrm>
            <a:off x="335915" y="2814320"/>
            <a:ext cx="2588260" cy="368300"/>
          </a:xfrm>
          <a:prstGeom prst="rect">
            <a:avLst/>
          </a:prstGeom>
          <a:noFill/>
        </p:spPr>
        <p:txBody>
          <a:bodyPr wrap="square" rtlCol="0">
            <a:spAutoFit/>
          </a:bodyPr>
          <a:p>
            <a:pPr algn="ctr"/>
            <a:r>
              <a:rPr lang="zh-CN" altLang="en-US"/>
              <a:t>扫描二维码即可入群</a:t>
            </a:r>
            <a:endParaRPr lang="zh-CN" altLang="en-US"/>
          </a:p>
        </p:txBody>
      </p:sp>
      <p:pic>
        <p:nvPicPr>
          <p:cNvPr id="3" name="图片 2" descr="L1老版本专属二维码"/>
          <p:cNvPicPr>
            <a:picLocks noChangeAspect="1"/>
          </p:cNvPicPr>
          <p:nvPr/>
        </p:nvPicPr>
        <p:blipFill>
          <a:blip r:embed="rId2"/>
          <a:stretch>
            <a:fillRect/>
          </a:stretch>
        </p:blipFill>
        <p:spPr>
          <a:xfrm>
            <a:off x="410845" y="3182620"/>
            <a:ext cx="2438400" cy="243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组 25"/>
          <p:cNvPicPr>
            <a:picLocks noChangeAspect="1"/>
          </p:cNvPicPr>
          <p:nvPr>
            <p:custDataLst>
              <p:tags r:id="rId1"/>
            </p:custDataLst>
          </p:nvPr>
        </p:nvPicPr>
        <p:blipFill>
          <a:blip r:embed="rId2"/>
          <a:stretch>
            <a:fillRect/>
          </a:stretch>
        </p:blipFill>
        <p:spPr>
          <a:xfrm>
            <a:off x="3283585" y="1798320"/>
            <a:ext cx="6927850" cy="714375"/>
          </a:xfrm>
          <a:prstGeom prst="rect">
            <a:avLst/>
          </a:prstGeom>
        </p:spPr>
      </p:pic>
      <p:pic>
        <p:nvPicPr>
          <p:cNvPr id="36" name="图片 35" descr="组 25"/>
          <p:cNvPicPr>
            <a:picLocks noChangeAspect="1"/>
          </p:cNvPicPr>
          <p:nvPr>
            <p:custDataLst>
              <p:tags r:id="rId3"/>
            </p:custDataLst>
          </p:nvPr>
        </p:nvPicPr>
        <p:blipFill>
          <a:blip r:embed="rId2"/>
          <a:stretch>
            <a:fillRect/>
          </a:stretch>
        </p:blipFill>
        <p:spPr>
          <a:xfrm>
            <a:off x="3969385" y="2682875"/>
            <a:ext cx="6927850" cy="714375"/>
          </a:xfrm>
          <a:prstGeom prst="rect">
            <a:avLst/>
          </a:prstGeom>
        </p:spPr>
      </p:pic>
      <p:pic>
        <p:nvPicPr>
          <p:cNvPr id="37" name="图片 36" descr="组 25"/>
          <p:cNvPicPr>
            <a:picLocks noChangeAspect="1"/>
          </p:cNvPicPr>
          <p:nvPr>
            <p:custDataLst>
              <p:tags r:id="rId4"/>
            </p:custDataLst>
          </p:nvPr>
        </p:nvPicPr>
        <p:blipFill>
          <a:blip r:embed="rId2"/>
          <a:stretch>
            <a:fillRect/>
          </a:stretch>
        </p:blipFill>
        <p:spPr>
          <a:xfrm>
            <a:off x="3283585" y="3567430"/>
            <a:ext cx="6927850" cy="714375"/>
          </a:xfrm>
          <a:prstGeom prst="rect">
            <a:avLst/>
          </a:prstGeom>
        </p:spPr>
      </p:pic>
      <p:sp>
        <p:nvSpPr>
          <p:cNvPr id="6" name="文本框 5"/>
          <p:cNvSpPr txBox="1"/>
          <p:nvPr>
            <p:custDataLst>
              <p:tags r:id="rId5"/>
            </p:custDataLst>
          </p:nvPr>
        </p:nvSpPr>
        <p:spPr>
          <a:xfrm>
            <a:off x="4838065" y="1581150"/>
            <a:ext cx="5340350" cy="922020"/>
          </a:xfrm>
          <a:prstGeom prst="rect">
            <a:avLst/>
          </a:prstGeom>
          <a:noFill/>
        </p:spPr>
        <p:txBody>
          <a:bodyPr wrap="square" rtlCol="0">
            <a:spAutoFit/>
          </a:bodyPr>
          <a:lstStyle/>
          <a:p>
            <a:pPr algn="l">
              <a:lnSpc>
                <a:spcPct val="180000"/>
              </a:lnSpc>
            </a:pPr>
            <a:r>
              <a:rPr lang="zh-CN" altLang="en-US" sz="30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理解资金，跟随资金</a:t>
            </a:r>
            <a:endParaRPr lang="zh-CN" altLang="en-US" sz="3000"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40" name="文本框 39"/>
          <p:cNvSpPr txBox="1"/>
          <p:nvPr>
            <p:custDataLst>
              <p:tags r:id="rId6"/>
            </p:custDataLst>
          </p:nvPr>
        </p:nvSpPr>
        <p:spPr>
          <a:xfrm>
            <a:off x="4109085" y="1497965"/>
            <a:ext cx="782955" cy="1088390"/>
          </a:xfrm>
          <a:prstGeom prst="rect">
            <a:avLst/>
          </a:prstGeom>
          <a:noFill/>
        </p:spPr>
        <p:txBody>
          <a:bodyPr wrap="square" rtlCol="0">
            <a:spAutoFit/>
          </a:bodyPr>
          <a:lstStyle/>
          <a:p>
            <a:pPr algn="ctr">
              <a:lnSpc>
                <a:spcPct val="180000"/>
              </a:lnSpc>
            </a:pPr>
            <a:r>
              <a:rPr lang="en-US" altLang="zh-CN" sz="3600">
                <a:solidFill>
                  <a:schemeClr val="bg1"/>
                </a:solidFill>
                <a:latin typeface="Impact" panose="020B0806030902050204" charset="0"/>
                <a:ea typeface="思源黑体 CN Regular" panose="020B0500000000000000" charset="-122"/>
                <a:cs typeface="Impact" panose="020B0806030902050204" charset="0"/>
              </a:rPr>
              <a:t>0 1</a:t>
            </a:r>
            <a:endParaRPr lang="en-US" altLang="zh-CN" sz="3600">
              <a:solidFill>
                <a:schemeClr val="bg1"/>
              </a:solidFill>
              <a:latin typeface="Impact" panose="020B0806030902050204" charset="0"/>
              <a:ea typeface="思源黑体 CN Regular" panose="020B0500000000000000" charset="-122"/>
              <a:cs typeface="Impact" panose="020B0806030902050204" charset="0"/>
            </a:endParaRPr>
          </a:p>
        </p:txBody>
      </p:sp>
      <p:sp>
        <p:nvSpPr>
          <p:cNvPr id="2" name="文本框 1"/>
          <p:cNvSpPr txBox="1"/>
          <p:nvPr>
            <p:custDataLst>
              <p:tags r:id="rId7"/>
            </p:custDataLst>
          </p:nvPr>
        </p:nvSpPr>
        <p:spPr>
          <a:xfrm>
            <a:off x="4045585" y="3264535"/>
            <a:ext cx="782955" cy="1088390"/>
          </a:xfrm>
          <a:prstGeom prst="rect">
            <a:avLst/>
          </a:prstGeom>
          <a:noFill/>
        </p:spPr>
        <p:txBody>
          <a:bodyPr wrap="square" rtlCol="0">
            <a:spAutoFit/>
          </a:bodyPr>
          <a:lstStyle/>
          <a:p>
            <a:pPr algn="ctr">
              <a:lnSpc>
                <a:spcPct val="180000"/>
              </a:lnSpc>
            </a:pPr>
            <a:r>
              <a:rPr lang="en-US" altLang="zh-CN" sz="3600">
                <a:solidFill>
                  <a:schemeClr val="bg1"/>
                </a:solidFill>
                <a:latin typeface="Impact" panose="020B0806030902050204" charset="0"/>
                <a:ea typeface="思源黑体 CN Regular" panose="020B0500000000000000" charset="-122"/>
                <a:cs typeface="Impact" panose="020B0806030902050204" charset="0"/>
              </a:rPr>
              <a:t>0 3</a:t>
            </a:r>
            <a:endParaRPr lang="en-US" altLang="zh-CN" sz="3600">
              <a:solidFill>
                <a:schemeClr val="bg1"/>
              </a:solidFill>
              <a:latin typeface="Impact" panose="020B0806030902050204" charset="0"/>
              <a:ea typeface="思源黑体 CN Regular" panose="020B0500000000000000" charset="-122"/>
              <a:cs typeface="Impact" panose="020B0806030902050204" charset="0"/>
            </a:endParaRPr>
          </a:p>
        </p:txBody>
      </p:sp>
      <p:sp>
        <p:nvSpPr>
          <p:cNvPr id="5" name="文本框 4"/>
          <p:cNvSpPr txBox="1"/>
          <p:nvPr>
            <p:custDataLst>
              <p:tags r:id="rId8"/>
            </p:custDataLst>
          </p:nvPr>
        </p:nvSpPr>
        <p:spPr>
          <a:xfrm>
            <a:off x="4045585" y="2381250"/>
            <a:ext cx="782955" cy="1088390"/>
          </a:xfrm>
          <a:prstGeom prst="rect">
            <a:avLst/>
          </a:prstGeom>
          <a:noFill/>
        </p:spPr>
        <p:txBody>
          <a:bodyPr wrap="square" rtlCol="0">
            <a:spAutoFit/>
          </a:bodyPr>
          <a:lstStyle/>
          <a:p>
            <a:pPr algn="ctr">
              <a:lnSpc>
                <a:spcPct val="180000"/>
              </a:lnSpc>
            </a:pPr>
            <a:r>
              <a:rPr lang="en-US" altLang="zh-CN" sz="3600">
                <a:solidFill>
                  <a:schemeClr val="bg1"/>
                </a:solidFill>
                <a:latin typeface="Impact" panose="020B0806030902050204" charset="0"/>
                <a:ea typeface="思源黑体 CN Regular" panose="020B0500000000000000" charset="-122"/>
                <a:cs typeface="Impact" panose="020B0806030902050204" charset="0"/>
              </a:rPr>
              <a:t>0 2</a:t>
            </a:r>
            <a:endParaRPr lang="en-US" altLang="zh-CN" sz="3600">
              <a:solidFill>
                <a:schemeClr val="bg1"/>
              </a:solidFill>
              <a:latin typeface="Impact" panose="020B0806030902050204" charset="0"/>
              <a:ea typeface="思源黑体 CN Regular" panose="020B0500000000000000" charset="-122"/>
              <a:cs typeface="Impact" panose="020B0806030902050204" charset="0"/>
            </a:endParaRPr>
          </a:p>
        </p:txBody>
      </p:sp>
      <p:sp>
        <p:nvSpPr>
          <p:cNvPr id="13" name="文本框 12"/>
          <p:cNvSpPr txBox="1"/>
          <p:nvPr>
            <p:custDataLst>
              <p:tags r:id="rId9"/>
            </p:custDataLst>
          </p:nvPr>
        </p:nvSpPr>
        <p:spPr>
          <a:xfrm>
            <a:off x="4838065" y="2464435"/>
            <a:ext cx="5340350" cy="922020"/>
          </a:xfrm>
          <a:prstGeom prst="rect">
            <a:avLst/>
          </a:prstGeom>
          <a:noFill/>
        </p:spPr>
        <p:txBody>
          <a:bodyPr wrap="square" rtlCol="0">
            <a:spAutoFit/>
          </a:bodyPr>
          <a:lstStyle/>
          <a:p>
            <a:pPr algn="l">
              <a:lnSpc>
                <a:spcPct val="180000"/>
              </a:lnSpc>
            </a:pPr>
            <a:r>
              <a:rPr lang="zh-CN" altLang="en-US" sz="30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财以类聚，钱以群分</a:t>
            </a:r>
            <a:endParaRPr lang="en-US" altLang="zh-CN" sz="3000"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
        <p:nvSpPr>
          <p:cNvPr id="14" name="文本框 13"/>
          <p:cNvSpPr txBox="1"/>
          <p:nvPr>
            <p:custDataLst>
              <p:tags r:id="rId10"/>
            </p:custDataLst>
          </p:nvPr>
        </p:nvSpPr>
        <p:spPr>
          <a:xfrm>
            <a:off x="4838065" y="3347720"/>
            <a:ext cx="5340350" cy="922020"/>
          </a:xfrm>
          <a:prstGeom prst="rect">
            <a:avLst/>
          </a:prstGeom>
          <a:noFill/>
        </p:spPr>
        <p:txBody>
          <a:bodyPr wrap="square" rtlCol="0">
            <a:spAutoFit/>
          </a:bodyPr>
          <a:lstStyle/>
          <a:p>
            <a:pPr algn="l">
              <a:lnSpc>
                <a:spcPct val="180000"/>
              </a:lnSpc>
            </a:pPr>
            <a:r>
              <a:rPr lang="zh-CN" altLang="en-US" sz="30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跟随资金，把握趋势</a:t>
            </a:r>
            <a:endParaRPr lang="zh-CN" altLang="en-US" sz="3000"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1104265" y="2071370"/>
            <a:ext cx="3199130"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rPr>
              <a:t>PART 01</a:t>
            </a:r>
            <a:endParaRPr kumimoji="0" lang="zh-CN" altLang="en-US" sz="6000" b="1" i="0" u="none" strike="noStrike" kern="1200" cap="none" spc="0" normalizeH="0" baseline="0" noProof="0" dirty="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endParaRPr>
          </a:p>
        </p:txBody>
      </p:sp>
      <p:sp>
        <p:nvSpPr>
          <p:cNvPr id="14" name="文本框 13"/>
          <p:cNvSpPr txBox="1"/>
          <p:nvPr userDrawn="1"/>
        </p:nvSpPr>
        <p:spPr>
          <a:xfrm>
            <a:off x="1176655" y="2618105"/>
            <a:ext cx="9839325" cy="1236345"/>
          </a:xfrm>
          <a:prstGeom prst="rect">
            <a:avLst/>
          </a:prstGeom>
          <a:noFill/>
        </p:spPr>
        <p:txBody>
          <a:bodyPr wrap="square" rtlCol="0">
            <a:noAutofit/>
          </a:bodyPr>
          <a:lstStyle/>
          <a:p>
            <a:pPr algn="l">
              <a:lnSpc>
                <a:spcPct val="180000"/>
              </a:lnSpc>
            </a:pPr>
            <a:r>
              <a:rPr lang="zh-CN" altLang="en-US" sz="6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理解资金，追随资金</a:t>
            </a:r>
            <a:endParaRPr lang="zh-CN" altLang="en-US" sz="6600" b="1"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资金推动论</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sp>
        <p:nvSpPr>
          <p:cNvPr id="3" name="矩形 2"/>
          <p:cNvSpPr/>
          <p:nvPr/>
        </p:nvSpPr>
        <p:spPr>
          <a:xfrm>
            <a:off x="545698" y="1202462"/>
            <a:ext cx="11099967" cy="4708981"/>
          </a:xfrm>
          <a:prstGeom prst="rect">
            <a:avLst/>
          </a:prstGeom>
        </p:spPr>
        <p:txBody>
          <a:bodyPr wrap="square">
            <a:spAutoFit/>
          </a:bodyPr>
          <a:lstStyle/>
          <a:p>
            <a:pPr algn="ctr" defTabSz="685800">
              <a:lnSpc>
                <a:spcPct val="150000"/>
              </a:lnSpc>
              <a:defRPr/>
            </a:pPr>
            <a:r>
              <a:rPr lang="zh-CN" altLang="en-US" sz="2000" dirty="0">
                <a:latin typeface="微软雅黑" panose="020B0503020204020204" pitchFamily="34" charset="-122"/>
                <a:ea typeface="微软雅黑" panose="020B0503020204020204" pitchFamily="34" charset="-122"/>
              </a:rPr>
              <a:t>金融的核心是资金</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资本之河日夜奔腾，金钱永不眠，</a:t>
            </a:r>
            <a:endParaRPr lang="en-US" altLang="zh-CN" sz="2000" dirty="0">
              <a:latin typeface="微软雅黑" panose="020B0503020204020204" pitchFamily="34" charset="-122"/>
              <a:ea typeface="微软雅黑" panose="020B0503020204020204" pitchFamily="34" charset="-122"/>
            </a:endParaRPr>
          </a:p>
          <a:p>
            <a:pPr algn="ctr" defTabSz="685800">
              <a:lnSpc>
                <a:spcPct val="150000"/>
              </a:lnSpc>
              <a:defRPr/>
            </a:pPr>
            <a:r>
              <a:rPr lang="zh-CN" altLang="en-US" sz="2000" dirty="0">
                <a:latin typeface="微软雅黑" panose="020B0503020204020204" pitchFamily="34" charset="-122"/>
                <a:ea typeface="微软雅黑" panose="020B0503020204020204" pitchFamily="34" charset="-122"/>
              </a:rPr>
              <a:t>资金去哪里，哪里就有机会与风险！</a:t>
            </a:r>
            <a:endParaRPr lang="en-US" altLang="zh-CN" sz="2000" dirty="0">
              <a:latin typeface="微软雅黑" panose="020B0503020204020204" pitchFamily="34" charset="-122"/>
              <a:ea typeface="微软雅黑" panose="020B0503020204020204" pitchFamily="34" charset="-122"/>
            </a:endParaRPr>
          </a:p>
          <a:p>
            <a:pPr algn="just" defTabSz="685800">
              <a:lnSpc>
                <a:spcPct val="150000"/>
              </a:lnSpc>
              <a:defRPr/>
            </a:pPr>
            <a:endParaRPr lang="en-US" altLang="zh-CN" sz="2000" dirty="0">
              <a:latin typeface="微软雅黑" panose="020B0503020204020204" pitchFamily="34" charset="-122"/>
              <a:ea typeface="微软雅黑" panose="020B0503020204020204" pitchFamily="34" charset="-122"/>
            </a:endParaRPr>
          </a:p>
          <a:p>
            <a:pPr algn="just" defTabSz="685800">
              <a:lnSpc>
                <a:spcPct val="150000"/>
              </a:lnSpc>
              <a:defRPr/>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量、价、时、空”是传统技术分析的四大因素，</a:t>
            </a:r>
            <a:r>
              <a:rPr lang="zh-CN" altLang="en-US" sz="2000" dirty="0">
                <a:latin typeface="微软雅黑" panose="020B0503020204020204" pitchFamily="34" charset="-122"/>
                <a:ea typeface="微软雅黑" panose="020B0503020204020204" pitchFamily="34" charset="-122"/>
              </a:rPr>
              <a:t>但</a:t>
            </a:r>
            <a:r>
              <a:rPr lang="zh-CN" altLang="zh-CN" sz="2000" dirty="0">
                <a:latin typeface="微软雅黑" panose="020B0503020204020204" pitchFamily="34" charset="-122"/>
                <a:ea typeface="微软雅黑" panose="020B0503020204020204" pitchFamily="34" charset="-122"/>
              </a:rPr>
              <a:t>它们只是构成股市涨跌的基本要素，显示的是股市涨跌的基本现象，并不是股市涨跌的真正原因</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股市涨跌的本质和根本原因是主流资金的推动。</a:t>
            </a:r>
            <a:endParaRPr lang="en-US" altLang="zh-CN" sz="2000" dirty="0">
              <a:latin typeface="微软雅黑" panose="020B0503020204020204" pitchFamily="34" charset="-122"/>
              <a:ea typeface="微软雅黑" panose="020B0503020204020204" pitchFamily="34" charset="-122"/>
            </a:endParaRPr>
          </a:p>
          <a:p>
            <a:pPr algn="just" defTabSz="685800">
              <a:lnSpc>
                <a:spcPct val="150000"/>
              </a:lnSpc>
              <a:defRPr/>
            </a:pPr>
            <a:r>
              <a:rPr lang="en-US" altLang="zh-CN" sz="2000" dirty="0" smtClean="0">
                <a:latin typeface="微软雅黑" panose="020B0503020204020204" pitchFamily="34" charset="-122"/>
                <a:ea typeface="微软雅黑" panose="020B0503020204020204" pitchFamily="34" charset="-122"/>
              </a:rPr>
              <a:t>       </a:t>
            </a:r>
            <a:r>
              <a:rPr lang="zh-CN" altLang="zh-CN" sz="2000" dirty="0" smtClean="0">
                <a:latin typeface="微软雅黑" panose="020B0503020204020204" pitchFamily="34" charset="-122"/>
                <a:ea typeface="微软雅黑" panose="020B0503020204020204" pitchFamily="34" charset="-122"/>
              </a:rPr>
              <a:t>只有</a:t>
            </a:r>
            <a:r>
              <a:rPr lang="zh-CN" altLang="zh-CN" sz="2000" dirty="0">
                <a:latin typeface="微软雅黑" panose="020B0503020204020204" pitchFamily="34" charset="-122"/>
                <a:ea typeface="微软雅黑" panose="020B0503020204020204" pitchFamily="34" charset="-122"/>
              </a:rPr>
              <a:t>在主流资金的推动下股市的涨跌才会有变化，特别是</a:t>
            </a:r>
            <a:r>
              <a:rPr lang="zh-CN" altLang="zh-CN" sz="2000" dirty="0" smtClean="0">
                <a:latin typeface="微软雅黑" panose="020B0503020204020204" pitchFamily="34" charset="-122"/>
                <a:ea typeface="微软雅黑" panose="020B0503020204020204" pitchFamily="34" charset="-122"/>
              </a:rPr>
              <a:t>现在</a:t>
            </a:r>
            <a:r>
              <a:rPr lang="zh-CN" altLang="en-US" sz="2000" dirty="0" smtClean="0">
                <a:latin typeface="微软雅黑" panose="020B0503020204020204" pitchFamily="34" charset="-122"/>
                <a:ea typeface="微软雅黑" panose="020B0503020204020204" pitchFamily="34" charset="-122"/>
              </a:rPr>
              <a:t>普通投资者</a:t>
            </a:r>
            <a:r>
              <a:rPr lang="zh-CN" altLang="zh-CN" sz="2000" dirty="0" smtClean="0">
                <a:latin typeface="微软雅黑" panose="020B0503020204020204" pitchFamily="34" charset="-122"/>
                <a:ea typeface="微软雅黑" panose="020B0503020204020204" pitchFamily="34" charset="-122"/>
              </a:rPr>
              <a:t>只有</a:t>
            </a:r>
            <a:r>
              <a:rPr lang="zh-CN" altLang="zh-CN" sz="2000" dirty="0">
                <a:latin typeface="微软雅黑" panose="020B0503020204020204" pitchFamily="34" charset="-122"/>
                <a:ea typeface="微软雅黑" panose="020B0503020204020204" pitchFamily="34" charset="-122"/>
              </a:rPr>
              <a:t>单边做多才能获利的中国市场。</a:t>
            </a:r>
            <a:endParaRPr lang="en-US" altLang="zh-CN" sz="2000" dirty="0">
              <a:latin typeface="微软雅黑" panose="020B0503020204020204" pitchFamily="34" charset="-122"/>
              <a:ea typeface="微软雅黑" panose="020B0503020204020204" pitchFamily="34" charset="-122"/>
            </a:endParaRPr>
          </a:p>
          <a:p>
            <a:pPr algn="ctr" defTabSz="685800">
              <a:lnSpc>
                <a:spcPct val="150000"/>
              </a:lnSpc>
              <a:defRPr/>
            </a:pPr>
            <a:endParaRPr lang="en-US" altLang="zh-CN" sz="2000" dirty="0" smtClean="0">
              <a:latin typeface="微软雅黑" panose="020B0503020204020204" pitchFamily="34" charset="-122"/>
              <a:ea typeface="微软雅黑" panose="020B0503020204020204" pitchFamily="34" charset="-122"/>
            </a:endParaRPr>
          </a:p>
          <a:p>
            <a:pPr algn="ctr" defTabSz="685800">
              <a:lnSpc>
                <a:spcPct val="150000"/>
              </a:lnSpc>
              <a:defRPr/>
            </a:pPr>
            <a:r>
              <a:rPr lang="zh-CN" altLang="zh-CN" sz="2000" dirty="0" smtClean="0">
                <a:latin typeface="微软雅黑" panose="020B0503020204020204" pitchFamily="34" charset="-122"/>
                <a:ea typeface="微软雅黑" panose="020B0503020204020204" pitchFamily="34" charset="-122"/>
              </a:rPr>
              <a:t>主流</a:t>
            </a:r>
            <a:r>
              <a:rPr lang="zh-CN" altLang="zh-CN" sz="2000" dirty="0">
                <a:latin typeface="微软雅黑" panose="020B0503020204020204" pitchFamily="34" charset="-122"/>
                <a:ea typeface="微软雅黑" panose="020B0503020204020204" pitchFamily="34" charset="-122"/>
              </a:rPr>
              <a:t>资金的进出，决定股票市场的涨跌</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资金推动论</a:t>
            </a:r>
            <a:endParaRPr lang="en-US" altLang="zh-CN" sz="20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资金推动论</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pic>
        <p:nvPicPr>
          <p:cNvPr id="5" name="图片 4"/>
          <p:cNvPicPr>
            <a:picLocks noChangeAspect="1"/>
          </p:cNvPicPr>
          <p:nvPr/>
        </p:nvPicPr>
        <p:blipFill>
          <a:blip r:embed="rId1"/>
          <a:stretch>
            <a:fillRect/>
          </a:stretch>
        </p:blipFill>
        <p:spPr>
          <a:xfrm>
            <a:off x="900430" y="737235"/>
            <a:ext cx="10391775" cy="5642610"/>
          </a:xfrm>
          <a:prstGeom prst="rect">
            <a:avLst/>
          </a:prstGeom>
        </p:spPr>
      </p:pic>
      <p:sp>
        <p:nvSpPr>
          <p:cNvPr id="7" name="文本框 8"/>
          <p:cNvSpPr txBox="1">
            <a:spLocks noChangeArrowheads="1"/>
          </p:cNvSpPr>
          <p:nvPr/>
        </p:nvSpPr>
        <p:spPr bwMode="auto">
          <a:xfrm>
            <a:off x="4625975" y="3336925"/>
            <a:ext cx="4885690" cy="3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zh-CN" altLang="en-US" sz="1600" b="1" dirty="0">
                <a:solidFill>
                  <a:srgbClr val="7030A0"/>
                </a:solidFill>
                <a:latin typeface="微软雅黑" panose="020B0503020204020204" pitchFamily="34" charset="-122"/>
                <a:ea typeface="微软雅黑" panose="020B0503020204020204" pitchFamily="34" charset="-122"/>
              </a:rPr>
              <a:t>资本的本质</a:t>
            </a:r>
            <a:r>
              <a:rPr lang="en-US" altLang="zh-CN" sz="1600" b="1" dirty="0">
                <a:solidFill>
                  <a:srgbClr val="7030A0"/>
                </a:solidFill>
                <a:latin typeface="微软雅黑" panose="020B0503020204020204" pitchFamily="34" charset="-122"/>
                <a:ea typeface="微软雅黑" panose="020B0503020204020204" pitchFamily="34" charset="-122"/>
              </a:rPr>
              <a:t>=</a:t>
            </a:r>
            <a:r>
              <a:rPr lang="zh-CN" altLang="en-US" sz="1600" b="1" dirty="0">
                <a:solidFill>
                  <a:srgbClr val="7030A0"/>
                </a:solidFill>
                <a:latin typeface="微软雅黑" panose="020B0503020204020204" pitchFamily="34" charset="-122"/>
                <a:ea typeface="微软雅黑" panose="020B0503020204020204" pitchFamily="34" charset="-122"/>
              </a:rPr>
              <a:t>避险</a:t>
            </a:r>
            <a:r>
              <a:rPr lang="en-US" altLang="zh-CN" sz="1600" b="1" dirty="0">
                <a:solidFill>
                  <a:srgbClr val="7030A0"/>
                </a:solidFill>
                <a:latin typeface="微软雅黑" panose="020B0503020204020204" pitchFamily="34" charset="-122"/>
                <a:ea typeface="微软雅黑" panose="020B0503020204020204" pitchFamily="34" charset="-122"/>
              </a:rPr>
              <a:t>+</a:t>
            </a:r>
            <a:r>
              <a:rPr lang="zh-CN" altLang="en-US" sz="1600" b="1" dirty="0">
                <a:solidFill>
                  <a:srgbClr val="7030A0"/>
                </a:solidFill>
                <a:latin typeface="微软雅黑" panose="020B0503020204020204" pitchFamily="34" charset="-122"/>
                <a:ea typeface="微软雅黑" panose="020B0503020204020204" pitchFamily="34" charset="-122"/>
              </a:rPr>
              <a:t>逐利</a:t>
            </a:r>
            <a:endParaRPr lang="zh-CN" altLang="en-US" sz="1600" b="1" dirty="0">
              <a:solidFill>
                <a:srgbClr val="7030A0"/>
              </a:solidFill>
              <a:latin typeface="微软雅黑" panose="020B0503020204020204" pitchFamily="34" charset="-122"/>
              <a:ea typeface="微软雅黑" panose="020B0503020204020204" pitchFamily="34" charset="-122"/>
            </a:endParaRPr>
          </a:p>
        </p:txBody>
      </p:sp>
      <p:sp>
        <p:nvSpPr>
          <p:cNvPr id="8" name="文本框 9"/>
          <p:cNvSpPr txBox="1">
            <a:spLocks noChangeArrowheads="1"/>
          </p:cNvSpPr>
          <p:nvPr/>
        </p:nvSpPr>
        <p:spPr bwMode="auto">
          <a:xfrm>
            <a:off x="4625975" y="3696970"/>
            <a:ext cx="4885690" cy="3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zh-CN" altLang="en-US" sz="1600" b="1" dirty="0">
                <a:solidFill>
                  <a:srgbClr val="7030A0"/>
                </a:solidFill>
                <a:latin typeface="微软雅黑" panose="020B0503020204020204" pitchFamily="34" charset="-122"/>
                <a:ea typeface="微软雅黑" panose="020B0503020204020204" pitchFamily="34" charset="-122"/>
              </a:rPr>
              <a:t>天下熙熙皆为利来，天下攘攘皆为利往</a:t>
            </a:r>
            <a:endParaRPr lang="zh-CN" altLang="en-US" sz="1600" b="1" dirty="0">
              <a:solidFill>
                <a:srgbClr val="7030A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43450" y="1104900"/>
            <a:ext cx="4768215" cy="909320"/>
          </a:xfrm>
          <a:prstGeom prst="rect">
            <a:avLst/>
          </a:prstGeom>
          <a:noFill/>
        </p:spPr>
        <p:txBody>
          <a:bodyPr wrap="square">
            <a:noAutofit/>
          </a:bodyPr>
          <a:lstStyle/>
          <a:p>
            <a:pPr indent="266700" algn="just" eaLnBrk="1" fontAlgn="auto" hangingPunct="1">
              <a:spcBef>
                <a:spcPts val="0"/>
              </a:spcBef>
              <a:spcAft>
                <a:spcPts val="0"/>
              </a:spcAft>
              <a:defRPr/>
            </a:pPr>
            <a:r>
              <a:rPr lang="zh-CN" altLang="en-US" sz="1400" kern="100" dirty="0">
                <a:solidFill>
                  <a:srgbClr val="7030A0"/>
                </a:solidFill>
                <a:latin typeface="微软雅黑" panose="020B0503020204020204" pitchFamily="34" charset="-122"/>
                <a:ea typeface="微软雅黑" panose="020B0503020204020204" pitchFamily="34" charset="-122"/>
              </a:rPr>
              <a:t>金融的核心是资金</a:t>
            </a:r>
            <a:r>
              <a:rPr lang="en-US" altLang="zh-CN" sz="1400" kern="100" dirty="0">
                <a:solidFill>
                  <a:srgbClr val="7030A0"/>
                </a:solidFill>
                <a:latin typeface="微软雅黑" panose="020B0503020204020204" pitchFamily="34" charset="-122"/>
                <a:ea typeface="微软雅黑" panose="020B0503020204020204" pitchFamily="34" charset="-122"/>
              </a:rPr>
              <a:t>-</a:t>
            </a:r>
            <a:r>
              <a:rPr lang="zh-CN" altLang="en-US" sz="1400" kern="100" dirty="0">
                <a:solidFill>
                  <a:srgbClr val="7030A0"/>
                </a:solidFill>
                <a:latin typeface="微软雅黑" panose="020B0503020204020204" pitchFamily="34" charset="-122"/>
                <a:ea typeface="微软雅黑" panose="020B0503020204020204" pitchFamily="34" charset="-122"/>
              </a:rPr>
              <a:t>资本之河日夜奔腾，金钱永不眠，资金去哪里，哪里就有机会与风险！</a:t>
            </a:r>
            <a:r>
              <a:rPr lang="zh-CN" altLang="zh-CN" sz="1400" kern="100" dirty="0">
                <a:solidFill>
                  <a:srgbClr val="7030A0"/>
                </a:solidFill>
                <a:latin typeface="微软雅黑" panose="020B0503020204020204" pitchFamily="34" charset="-122"/>
                <a:ea typeface="微软雅黑" panose="020B0503020204020204" pitchFamily="34" charset="-122"/>
              </a:rPr>
              <a:t>主流资金的进出，决定股票市场的涨跌</a:t>
            </a:r>
            <a:r>
              <a:rPr lang="en-US" altLang="zh-CN" sz="1400" kern="100" dirty="0">
                <a:solidFill>
                  <a:srgbClr val="7030A0"/>
                </a:solidFill>
                <a:latin typeface="微软雅黑" panose="020B0503020204020204" pitchFamily="34" charset="-122"/>
                <a:ea typeface="微软雅黑" panose="020B0503020204020204" pitchFamily="34" charset="-122"/>
              </a:rPr>
              <a:t>----</a:t>
            </a:r>
            <a:r>
              <a:rPr lang="zh-CN" altLang="zh-CN" sz="1400" b="1" kern="100" dirty="0">
                <a:solidFill>
                  <a:srgbClr val="7030A0"/>
                </a:solidFill>
                <a:latin typeface="微软雅黑" panose="020B0503020204020204" pitchFamily="34" charset="-122"/>
                <a:ea typeface="微软雅黑" panose="020B0503020204020204" pitchFamily="34" charset="-122"/>
              </a:rPr>
              <a:t>资金推动论</a:t>
            </a:r>
            <a:r>
              <a:rPr lang="zh-CN" altLang="en-US" sz="1400" b="1" kern="100" dirty="0">
                <a:solidFill>
                  <a:srgbClr val="7030A0"/>
                </a:solidFill>
                <a:latin typeface="微软雅黑" panose="020B0503020204020204" pitchFamily="34" charset="-122"/>
                <a:ea typeface="微软雅黑" panose="020B0503020204020204" pitchFamily="34" charset="-122"/>
              </a:rPr>
              <a:t>（核心：贯穿始终）</a:t>
            </a:r>
            <a:endParaRPr lang="en-US" altLang="zh-CN" sz="1400" kern="100" dirty="0">
              <a:solidFill>
                <a:srgbClr val="7030A0"/>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endParaRPr lang="zh-CN" altLang="en-US" sz="1400" dirty="0">
              <a:solidFill>
                <a:srgbClr val="7030A0"/>
              </a:solidFill>
              <a:latin typeface="Calibri" panose="020F0502020204030204"/>
              <a:ea typeface="微软雅黑" panose="020B0503020204020204" pitchFamily="34" charset="-122"/>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资金推动论</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grpSp>
        <p:nvGrpSpPr>
          <p:cNvPr id="2" name="组合 1"/>
          <p:cNvGrpSpPr/>
          <p:nvPr/>
        </p:nvGrpSpPr>
        <p:grpSpPr>
          <a:xfrm>
            <a:off x="617674" y="865955"/>
            <a:ext cx="10954633" cy="5304731"/>
            <a:chOff x="575432" y="893326"/>
            <a:chExt cx="8011484" cy="3606799"/>
          </a:xfrm>
        </p:grpSpPr>
        <p:grpSp>
          <p:nvGrpSpPr>
            <p:cNvPr id="5" name="组合 4"/>
            <p:cNvGrpSpPr/>
            <p:nvPr/>
          </p:nvGrpSpPr>
          <p:grpSpPr>
            <a:xfrm>
              <a:off x="575432" y="893326"/>
              <a:ext cx="8011484" cy="3606799"/>
              <a:chOff x="569604" y="988970"/>
              <a:chExt cx="10846915" cy="5869030"/>
            </a:xfrm>
          </p:grpSpPr>
          <p:pic>
            <p:nvPicPr>
              <p:cNvPr id="7" name="图片 6"/>
              <p:cNvPicPr>
                <a:picLocks noChangeAspect="1"/>
              </p:cNvPicPr>
              <p:nvPr/>
            </p:nvPicPr>
            <p:blipFill>
              <a:blip r:embed="rId1"/>
              <a:stretch>
                <a:fillRect/>
              </a:stretch>
            </p:blipFill>
            <p:spPr>
              <a:xfrm>
                <a:off x="775481" y="988973"/>
                <a:ext cx="10641038" cy="5869027"/>
              </a:xfrm>
              <a:prstGeom prst="rect">
                <a:avLst/>
              </a:prstGeom>
            </p:spPr>
          </p:pic>
          <p:sp>
            <p:nvSpPr>
              <p:cNvPr id="9" name="矩形 8"/>
              <p:cNvSpPr/>
              <p:nvPr/>
            </p:nvSpPr>
            <p:spPr>
              <a:xfrm>
                <a:off x="2835564" y="988973"/>
                <a:ext cx="4344882" cy="5869027"/>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 name="矩形 3"/>
              <p:cNvSpPr/>
              <p:nvPr/>
            </p:nvSpPr>
            <p:spPr>
              <a:xfrm>
                <a:off x="8127260" y="988972"/>
                <a:ext cx="1460086" cy="5869027"/>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矩形 10"/>
              <p:cNvSpPr/>
              <p:nvPr/>
            </p:nvSpPr>
            <p:spPr>
              <a:xfrm>
                <a:off x="7180446" y="988971"/>
                <a:ext cx="946814" cy="5869027"/>
              </a:xfrm>
              <a:prstGeom prst="rect">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2" name="矩形 11"/>
              <p:cNvSpPr/>
              <p:nvPr/>
            </p:nvSpPr>
            <p:spPr>
              <a:xfrm>
                <a:off x="775481" y="988970"/>
                <a:ext cx="1274992" cy="5869027"/>
              </a:xfrm>
              <a:prstGeom prst="rect">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p>
            </p:txBody>
          </p:sp>
          <p:sp>
            <p:nvSpPr>
              <p:cNvPr id="13" name="文本框 12"/>
              <p:cNvSpPr txBox="1"/>
              <p:nvPr/>
            </p:nvSpPr>
            <p:spPr>
              <a:xfrm>
                <a:off x="569604" y="3659444"/>
                <a:ext cx="1736437" cy="377188"/>
              </a:xfrm>
              <a:prstGeom prst="rect">
                <a:avLst/>
              </a:prstGeom>
              <a:noFill/>
            </p:spPr>
            <p:txBody>
              <a:bodyPr wrap="square" rtlCol="0">
                <a:spAutoFit/>
              </a:bodyPr>
              <a:lstStyle/>
              <a:p>
                <a:pPr algn="ctr"/>
                <a:r>
                  <a:rPr lang="zh-CN" altLang="en-US" b="1" dirty="0"/>
                  <a:t>股价上涨</a:t>
                </a:r>
                <a:endParaRPr lang="zh-CN" altLang="en-US" b="1" dirty="0"/>
              </a:p>
            </p:txBody>
          </p:sp>
          <p:sp>
            <p:nvSpPr>
              <p:cNvPr id="14" name="文本框 13"/>
              <p:cNvSpPr txBox="1"/>
              <p:nvPr/>
            </p:nvSpPr>
            <p:spPr>
              <a:xfrm>
                <a:off x="4139787" y="4110181"/>
                <a:ext cx="1736437" cy="377188"/>
              </a:xfrm>
              <a:prstGeom prst="rect">
                <a:avLst/>
              </a:prstGeom>
              <a:noFill/>
            </p:spPr>
            <p:txBody>
              <a:bodyPr wrap="square" rtlCol="0">
                <a:spAutoFit/>
              </a:bodyPr>
              <a:lstStyle/>
              <a:p>
                <a:pPr algn="ctr"/>
                <a:r>
                  <a:rPr lang="zh-CN" altLang="en-US" b="1" dirty="0"/>
                  <a:t>房价上涨</a:t>
                </a:r>
                <a:endParaRPr lang="zh-CN" altLang="en-US" b="1" dirty="0"/>
              </a:p>
            </p:txBody>
          </p:sp>
          <p:sp>
            <p:nvSpPr>
              <p:cNvPr id="15" name="文本框 14"/>
              <p:cNvSpPr txBox="1"/>
              <p:nvPr/>
            </p:nvSpPr>
            <p:spPr>
              <a:xfrm>
                <a:off x="6785634" y="3059668"/>
                <a:ext cx="1736437" cy="377188"/>
              </a:xfrm>
              <a:prstGeom prst="rect">
                <a:avLst/>
              </a:prstGeom>
              <a:noFill/>
            </p:spPr>
            <p:txBody>
              <a:bodyPr wrap="square" rtlCol="0">
                <a:spAutoFit/>
              </a:bodyPr>
              <a:lstStyle/>
              <a:p>
                <a:pPr algn="ctr"/>
                <a:r>
                  <a:rPr lang="zh-CN" altLang="en-US" b="1" dirty="0"/>
                  <a:t>股价上涨</a:t>
                </a:r>
                <a:endParaRPr lang="zh-CN" altLang="en-US" b="1" dirty="0"/>
              </a:p>
            </p:txBody>
          </p:sp>
          <p:sp>
            <p:nvSpPr>
              <p:cNvPr id="16" name="文本框 15"/>
              <p:cNvSpPr txBox="1"/>
              <p:nvPr/>
            </p:nvSpPr>
            <p:spPr>
              <a:xfrm>
                <a:off x="7994866" y="4110181"/>
                <a:ext cx="1736437" cy="377188"/>
              </a:xfrm>
              <a:prstGeom prst="rect">
                <a:avLst/>
              </a:prstGeom>
              <a:noFill/>
            </p:spPr>
            <p:txBody>
              <a:bodyPr wrap="square" rtlCol="0">
                <a:spAutoFit/>
              </a:bodyPr>
              <a:lstStyle/>
              <a:p>
                <a:pPr algn="ctr"/>
                <a:r>
                  <a:rPr lang="zh-CN" altLang="en-US" b="1" dirty="0"/>
                  <a:t>房价上涨</a:t>
                </a:r>
                <a:endParaRPr lang="zh-CN" altLang="en-US" b="1" dirty="0"/>
              </a:p>
            </p:txBody>
          </p:sp>
        </p:grpSp>
        <p:sp>
          <p:nvSpPr>
            <p:cNvPr id="8" name="矩形 7"/>
            <p:cNvSpPr/>
            <p:nvPr/>
          </p:nvSpPr>
          <p:spPr>
            <a:xfrm>
              <a:off x="2891304" y="916602"/>
              <a:ext cx="2356387" cy="775489"/>
            </a:xfrm>
            <a:prstGeom prst="rect">
              <a:avLst/>
            </a:prstGeom>
            <a:solidFill>
              <a:srgbClr val="C00000"/>
            </a:solidFill>
          </p:spPr>
          <p:txBody>
            <a:bodyPr wrap="square">
              <a:spAutoFit/>
            </a:bodyPr>
            <a:lstStyle/>
            <a:p>
              <a:pPr marL="0" lvl="1" algn="ctr" defTabSz="685800">
                <a:lnSpc>
                  <a:spcPct val="150000"/>
                </a:lnSpc>
                <a:defRPr/>
              </a:pPr>
              <a:r>
                <a:rPr lang="zh-CN" altLang="zh-CN" sz="1100" dirty="0">
                  <a:solidFill>
                    <a:schemeClr val="bg1"/>
                  </a:solidFill>
                  <a:latin typeface="微软雅黑" panose="020B0503020204020204" pitchFamily="34" charset="-122"/>
                  <a:ea typeface="微软雅黑" panose="020B0503020204020204" pitchFamily="34" charset="-122"/>
                </a:rPr>
                <a:t>大规模资金进场，是大牛市行情；</a:t>
              </a:r>
              <a:endParaRPr lang="zh-CN" altLang="zh-CN" sz="1100" dirty="0">
                <a:solidFill>
                  <a:schemeClr val="bg1"/>
                </a:solidFill>
                <a:latin typeface="微软雅黑" panose="020B0503020204020204" pitchFamily="34" charset="-122"/>
                <a:ea typeface="微软雅黑" panose="020B0503020204020204" pitchFamily="34" charset="-122"/>
              </a:endParaRPr>
            </a:p>
            <a:p>
              <a:pPr marL="0" lvl="1" algn="ctr" defTabSz="685800">
                <a:lnSpc>
                  <a:spcPct val="150000"/>
                </a:lnSpc>
                <a:defRPr/>
              </a:pPr>
              <a:r>
                <a:rPr lang="zh-CN" altLang="zh-CN" sz="1100" dirty="0">
                  <a:solidFill>
                    <a:schemeClr val="bg1"/>
                  </a:solidFill>
                  <a:latin typeface="微软雅黑" panose="020B0503020204020204" pitchFamily="34" charset="-122"/>
                  <a:ea typeface="微软雅黑" panose="020B0503020204020204" pitchFamily="34" charset="-122"/>
                </a:rPr>
                <a:t>小规模资金进场，是反弹行情；</a:t>
              </a:r>
              <a:endParaRPr lang="zh-CN" altLang="zh-CN" sz="1100" dirty="0">
                <a:solidFill>
                  <a:schemeClr val="bg1"/>
                </a:solidFill>
                <a:latin typeface="微软雅黑" panose="020B0503020204020204" pitchFamily="34" charset="-122"/>
                <a:ea typeface="微软雅黑" panose="020B0503020204020204" pitchFamily="34" charset="-122"/>
              </a:endParaRPr>
            </a:p>
            <a:p>
              <a:pPr marL="0" lvl="1" algn="ctr" defTabSz="685800">
                <a:lnSpc>
                  <a:spcPct val="150000"/>
                </a:lnSpc>
                <a:defRPr/>
              </a:pPr>
              <a:r>
                <a:rPr lang="zh-CN" altLang="zh-CN" sz="1100" dirty="0">
                  <a:solidFill>
                    <a:schemeClr val="bg1"/>
                  </a:solidFill>
                  <a:latin typeface="微软雅黑" panose="020B0503020204020204" pitchFamily="34" charset="-122"/>
                  <a:ea typeface="微软雅黑" panose="020B0503020204020204" pitchFamily="34" charset="-122"/>
                </a:rPr>
                <a:t>大规模资金离场，大熊</a:t>
              </a:r>
              <a:r>
                <a:rPr lang="zh-CN" altLang="en-US" sz="1100" dirty="0">
                  <a:solidFill>
                    <a:schemeClr val="bg1"/>
                  </a:solidFill>
                  <a:latin typeface="微软雅黑" panose="020B0503020204020204" pitchFamily="34" charset="-122"/>
                  <a:ea typeface="微软雅黑" panose="020B0503020204020204" pitchFamily="34" charset="-122"/>
                </a:rPr>
                <a:t>市</a:t>
              </a:r>
              <a:r>
                <a:rPr lang="zh-CN" altLang="zh-CN" sz="1100" dirty="0">
                  <a:solidFill>
                    <a:schemeClr val="bg1"/>
                  </a:solidFill>
                  <a:latin typeface="微软雅黑" panose="020B0503020204020204" pitchFamily="34" charset="-122"/>
                  <a:ea typeface="微软雅黑" panose="020B0503020204020204" pitchFamily="34" charset="-122"/>
                </a:rPr>
                <a:t>即将来临；</a:t>
              </a:r>
              <a:endParaRPr lang="zh-CN" altLang="zh-CN" sz="1100" dirty="0">
                <a:solidFill>
                  <a:schemeClr val="bg1"/>
                </a:solidFill>
                <a:latin typeface="微软雅黑" panose="020B0503020204020204" pitchFamily="34" charset="-122"/>
                <a:ea typeface="微软雅黑" panose="020B0503020204020204" pitchFamily="34" charset="-122"/>
              </a:endParaRPr>
            </a:p>
            <a:p>
              <a:pPr marL="0" lvl="1" algn="ctr" defTabSz="685800">
                <a:lnSpc>
                  <a:spcPct val="150000"/>
                </a:lnSpc>
                <a:defRPr/>
              </a:pPr>
              <a:r>
                <a:rPr lang="zh-CN" altLang="zh-CN" sz="1100" dirty="0">
                  <a:solidFill>
                    <a:schemeClr val="bg1"/>
                  </a:solidFill>
                  <a:latin typeface="微软雅黑" panose="020B0503020204020204" pitchFamily="34" charset="-122"/>
                  <a:ea typeface="微软雅黑" panose="020B0503020204020204" pitchFamily="34" charset="-122"/>
                </a:rPr>
                <a:t>小规模资金离场，反弹行情结束。</a:t>
              </a:r>
              <a:endParaRPr lang="zh-CN" altLang="zh-CN" sz="1100" dirty="0">
                <a:solidFill>
                  <a:schemeClr val="bg1"/>
                </a:solidFill>
                <a:latin typeface="微软雅黑" panose="020B0503020204020204" pitchFamily="34" charset="-122"/>
                <a:ea typeface="微软雅黑" panose="020B0503020204020204" pitchFamily="34" charset="-122"/>
              </a:endParaRPr>
            </a:p>
          </p:txBody>
        </p:sp>
      </p:gr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资金本质</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sp>
        <p:nvSpPr>
          <p:cNvPr id="2" name="文本框 1"/>
          <p:cNvSpPr txBox="1">
            <a:spLocks noChangeArrowheads="1"/>
          </p:cNvSpPr>
          <p:nvPr/>
        </p:nvSpPr>
        <p:spPr bwMode="auto">
          <a:xfrm>
            <a:off x="2176256" y="1160159"/>
            <a:ext cx="78388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zh-CN" altLang="en-US" sz="1800" dirty="0">
                <a:latin typeface="微软雅黑" panose="020B0503020204020204" pitchFamily="34" charset="-122"/>
                <a:ea typeface="微软雅黑" panose="020B0503020204020204" pitchFamily="34" charset="-122"/>
              </a:rPr>
              <a:t>单边做多的市场，资金进入的目的就是赚钱</a:t>
            </a: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1800" dirty="0">
                <a:latin typeface="微软雅黑" panose="020B0503020204020204" pitchFamily="34" charset="-122"/>
                <a:ea typeface="微软雅黑" panose="020B0503020204020204" pitchFamily="34" charset="-122"/>
              </a:rPr>
              <a:t>大资金，大机构有消息，技术，分析等专业优势，会提前发现机会</a:t>
            </a: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1800" dirty="0">
                <a:latin typeface="微软雅黑" panose="020B0503020204020204" pitchFamily="34" charset="-122"/>
                <a:ea typeface="微软雅黑" panose="020B0503020204020204" pitchFamily="34" charset="-122"/>
              </a:rPr>
              <a:t>有实力的资金，发现机会后，没办法全部一次性买入，所以有了主力的吸筹</a:t>
            </a: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1800" dirty="0">
                <a:latin typeface="微软雅黑" panose="020B0503020204020204" pitchFamily="34" charset="-122"/>
                <a:ea typeface="微软雅黑" panose="020B0503020204020204" pitchFamily="34" charset="-122"/>
              </a:rPr>
              <a:t>大资金离场，顶部行情，大资金进场，底部行情</a:t>
            </a: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1800" dirty="0">
                <a:latin typeface="微软雅黑" panose="020B0503020204020204" pitchFamily="34" charset="-122"/>
                <a:ea typeface="微软雅黑" panose="020B0503020204020204" pitchFamily="34" charset="-122"/>
              </a:rPr>
              <a:t>追踪资金，首要任务就是追踪大资金的方向</a:t>
            </a: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1800" dirty="0">
                <a:latin typeface="微软雅黑" panose="020B0503020204020204" pitchFamily="34" charset="-122"/>
                <a:ea typeface="微软雅黑" panose="020B0503020204020204" pitchFamily="34" charset="-122"/>
              </a:rPr>
              <a:t>市场的本质是交易，交易活跃代表资金高速流转产生价值，资金贯穿始终</a:t>
            </a: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1800" dirty="0">
                <a:latin typeface="微软雅黑" panose="020B0503020204020204" pitchFamily="34" charset="-122"/>
                <a:ea typeface="微软雅黑" panose="020B0503020204020204" pitchFamily="34" charset="-122"/>
              </a:rPr>
              <a:t>大资金的消息和资金优势，会更容易扎堆，抱团取暖或者板块行业控盘</a:t>
            </a: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en-US" altLang="zh-CN" sz="1800" dirty="0">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endParaRPr lang="zh-CN" altLang="en-US" sz="1800" dirty="0">
              <a:latin typeface="微软雅黑" panose="020B0503020204020204" pitchFamily="34" charset="-122"/>
              <a:ea typeface="微软雅黑" panose="020B0503020204020204" pitchFamily="34" charset="-122"/>
            </a:endParaRPr>
          </a:p>
        </p:txBody>
      </p:sp>
      <p:sp>
        <p:nvSpPr>
          <p:cNvPr id="6" name="文本框 8"/>
          <p:cNvSpPr txBox="1">
            <a:spLocks noChangeArrowheads="1"/>
          </p:cNvSpPr>
          <p:nvPr/>
        </p:nvSpPr>
        <p:spPr bwMode="auto">
          <a:xfrm>
            <a:off x="3310413" y="5653210"/>
            <a:ext cx="5570537" cy="5909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lang="zh-CN" altLang="en-US" sz="3600" b="1" dirty="0">
                <a:solidFill>
                  <a:srgbClr val="FFC000"/>
                </a:solidFill>
                <a:latin typeface="微软雅黑" panose="020B0503020204020204" pitchFamily="34" charset="-122"/>
                <a:ea typeface="微软雅黑" panose="020B0503020204020204"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a:solidFill>
                  <a:srgbClr val="C00000"/>
                </a:solidFill>
              </a:rPr>
              <a:t>资本的本质</a:t>
            </a:r>
            <a:r>
              <a:rPr lang="en-US" altLang="zh-CN" sz="2400" dirty="0">
                <a:solidFill>
                  <a:srgbClr val="C00000"/>
                </a:solidFill>
              </a:rPr>
              <a:t>=</a:t>
            </a:r>
            <a:r>
              <a:rPr lang="zh-CN" altLang="en-US" sz="2400" dirty="0">
                <a:solidFill>
                  <a:srgbClr val="C00000"/>
                </a:solidFill>
              </a:rPr>
              <a:t>避险</a:t>
            </a:r>
            <a:r>
              <a:rPr lang="en-US" altLang="zh-CN" sz="2400" dirty="0">
                <a:solidFill>
                  <a:srgbClr val="C00000"/>
                </a:solidFill>
              </a:rPr>
              <a:t>+</a:t>
            </a:r>
            <a:r>
              <a:rPr lang="zh-CN" altLang="en-US" sz="2400" dirty="0">
                <a:solidFill>
                  <a:srgbClr val="C00000"/>
                </a:solidFill>
              </a:rPr>
              <a:t>逐利</a:t>
            </a:r>
            <a:endParaRPr lang="zh-CN" altLang="en-US" sz="2400" dirty="0">
              <a:solidFill>
                <a:srgbClr val="C00000"/>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1104265" y="2071370"/>
            <a:ext cx="3199130"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rPr>
              <a:t>PART </a:t>
            </a:r>
            <a:r>
              <a:rPr kumimoji="0" lang="zh-CN" altLang="en-US" sz="6000" b="1" i="0" u="none" strike="noStrike" kern="1200" cap="none" spc="0" normalizeH="0" baseline="0" noProof="0" dirty="0" smtClean="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rPr>
              <a:t>0</a:t>
            </a:r>
            <a:r>
              <a:rPr kumimoji="0" lang="en-US" altLang="zh-CN" sz="6000" b="1" i="0" u="none" strike="noStrike" kern="1200" cap="none" spc="0" normalizeH="0" baseline="0" noProof="0" dirty="0" smtClean="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rPr>
              <a:t>2</a:t>
            </a:r>
            <a:endParaRPr kumimoji="0" lang="zh-CN" altLang="en-US" sz="6000" b="1" i="0" u="none" strike="noStrike" kern="1200" cap="none" spc="0" normalizeH="0" baseline="0" noProof="0" dirty="0">
              <a:ln>
                <a:noFill/>
              </a:ln>
              <a:solidFill>
                <a:schemeClr val="bg1"/>
              </a:solidFill>
              <a:effectLst/>
              <a:uLnTx/>
              <a:uFillTx/>
              <a:latin typeface="思源黑体 CN Light" panose="020B0300000000000000" charset="-122"/>
              <a:ea typeface="思源黑体 CN Light" panose="020B0300000000000000" charset="-122"/>
              <a:cs typeface="思源黑体 CN Normal" panose="020B0400000000000000" pitchFamily="34" charset="-122"/>
            </a:endParaRPr>
          </a:p>
        </p:txBody>
      </p:sp>
      <p:sp>
        <p:nvSpPr>
          <p:cNvPr id="14" name="文本框 13"/>
          <p:cNvSpPr txBox="1"/>
          <p:nvPr userDrawn="1"/>
        </p:nvSpPr>
        <p:spPr>
          <a:xfrm>
            <a:off x="1104265" y="2335530"/>
            <a:ext cx="9839325" cy="1918970"/>
          </a:xfrm>
          <a:prstGeom prst="rect">
            <a:avLst/>
          </a:prstGeom>
          <a:noFill/>
        </p:spPr>
        <p:txBody>
          <a:bodyPr wrap="square" rtlCol="0">
            <a:spAutoFit/>
          </a:bodyPr>
          <a:lstStyle/>
          <a:p>
            <a:pPr algn="l">
              <a:lnSpc>
                <a:spcPct val="180000"/>
              </a:lnSpc>
            </a:pPr>
            <a:r>
              <a:rPr lang="zh-CN" altLang="en-US" sz="660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rPr>
              <a:t>财以类聚，钱以群分</a:t>
            </a:r>
            <a:endParaRPr lang="zh-CN" altLang="en-US" sz="6600" b="1" dirty="0">
              <a:solidFill>
                <a:schemeClr val="bg1"/>
              </a:solidFill>
              <a:latin typeface="思源黑体 CN Regular" panose="020B0500000000000000" charset="-122"/>
              <a:ea typeface="思源黑体 CN Regular" panose="020B0500000000000000" charset="-122"/>
              <a:cs typeface="思源黑体 CN Regular" panose="020B0500000000000000" charset="-122"/>
              <a:sym typeface="+mn-ea"/>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userDrawn="1"/>
        </p:nvSpPr>
        <p:spPr>
          <a:xfrm>
            <a:off x="0" y="0"/>
            <a:ext cx="12192000" cy="737235"/>
          </a:xfrm>
          <a:prstGeom prst="rect">
            <a:avLst/>
          </a:prstGeom>
          <a:noFill/>
        </p:spPr>
        <p:txBody>
          <a:bodyPr wrap="square" rtlCol="0">
            <a:spAutoFit/>
          </a:bodyPr>
          <a:lstStyle/>
          <a:p>
            <a:pPr algn="ctr"/>
            <a:r>
              <a:rPr lang="zh-CN" altLang="en-US" sz="4200" spc="-200" dirty="0" smtClean="0">
                <a:solidFill>
                  <a:schemeClr val="bg1"/>
                </a:solidFill>
                <a:uFillTx/>
                <a:latin typeface="思源黑体 CN Medium" panose="020B0600000000000000" charset="-122"/>
                <a:ea typeface="思源黑体 CN Medium" panose="020B0600000000000000" charset="-122"/>
              </a:rPr>
              <a:t>追踪资金的模式</a:t>
            </a:r>
            <a:endParaRPr lang="zh-CN" altLang="en-US" sz="4200" spc="-200" dirty="0">
              <a:solidFill>
                <a:schemeClr val="bg1"/>
              </a:solidFill>
              <a:uFillTx/>
              <a:latin typeface="思源黑体 CN Medium" panose="020B0600000000000000" charset="-122"/>
              <a:ea typeface="思源黑体 CN Medium" panose="020B0600000000000000" charset="-122"/>
              <a:sym typeface="+mn-ea"/>
            </a:endParaRPr>
          </a:p>
        </p:txBody>
      </p:sp>
      <p:grpSp>
        <p:nvGrpSpPr>
          <p:cNvPr id="5" name="组合 4"/>
          <p:cNvGrpSpPr/>
          <p:nvPr>
            <p:custDataLst>
              <p:tags r:id="rId1"/>
            </p:custDataLst>
          </p:nvPr>
        </p:nvGrpSpPr>
        <p:grpSpPr>
          <a:xfrm>
            <a:off x="1454214" y="1093128"/>
            <a:ext cx="9270305" cy="4871264"/>
            <a:chOff x="1681480" y="1528763"/>
            <a:chExt cx="7975600" cy="4165270"/>
          </a:xfrm>
        </p:grpSpPr>
        <p:sp>
          <p:nvSpPr>
            <p:cNvPr id="6" name="MH_Other_1"/>
            <p:cNvSpPr/>
            <p:nvPr>
              <p:custDataLst>
                <p:tags r:id="rId2"/>
              </p:custDataLst>
            </p:nvPr>
          </p:nvSpPr>
          <p:spPr>
            <a:xfrm flipH="1">
              <a:off x="1681480" y="2263775"/>
              <a:ext cx="7975600" cy="31750"/>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solidFill>
                  <a:schemeClr val="tx1"/>
                </a:solidFill>
                <a:latin typeface="Calibri" panose="020F0502020204030204"/>
                <a:ea typeface="微软雅黑" panose="020B0503020204020204" pitchFamily="34" charset="-122"/>
              </a:endParaRPr>
            </a:p>
          </p:txBody>
        </p:sp>
        <p:sp>
          <p:nvSpPr>
            <p:cNvPr id="7" name="MH_Other_2"/>
            <p:cNvSpPr/>
            <p:nvPr>
              <p:custDataLst>
                <p:tags r:id="rId3"/>
              </p:custDataLst>
            </p:nvPr>
          </p:nvSpPr>
          <p:spPr>
            <a:xfrm>
              <a:off x="3257868" y="2159000"/>
              <a:ext cx="211137" cy="209550"/>
            </a:xfrm>
            <a:prstGeom prst="ellipse">
              <a:avLst/>
            </a:prstGeom>
            <a:solidFill>
              <a:srgbClr val="FFFFFF"/>
            </a:solidFill>
            <a:ln w="5715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solidFill>
                  <a:schemeClr val="tx1"/>
                </a:solidFill>
                <a:latin typeface="Calibri" panose="020F0502020204030204"/>
                <a:ea typeface="微软雅黑" panose="020B0503020204020204" pitchFamily="34" charset="-122"/>
              </a:endParaRPr>
            </a:p>
          </p:txBody>
        </p:sp>
        <p:sp>
          <p:nvSpPr>
            <p:cNvPr id="8" name="MH_Other_3"/>
            <p:cNvSpPr/>
            <p:nvPr>
              <p:custDataLst>
                <p:tags r:id="rId4"/>
              </p:custDataLst>
            </p:nvPr>
          </p:nvSpPr>
          <p:spPr>
            <a:xfrm>
              <a:off x="5551805" y="2159000"/>
              <a:ext cx="211138" cy="209550"/>
            </a:xfrm>
            <a:prstGeom prst="ellipse">
              <a:avLst/>
            </a:prstGeom>
            <a:solidFill>
              <a:srgbClr val="FFFFFF"/>
            </a:solidFill>
            <a:ln w="57150">
              <a:solidFill>
                <a:srgbClr val="F5BD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solidFill>
                  <a:schemeClr val="tx1"/>
                </a:solidFill>
                <a:latin typeface="Calibri" panose="020F0502020204030204"/>
                <a:ea typeface="微软雅黑" panose="020B0503020204020204" pitchFamily="34" charset="-122"/>
              </a:endParaRPr>
            </a:p>
          </p:txBody>
        </p:sp>
        <p:sp>
          <p:nvSpPr>
            <p:cNvPr id="9" name="MH_Other_4"/>
            <p:cNvSpPr/>
            <p:nvPr>
              <p:custDataLst>
                <p:tags r:id="rId5"/>
              </p:custDataLst>
            </p:nvPr>
          </p:nvSpPr>
          <p:spPr>
            <a:xfrm>
              <a:off x="7869555" y="2159000"/>
              <a:ext cx="209550" cy="209550"/>
            </a:xfrm>
            <a:prstGeom prst="ellipse">
              <a:avLst/>
            </a:prstGeom>
            <a:solidFill>
              <a:srgbClr val="FFFFFF"/>
            </a:solidFill>
            <a:ln w="57150">
              <a:solidFill>
                <a:srgbClr val="29B9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solidFill>
                  <a:schemeClr val="tx1"/>
                </a:solidFill>
                <a:latin typeface="Calibri" panose="020F0502020204030204"/>
                <a:ea typeface="微软雅黑" panose="020B0503020204020204" pitchFamily="34" charset="-122"/>
              </a:endParaRPr>
            </a:p>
          </p:txBody>
        </p:sp>
        <p:cxnSp>
          <p:nvCxnSpPr>
            <p:cNvPr id="2" name="MH_Other_5"/>
            <p:cNvCxnSpPr/>
            <p:nvPr>
              <p:custDataLst>
                <p:tags r:id="rId6"/>
              </p:custDataLst>
            </p:nvPr>
          </p:nvCxnSpPr>
          <p:spPr>
            <a:xfrm flipV="1">
              <a:off x="3367405" y="2263775"/>
              <a:ext cx="0" cy="601663"/>
            </a:xfrm>
            <a:prstGeom prst="line">
              <a:avLst/>
            </a:prstGeom>
            <a:ln w="19050">
              <a:solidFill>
                <a:srgbClr val="F4726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MH_Other_6"/>
            <p:cNvCxnSpPr/>
            <p:nvPr>
              <p:custDataLst>
                <p:tags r:id="rId7"/>
              </p:custDataLst>
            </p:nvPr>
          </p:nvCxnSpPr>
          <p:spPr>
            <a:xfrm flipV="1">
              <a:off x="5656580" y="2263775"/>
              <a:ext cx="0" cy="601663"/>
            </a:xfrm>
            <a:prstGeom prst="line">
              <a:avLst/>
            </a:prstGeom>
            <a:ln w="19050">
              <a:solidFill>
                <a:srgbClr val="F5BD0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MH_Other_7"/>
            <p:cNvCxnSpPr/>
            <p:nvPr>
              <p:custDataLst>
                <p:tags r:id="rId8"/>
              </p:custDataLst>
            </p:nvPr>
          </p:nvCxnSpPr>
          <p:spPr>
            <a:xfrm flipV="1">
              <a:off x="7975918" y="2263775"/>
              <a:ext cx="0" cy="601663"/>
            </a:xfrm>
            <a:prstGeom prst="line">
              <a:avLst/>
            </a:prstGeom>
            <a:ln w="19050">
              <a:solidFill>
                <a:srgbClr val="29B9A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3" name="MH_SubTitle_1"/>
            <p:cNvSpPr/>
            <p:nvPr>
              <p:custDataLst>
                <p:tags r:id="rId9"/>
              </p:custDataLst>
            </p:nvPr>
          </p:nvSpPr>
          <p:spPr>
            <a:xfrm>
              <a:off x="2556193" y="2971800"/>
              <a:ext cx="1614487" cy="344488"/>
            </a:xfrm>
            <a:prstGeom prst="round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rPr>
                <a:t>大盘资金</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4" name="MH_SubTitle_2"/>
            <p:cNvSpPr/>
            <p:nvPr>
              <p:custDataLst>
                <p:tags r:id="rId10"/>
              </p:custDataLst>
            </p:nvPr>
          </p:nvSpPr>
          <p:spPr>
            <a:xfrm>
              <a:off x="4850130" y="2971800"/>
              <a:ext cx="1612900" cy="344488"/>
            </a:xfrm>
            <a:prstGeom prst="roundRect">
              <a:avLst/>
            </a:prstGeom>
            <a:solidFill>
              <a:srgbClr val="F5BD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rPr>
                <a:t>板块资金</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5" name="MH_SubTitle_3"/>
            <p:cNvSpPr/>
            <p:nvPr>
              <p:custDataLst>
                <p:tags r:id="rId11"/>
              </p:custDataLst>
            </p:nvPr>
          </p:nvSpPr>
          <p:spPr>
            <a:xfrm>
              <a:off x="7144068" y="2971800"/>
              <a:ext cx="1612900" cy="344488"/>
            </a:xfrm>
            <a:prstGeom prst="roundRect">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685800">
                <a:defRPr/>
              </a:pPr>
              <a:r>
                <a:rPr lang="zh-CN" altLang="en-US" dirty="0">
                  <a:solidFill>
                    <a:schemeClr val="tx1"/>
                  </a:solidFill>
                  <a:latin typeface="微软雅黑" panose="020B0503020204020204" pitchFamily="34" charset="-122"/>
                  <a:ea typeface="微软雅黑" panose="020B0503020204020204" pitchFamily="34" charset="-122"/>
                </a:rPr>
                <a:t>个股资金</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6" name="MH_Text_1"/>
            <p:cNvSpPr txBox="1">
              <a:spLocks noChangeArrowheads="1"/>
            </p:cNvSpPr>
            <p:nvPr>
              <p:custDataLst>
                <p:tags r:id="rId12"/>
              </p:custDataLst>
            </p:nvPr>
          </p:nvSpPr>
          <p:spPr bwMode="auto">
            <a:xfrm>
              <a:off x="2530793" y="3381375"/>
              <a:ext cx="1614487" cy="1703388"/>
            </a:xfrm>
            <a:prstGeom prst="rect">
              <a:avLst/>
            </a:prstGeom>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200025" algn="ctr" defTabSz="685800">
                <a:lnSpc>
                  <a:spcPct val="150000"/>
                </a:lnSpc>
                <a:spcBef>
                  <a:spcPts val="0"/>
                </a:spcBef>
                <a:buNone/>
                <a:defRPr/>
              </a:pPr>
              <a:r>
                <a:rPr lang="zh-CN" altLang="en-US" sz="2000" b="1" dirty="0">
                  <a:latin typeface="微软雅黑" panose="020B0503020204020204" pitchFamily="34" charset="-122"/>
                  <a:ea typeface="微软雅黑" panose="020B0503020204020204" pitchFamily="34" charset="-122"/>
                </a:rPr>
                <a:t>有没有机会</a:t>
              </a:r>
              <a:endParaRPr lang="en-US" altLang="zh-CN" sz="2000" b="1" dirty="0">
                <a:latin typeface="微软雅黑" panose="020B0503020204020204" pitchFamily="34" charset="-122"/>
                <a:ea typeface="微软雅黑" panose="020B0503020204020204" pitchFamily="34" charset="-122"/>
              </a:endParaRPr>
            </a:p>
            <a:p>
              <a:pPr indent="200025" algn="ctr" defTabSz="685800">
                <a:lnSpc>
                  <a:spcPct val="150000"/>
                </a:lnSpc>
                <a:spcBef>
                  <a:spcPts val="0"/>
                </a:spcBef>
                <a:buNone/>
                <a:defRPr/>
              </a:pPr>
              <a:r>
                <a:rPr lang="zh-CN" altLang="en-US" sz="2000" b="1" dirty="0">
                  <a:latin typeface="微软雅黑" panose="020B0503020204020204" pitchFamily="34" charset="-122"/>
                  <a:ea typeface="微软雅黑" panose="020B0503020204020204" pitchFamily="34" charset="-122"/>
                </a:rPr>
                <a:t>控制仓位</a:t>
              </a:r>
              <a:endParaRPr lang="zh-CN" altLang="en-US" sz="2000" b="1" dirty="0">
                <a:latin typeface="微软雅黑" panose="020B0503020204020204" pitchFamily="34" charset="-122"/>
                <a:ea typeface="微软雅黑" panose="020B0503020204020204" pitchFamily="34" charset="-122"/>
              </a:endParaRPr>
            </a:p>
          </p:txBody>
        </p:sp>
        <p:sp>
          <p:nvSpPr>
            <p:cNvPr id="17" name="MH_Text_2"/>
            <p:cNvSpPr txBox="1">
              <a:spLocks noChangeArrowheads="1"/>
            </p:cNvSpPr>
            <p:nvPr>
              <p:custDataLst>
                <p:tags r:id="rId13"/>
              </p:custDataLst>
            </p:nvPr>
          </p:nvSpPr>
          <p:spPr bwMode="auto">
            <a:xfrm>
              <a:off x="4532381" y="3417990"/>
              <a:ext cx="2038847" cy="1703388"/>
            </a:xfrm>
            <a:prstGeom prst="rect">
              <a:avLst/>
            </a:prstGeom>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200025" algn="ctr" defTabSz="685800">
                <a:lnSpc>
                  <a:spcPct val="150000"/>
                </a:lnSpc>
                <a:spcBef>
                  <a:spcPts val="0"/>
                </a:spcBef>
                <a:buNone/>
                <a:defRPr/>
              </a:pPr>
              <a:r>
                <a:rPr lang="zh-CN" altLang="en-US" sz="2000" b="1" dirty="0">
                  <a:latin typeface="微软雅黑" panose="020B0503020204020204" pitchFamily="34" charset="-122"/>
                  <a:ea typeface="微软雅黑" panose="020B0503020204020204" pitchFamily="34" charset="-122"/>
                </a:rPr>
                <a:t>寻找资金热点</a:t>
              </a:r>
              <a:endParaRPr lang="en-US" altLang="zh-CN" sz="2000" b="1" dirty="0">
                <a:latin typeface="微软雅黑" panose="020B0503020204020204" pitchFamily="34" charset="-122"/>
                <a:ea typeface="微软雅黑" panose="020B0503020204020204" pitchFamily="34" charset="-122"/>
              </a:endParaRPr>
            </a:p>
            <a:p>
              <a:pPr indent="200025" algn="ctr" defTabSz="685800">
                <a:lnSpc>
                  <a:spcPct val="150000"/>
                </a:lnSpc>
                <a:spcBef>
                  <a:spcPts val="0"/>
                </a:spcBef>
                <a:buNone/>
                <a:defRPr/>
              </a:pPr>
              <a:r>
                <a:rPr lang="zh-CN" altLang="en-US" sz="2000" b="1" dirty="0">
                  <a:latin typeface="微软雅黑" panose="020B0503020204020204" pitchFamily="34" charset="-122"/>
                  <a:ea typeface="微软雅黑" panose="020B0503020204020204" pitchFamily="34" charset="-122"/>
                </a:rPr>
                <a:t>把握最新机会</a:t>
              </a:r>
              <a:endParaRPr lang="zh-CN" altLang="en-US" sz="2000" b="1" dirty="0">
                <a:latin typeface="微软雅黑" panose="020B0503020204020204" pitchFamily="34" charset="-122"/>
                <a:ea typeface="微软雅黑" panose="020B0503020204020204" pitchFamily="34" charset="-122"/>
              </a:endParaRPr>
            </a:p>
          </p:txBody>
        </p:sp>
        <p:sp>
          <p:nvSpPr>
            <p:cNvPr id="18" name="MH_Text_3"/>
            <p:cNvSpPr txBox="1">
              <a:spLocks noChangeArrowheads="1"/>
            </p:cNvSpPr>
            <p:nvPr>
              <p:custDataLst>
                <p:tags r:id="rId14"/>
              </p:custDataLst>
            </p:nvPr>
          </p:nvSpPr>
          <p:spPr bwMode="auto">
            <a:xfrm>
              <a:off x="7062310" y="3381375"/>
              <a:ext cx="1614488" cy="1701800"/>
            </a:xfrm>
            <a:prstGeom prst="rect">
              <a:avLst/>
            </a:prstGeom>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200025" algn="ctr" defTabSz="685800">
                <a:lnSpc>
                  <a:spcPct val="150000"/>
                </a:lnSpc>
                <a:spcBef>
                  <a:spcPts val="0"/>
                </a:spcBef>
                <a:buNone/>
                <a:defRPr/>
              </a:pPr>
              <a:r>
                <a:rPr lang="zh-CN" altLang="en-US" sz="2000" b="1" dirty="0">
                  <a:latin typeface="微软雅黑" panose="020B0503020204020204" pitchFamily="34" charset="-122"/>
                  <a:ea typeface="微软雅黑" panose="020B0503020204020204" pitchFamily="34" charset="-122"/>
                </a:rPr>
                <a:t>资金介入</a:t>
              </a:r>
              <a:endParaRPr lang="en-US" altLang="zh-CN" sz="2000" b="1" dirty="0">
                <a:latin typeface="微软雅黑" panose="020B0503020204020204" pitchFamily="34" charset="-122"/>
                <a:ea typeface="微软雅黑" panose="020B0503020204020204" pitchFamily="34" charset="-122"/>
              </a:endParaRPr>
            </a:p>
            <a:p>
              <a:pPr indent="200025" algn="ctr" defTabSz="685800">
                <a:lnSpc>
                  <a:spcPct val="150000"/>
                </a:lnSpc>
                <a:spcBef>
                  <a:spcPts val="0"/>
                </a:spcBef>
                <a:buNone/>
                <a:defRPr/>
              </a:pPr>
              <a:r>
                <a:rPr lang="zh-CN" altLang="en-US" sz="2000" b="1" dirty="0">
                  <a:latin typeface="微软雅黑" panose="020B0503020204020204" pitchFamily="34" charset="-122"/>
                  <a:ea typeface="微软雅黑" panose="020B0503020204020204" pitchFamily="34" charset="-122"/>
                </a:rPr>
                <a:t>才有机会</a:t>
              </a:r>
              <a:endParaRPr lang="zh-CN" altLang="en-US" sz="2000" b="1" dirty="0">
                <a:latin typeface="微软雅黑" panose="020B0503020204020204" pitchFamily="34" charset="-122"/>
                <a:ea typeface="微软雅黑" panose="020B0503020204020204" pitchFamily="34" charset="-122"/>
              </a:endParaRPr>
            </a:p>
          </p:txBody>
        </p:sp>
        <p:sp>
          <p:nvSpPr>
            <p:cNvPr id="19" name="MH_Other_8"/>
            <p:cNvSpPr>
              <a:spLocks noChangeAspect="1"/>
            </p:cNvSpPr>
            <p:nvPr>
              <p:custDataLst>
                <p:tags r:id="rId15"/>
              </p:custDataLst>
            </p:nvPr>
          </p:nvSpPr>
          <p:spPr>
            <a:xfrm>
              <a:off x="7690168" y="1528763"/>
              <a:ext cx="520700" cy="520700"/>
            </a:xfrm>
            <a:prstGeom prst="ellipse">
              <a:avLst/>
            </a:prstGeom>
            <a:solidFill>
              <a:srgbClr val="29B9A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4000" dirty="0">
                <a:solidFill>
                  <a:schemeClr val="tx1"/>
                </a:solidFill>
                <a:latin typeface="FontAwesome" pitchFamily="2" charset="0"/>
                <a:ea typeface="微软雅黑" panose="020B0503020204020204" pitchFamily="34" charset="-122"/>
              </a:endParaRPr>
            </a:p>
          </p:txBody>
        </p:sp>
        <p:sp>
          <p:nvSpPr>
            <p:cNvPr id="20" name="MH_Other_9"/>
            <p:cNvSpPr>
              <a:spLocks noEditPoints="1"/>
            </p:cNvSpPr>
            <p:nvPr>
              <p:custDataLst>
                <p:tags r:id="rId16"/>
              </p:custDataLst>
            </p:nvPr>
          </p:nvSpPr>
          <p:spPr bwMode="auto">
            <a:xfrm>
              <a:off x="7806055" y="1646238"/>
              <a:ext cx="290513" cy="285750"/>
            </a:xfrm>
            <a:custGeom>
              <a:avLst/>
              <a:gdLst>
                <a:gd name="T0" fmla="*/ 59 w 64"/>
                <a:gd name="T1" fmla="*/ 63 h 63"/>
                <a:gd name="T2" fmla="*/ 55 w 64"/>
                <a:gd name="T3" fmla="*/ 61 h 63"/>
                <a:gd name="T4" fmla="*/ 42 w 64"/>
                <a:gd name="T5" fmla="*/ 48 h 63"/>
                <a:gd name="T6" fmla="*/ 27 w 64"/>
                <a:gd name="T7" fmla="*/ 53 h 63"/>
                <a:gd name="T8" fmla="*/ 0 w 64"/>
                <a:gd name="T9" fmla="*/ 26 h 63"/>
                <a:gd name="T10" fmla="*/ 27 w 64"/>
                <a:gd name="T11" fmla="*/ 0 h 63"/>
                <a:gd name="T12" fmla="*/ 54 w 64"/>
                <a:gd name="T13" fmla="*/ 26 h 63"/>
                <a:gd name="T14" fmla="*/ 49 w 64"/>
                <a:gd name="T15" fmla="*/ 41 h 63"/>
                <a:gd name="T16" fmla="*/ 62 w 64"/>
                <a:gd name="T17" fmla="*/ 54 h 63"/>
                <a:gd name="T18" fmla="*/ 64 w 64"/>
                <a:gd name="T19" fmla="*/ 58 h 63"/>
                <a:gd name="T20" fmla="*/ 59 w 64"/>
                <a:gd name="T21" fmla="*/ 63 h 63"/>
                <a:gd name="T22" fmla="*/ 27 w 64"/>
                <a:gd name="T23" fmla="*/ 9 h 63"/>
                <a:gd name="T24" fmla="*/ 10 w 64"/>
                <a:gd name="T25" fmla="*/ 26 h 63"/>
                <a:gd name="T26" fmla="*/ 27 w 64"/>
                <a:gd name="T27" fmla="*/ 43 h 63"/>
                <a:gd name="T28" fmla="*/ 44 w 64"/>
                <a:gd name="T29" fmla="*/ 26 h 63"/>
                <a:gd name="T30" fmla="*/ 27 w 64"/>
                <a:gd name="T31" fmla="*/ 9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a:latin typeface="Calibri" panose="020F0502020204030204"/>
                <a:ea typeface="宋体" panose="02010600030101010101" pitchFamily="2" charset="-122"/>
              </a:endParaRPr>
            </a:p>
          </p:txBody>
        </p:sp>
        <p:sp>
          <p:nvSpPr>
            <p:cNvPr id="21" name="MH_Other_10"/>
            <p:cNvSpPr>
              <a:spLocks noChangeAspect="1"/>
            </p:cNvSpPr>
            <p:nvPr>
              <p:custDataLst>
                <p:tags r:id="rId17"/>
              </p:custDataLst>
            </p:nvPr>
          </p:nvSpPr>
          <p:spPr>
            <a:xfrm>
              <a:off x="3107055" y="1528763"/>
              <a:ext cx="519113" cy="520700"/>
            </a:xfrm>
            <a:prstGeom prst="ellipse">
              <a:avLst/>
            </a:prstGeom>
            <a:solidFill>
              <a:srgbClr val="F472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4000" dirty="0">
                <a:solidFill>
                  <a:schemeClr val="tx1"/>
                </a:solidFill>
                <a:latin typeface="FontAwesome" pitchFamily="2" charset="0"/>
                <a:ea typeface="微软雅黑" panose="020B0503020204020204" pitchFamily="34" charset="-122"/>
              </a:endParaRPr>
            </a:p>
          </p:txBody>
        </p:sp>
        <p:sp>
          <p:nvSpPr>
            <p:cNvPr id="22" name="MH_Other_11"/>
            <p:cNvSpPr>
              <a:spLocks noEditPoints="1"/>
            </p:cNvSpPr>
            <p:nvPr>
              <p:custDataLst>
                <p:tags r:id="rId18"/>
              </p:custDataLst>
            </p:nvPr>
          </p:nvSpPr>
          <p:spPr bwMode="auto">
            <a:xfrm>
              <a:off x="3219768" y="1641475"/>
              <a:ext cx="293687" cy="295275"/>
            </a:xfrm>
            <a:custGeom>
              <a:avLst/>
              <a:gdLst>
                <a:gd name="T0" fmla="*/ 2147483646 w 58"/>
                <a:gd name="T1" fmla="*/ 2147483646 h 58"/>
                <a:gd name="T2" fmla="*/ 2147483646 w 58"/>
                <a:gd name="T3" fmla="*/ 2147483646 h 58"/>
                <a:gd name="T4" fmla="*/ 2147483646 w 58"/>
                <a:gd name="T5" fmla="*/ 2147483646 h 58"/>
                <a:gd name="T6" fmla="*/ 2147483646 w 58"/>
                <a:gd name="T7" fmla="*/ 2147483646 h 58"/>
                <a:gd name="T8" fmla="*/ 2147483646 w 58"/>
                <a:gd name="T9" fmla="*/ 2147483646 h 58"/>
                <a:gd name="T10" fmla="*/ 2147483646 w 58"/>
                <a:gd name="T11" fmla="*/ 2147483646 h 58"/>
                <a:gd name="T12" fmla="*/ 2147483646 w 58"/>
                <a:gd name="T13" fmla="*/ 2147483646 h 58"/>
                <a:gd name="T14" fmla="*/ 2147483646 w 58"/>
                <a:gd name="T15" fmla="*/ 2147483646 h 58"/>
                <a:gd name="T16" fmla="*/ 2147483646 w 58"/>
                <a:gd name="T17" fmla="*/ 2147483646 h 58"/>
                <a:gd name="T18" fmla="*/ 2147483646 w 58"/>
                <a:gd name="T19" fmla="*/ 2147483646 h 58"/>
                <a:gd name="T20" fmla="*/ 2147483646 w 58"/>
                <a:gd name="T21" fmla="*/ 2147483646 h 58"/>
                <a:gd name="T22" fmla="*/ 2147483646 w 58"/>
                <a:gd name="T23" fmla="*/ 2147483646 h 58"/>
                <a:gd name="T24" fmla="*/ 2147483646 w 58"/>
                <a:gd name="T25" fmla="*/ 2147483646 h 58"/>
                <a:gd name="T26" fmla="*/ 2147483646 w 58"/>
                <a:gd name="T27" fmla="*/ 2147483646 h 58"/>
                <a:gd name="T28" fmla="*/ 2147483646 w 58"/>
                <a:gd name="T29" fmla="*/ 2147483646 h 58"/>
                <a:gd name="T30" fmla="*/ 2147483646 w 58"/>
                <a:gd name="T31" fmla="*/ 2147483646 h 58"/>
                <a:gd name="T32" fmla="*/ 2147483646 w 58"/>
                <a:gd name="T33" fmla="*/ 2147483646 h 58"/>
                <a:gd name="T34" fmla="*/ 2147483646 w 58"/>
                <a:gd name="T35" fmla="*/ 2147483646 h 58"/>
                <a:gd name="T36" fmla="*/ 2147483646 w 58"/>
                <a:gd name="T37" fmla="*/ 2147483646 h 58"/>
                <a:gd name="T38" fmla="*/ 2147483646 w 58"/>
                <a:gd name="T39" fmla="*/ 2147483646 h 58"/>
                <a:gd name="T40" fmla="*/ 2147483646 w 58"/>
                <a:gd name="T41" fmla="*/ 2147483646 h 58"/>
                <a:gd name="T42" fmla="*/ 2147483646 w 58"/>
                <a:gd name="T43" fmla="*/ 2147483646 h 58"/>
                <a:gd name="T44" fmla="*/ 2147483646 w 58"/>
                <a:gd name="T45" fmla="*/ 2147483646 h 58"/>
                <a:gd name="T46" fmla="*/ 2147483646 w 58"/>
                <a:gd name="T47" fmla="*/ 2147483646 h 58"/>
                <a:gd name="T48" fmla="*/ 2147483646 w 58"/>
                <a:gd name="T49" fmla="*/ 2147483646 h 58"/>
                <a:gd name="T50" fmla="*/ 2147483646 w 58"/>
                <a:gd name="T51" fmla="*/ 2147483646 h 58"/>
                <a:gd name="T52" fmla="*/ 0 w 58"/>
                <a:gd name="T53" fmla="*/ 2147483646 h 58"/>
                <a:gd name="T54" fmla="*/ 0 w 58"/>
                <a:gd name="T55" fmla="*/ 2147483646 h 58"/>
                <a:gd name="T56" fmla="*/ 2147483646 w 58"/>
                <a:gd name="T57" fmla="*/ 2147483646 h 58"/>
                <a:gd name="T58" fmla="*/ 2147483646 w 58"/>
                <a:gd name="T59" fmla="*/ 2147483646 h 58"/>
                <a:gd name="T60" fmla="*/ 2147483646 w 58"/>
                <a:gd name="T61" fmla="*/ 2147483646 h 58"/>
                <a:gd name="T62" fmla="*/ 2147483646 w 58"/>
                <a:gd name="T63" fmla="*/ 2147483646 h 58"/>
                <a:gd name="T64" fmla="*/ 2147483646 w 58"/>
                <a:gd name="T65" fmla="*/ 2147483646 h 58"/>
                <a:gd name="T66" fmla="*/ 2147483646 w 58"/>
                <a:gd name="T67" fmla="*/ 2147483646 h 58"/>
                <a:gd name="T68" fmla="*/ 2147483646 w 58"/>
                <a:gd name="T69" fmla="*/ 2147483646 h 58"/>
                <a:gd name="T70" fmla="*/ 2147483646 w 58"/>
                <a:gd name="T71" fmla="*/ 2147483646 h 58"/>
                <a:gd name="T72" fmla="*/ 2147483646 w 58"/>
                <a:gd name="T73" fmla="*/ 2147483646 h 58"/>
                <a:gd name="T74" fmla="*/ 2147483646 w 58"/>
                <a:gd name="T75" fmla="*/ 2147483646 h 58"/>
                <a:gd name="T76" fmla="*/ 2147483646 w 58"/>
                <a:gd name="T77" fmla="*/ 2147483646 h 58"/>
                <a:gd name="T78" fmla="*/ 2147483646 w 58"/>
                <a:gd name="T79" fmla="*/ 0 h 58"/>
                <a:gd name="T80" fmla="*/ 2147483646 w 58"/>
                <a:gd name="T81" fmla="*/ 0 h 58"/>
                <a:gd name="T82" fmla="*/ 2147483646 w 58"/>
                <a:gd name="T83" fmla="*/ 2147483646 h 58"/>
                <a:gd name="T84" fmla="*/ 2147483646 w 58"/>
                <a:gd name="T85" fmla="*/ 2147483646 h 58"/>
                <a:gd name="T86" fmla="*/ 2147483646 w 58"/>
                <a:gd name="T87" fmla="*/ 2147483646 h 58"/>
                <a:gd name="T88" fmla="*/ 2147483646 w 58"/>
                <a:gd name="T89" fmla="*/ 2147483646 h 58"/>
                <a:gd name="T90" fmla="*/ 2147483646 w 58"/>
                <a:gd name="T91" fmla="*/ 2147483646 h 58"/>
                <a:gd name="T92" fmla="*/ 2147483646 w 58"/>
                <a:gd name="T93" fmla="*/ 2147483646 h 58"/>
                <a:gd name="T94" fmla="*/ 2147483646 w 58"/>
                <a:gd name="T95" fmla="*/ 2147483646 h 58"/>
                <a:gd name="T96" fmla="*/ 2147483646 w 58"/>
                <a:gd name="T97" fmla="*/ 2147483646 h 58"/>
                <a:gd name="T98" fmla="*/ 2147483646 w 58"/>
                <a:gd name="T99" fmla="*/ 2147483646 h 58"/>
                <a:gd name="T100" fmla="*/ 2147483646 w 58"/>
                <a:gd name="T101" fmla="*/ 2147483646 h 58"/>
                <a:gd name="T102" fmla="*/ 2147483646 w 58"/>
                <a:gd name="T103" fmla="*/ 2147483646 h 58"/>
                <a:gd name="T104" fmla="*/ 2147483646 w 58"/>
                <a:gd name="T105" fmla="*/ 2147483646 h 58"/>
                <a:gd name="T106" fmla="*/ 2147483646 w 58"/>
                <a:gd name="T107" fmla="*/ 2147483646 h 58"/>
                <a:gd name="T108" fmla="*/ 2147483646 w 58"/>
                <a:gd name="T109" fmla="*/ 2147483646 h 58"/>
                <a:gd name="T110" fmla="*/ 2147483646 w 58"/>
                <a:gd name="T111" fmla="*/ 2147483646 h 58"/>
                <a:gd name="T112" fmla="*/ 2147483646 w 58"/>
                <a:gd name="T113" fmla="*/ 2147483646 h 58"/>
                <a:gd name="T114" fmla="*/ 2147483646 w 58"/>
                <a:gd name="T115" fmla="*/ 2147483646 h 58"/>
                <a:gd name="T116" fmla="*/ 2147483646 w 58"/>
                <a:gd name="T117" fmla="*/ 2147483646 h 58"/>
                <a:gd name="T118" fmla="*/ 2147483646 w 58"/>
                <a:gd name="T119" fmla="*/ 2147483646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a:latin typeface="Calibri" panose="020F0502020204030204"/>
                <a:ea typeface="宋体" panose="02010600030101010101" pitchFamily="2" charset="-122"/>
              </a:endParaRPr>
            </a:p>
          </p:txBody>
        </p:sp>
        <p:sp>
          <p:nvSpPr>
            <p:cNvPr id="23" name="MH_Other_12"/>
            <p:cNvSpPr>
              <a:spLocks noChangeAspect="1"/>
            </p:cNvSpPr>
            <p:nvPr>
              <p:custDataLst>
                <p:tags r:id="rId19"/>
              </p:custDataLst>
            </p:nvPr>
          </p:nvSpPr>
          <p:spPr>
            <a:xfrm>
              <a:off x="5397818" y="1528763"/>
              <a:ext cx="520700" cy="520700"/>
            </a:xfrm>
            <a:prstGeom prst="ellipse">
              <a:avLst/>
            </a:prstGeom>
            <a:solidFill>
              <a:srgbClr val="F5BD0B"/>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4000" dirty="0">
                <a:solidFill>
                  <a:schemeClr val="tx1"/>
                </a:solidFill>
                <a:latin typeface="FontAwesome" pitchFamily="2" charset="0"/>
                <a:ea typeface="微软雅黑" panose="020B0503020204020204" pitchFamily="34" charset="-122"/>
              </a:endParaRPr>
            </a:p>
          </p:txBody>
        </p:sp>
        <p:sp>
          <p:nvSpPr>
            <p:cNvPr id="24" name="MH_Other_13"/>
            <p:cNvSpPr>
              <a:spLocks noEditPoints="1"/>
            </p:cNvSpPr>
            <p:nvPr>
              <p:custDataLst>
                <p:tags r:id="rId20"/>
              </p:custDataLst>
            </p:nvPr>
          </p:nvSpPr>
          <p:spPr bwMode="auto">
            <a:xfrm>
              <a:off x="5502593" y="1643063"/>
              <a:ext cx="311150" cy="292100"/>
            </a:xfrm>
            <a:custGeom>
              <a:avLst/>
              <a:gdLst>
                <a:gd name="T0" fmla="*/ 2147483646 w 73"/>
                <a:gd name="T1" fmla="*/ 2147483646 h 68"/>
                <a:gd name="T2" fmla="*/ 2147483646 w 73"/>
                <a:gd name="T3" fmla="*/ 2147483646 h 68"/>
                <a:gd name="T4" fmla="*/ 0 w 73"/>
                <a:gd name="T5" fmla="*/ 2147483646 h 68"/>
                <a:gd name="T6" fmla="*/ 2147483646 w 73"/>
                <a:gd name="T7" fmla="*/ 2147483646 h 68"/>
                <a:gd name="T8" fmla="*/ 2147483646 w 73"/>
                <a:gd name="T9" fmla="*/ 2147483646 h 68"/>
                <a:gd name="T10" fmla="*/ 2147483646 w 73"/>
                <a:gd name="T11" fmla="*/ 2147483646 h 68"/>
                <a:gd name="T12" fmla="*/ 2147483646 w 73"/>
                <a:gd name="T13" fmla="*/ 2147483646 h 68"/>
                <a:gd name="T14" fmla="*/ 2147483646 w 73"/>
                <a:gd name="T15" fmla="*/ 2147483646 h 68"/>
                <a:gd name="T16" fmla="*/ 2147483646 w 73"/>
                <a:gd name="T17" fmla="*/ 2147483646 h 68"/>
                <a:gd name="T18" fmla="*/ 2147483646 w 73"/>
                <a:gd name="T19" fmla="*/ 2147483646 h 68"/>
                <a:gd name="T20" fmla="*/ 2147483646 w 73"/>
                <a:gd name="T21" fmla="*/ 2147483646 h 68"/>
                <a:gd name="T22" fmla="*/ 2147483646 w 73"/>
                <a:gd name="T23" fmla="*/ 0 h 68"/>
                <a:gd name="T24" fmla="*/ 2147483646 w 73"/>
                <a:gd name="T25" fmla="*/ 2147483646 h 68"/>
                <a:gd name="T26" fmla="*/ 2147483646 w 73"/>
                <a:gd name="T27" fmla="*/ 2147483646 h 68"/>
                <a:gd name="T28" fmla="*/ 2147483646 w 73"/>
                <a:gd name="T29" fmla="*/ 2147483646 h 68"/>
                <a:gd name="T30" fmla="*/ 2147483646 w 73"/>
                <a:gd name="T31" fmla="*/ 2147483646 h 68"/>
                <a:gd name="T32" fmla="*/ 2147483646 w 73"/>
                <a:gd name="T33" fmla="*/ 2147483646 h 68"/>
                <a:gd name="T34" fmla="*/ 2147483646 w 73"/>
                <a:gd name="T35" fmla="*/ 2147483646 h 68"/>
                <a:gd name="T36" fmla="*/ 2147483646 w 73"/>
                <a:gd name="T37" fmla="*/ 2147483646 h 68"/>
                <a:gd name="T38" fmla="*/ 2147483646 w 73"/>
                <a:gd name="T39" fmla="*/ 2147483646 h 68"/>
                <a:gd name="T40" fmla="*/ 2147483646 w 73"/>
                <a:gd name="T41" fmla="*/ 2147483646 h 68"/>
                <a:gd name="T42" fmla="*/ 2147483646 w 73"/>
                <a:gd name="T43" fmla="*/ 2147483646 h 68"/>
                <a:gd name="T44" fmla="*/ 2147483646 w 73"/>
                <a:gd name="T45" fmla="*/ 2147483646 h 68"/>
                <a:gd name="T46" fmla="*/ 2147483646 w 73"/>
                <a:gd name="T47" fmla="*/ 2147483646 h 68"/>
                <a:gd name="T48" fmla="*/ 2147483646 w 73"/>
                <a:gd name="T49" fmla="*/ 2147483646 h 68"/>
                <a:gd name="T50" fmla="*/ 2147483646 w 73"/>
                <a:gd name="T51" fmla="*/ 2147483646 h 68"/>
                <a:gd name="T52" fmla="*/ 2147483646 w 73"/>
                <a:gd name="T53" fmla="*/ 2147483646 h 68"/>
                <a:gd name="T54" fmla="*/ 2147483646 w 73"/>
                <a:gd name="T55" fmla="*/ 2147483646 h 68"/>
                <a:gd name="T56" fmla="*/ 2147483646 w 73"/>
                <a:gd name="T57" fmla="*/ 2147483646 h 68"/>
                <a:gd name="T58" fmla="*/ 2147483646 w 73"/>
                <a:gd name="T59" fmla="*/ 0 h 68"/>
                <a:gd name="T60" fmla="*/ 2147483646 w 73"/>
                <a:gd name="T61" fmla="*/ 2147483646 h 68"/>
                <a:gd name="T62" fmla="*/ 2147483646 w 73"/>
                <a:gd name="T63" fmla="*/ 2147483646 h 68"/>
                <a:gd name="T64" fmla="*/ 2147483646 w 73"/>
                <a:gd name="T65" fmla="*/ 2147483646 h 68"/>
                <a:gd name="T66" fmla="*/ 2147483646 w 73"/>
                <a:gd name="T67" fmla="*/ 2147483646 h 68"/>
                <a:gd name="T68" fmla="*/ 2147483646 w 73"/>
                <a:gd name="T69" fmla="*/ 2147483646 h 68"/>
                <a:gd name="T70" fmla="*/ 2147483646 w 73"/>
                <a:gd name="T71" fmla="*/ 2147483646 h 68"/>
                <a:gd name="T72" fmla="*/ 2147483646 w 73"/>
                <a:gd name="T73" fmla="*/ 2147483646 h 68"/>
                <a:gd name="T74" fmla="*/ 2147483646 w 73"/>
                <a:gd name="T75" fmla="*/ 2147483646 h 68"/>
                <a:gd name="T76" fmla="*/ 2147483646 w 73"/>
                <a:gd name="T77" fmla="*/ 2147483646 h 68"/>
                <a:gd name="T78" fmla="*/ 2147483646 w 73"/>
                <a:gd name="T79" fmla="*/ 2147483646 h 68"/>
                <a:gd name="T80" fmla="*/ 2147483646 w 73"/>
                <a:gd name="T81" fmla="*/ 2147483646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a:latin typeface="Calibri" panose="020F0502020204030204"/>
                <a:ea typeface="宋体" panose="02010600030101010101" pitchFamily="2" charset="-122"/>
              </a:endParaRPr>
            </a:p>
          </p:txBody>
        </p:sp>
        <p:sp>
          <p:nvSpPr>
            <p:cNvPr id="25" name="矩形 24"/>
            <p:cNvSpPr/>
            <p:nvPr/>
          </p:nvSpPr>
          <p:spPr>
            <a:xfrm>
              <a:off x="1886268" y="4430815"/>
              <a:ext cx="7540625" cy="1263218"/>
            </a:xfrm>
            <a:prstGeom prst="rect">
              <a:avLst/>
            </a:prstGeom>
          </p:spPr>
          <p:txBody>
            <a:bodyPr>
              <a:spAutoFit/>
            </a:bodyPr>
            <a:lstStyle/>
            <a:p>
              <a:pPr indent="200025" algn="just" defTabSz="685800">
                <a:lnSpc>
                  <a:spcPct val="150000"/>
                </a:lnSpc>
                <a:defRPr/>
              </a:pPr>
              <a:r>
                <a:rPr lang="zh-CN" altLang="zh-CN" sz="2000" dirty="0">
                  <a:latin typeface="微软雅黑" panose="020B0503020204020204" pitchFamily="34" charset="-122"/>
                  <a:ea typeface="微软雅黑" panose="020B0503020204020204" pitchFamily="34" charset="-122"/>
                </a:rPr>
                <a:t>每波的行情当中，只有个股的资金流入状态强于大盘资金流入状态的个股才能跑赢大盘，而这样的个股往往就是每轮行情的龙头股和领头羊。那些个股资金流入状态与大盘一样甚至弱于大盘的股票则很难有较好的表现。</a:t>
              </a:r>
              <a:endParaRPr lang="en-US" altLang="zh-CN" sz="2000" dirty="0">
                <a:latin typeface="微软雅黑" panose="020B0503020204020204" pitchFamily="34" charset="-122"/>
                <a:ea typeface="微软雅黑" panose="020B0503020204020204" pitchFamily="34" charset="-122"/>
              </a:endParaRPr>
            </a:p>
          </p:txBody>
        </p:sp>
      </p:grpSp>
    </p:spTree>
    <p:custDataLst>
      <p:tags r:id="rId2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4.xml><?xml version="1.0" encoding="utf-8"?>
<p:tagLst xmlns:p="http://schemas.openxmlformats.org/presentationml/2006/main">
  <p:tag name="KSO_WM_UNIT_PLACING_PICTURE_USER_VIEWPORT" val="{&quot;height&quot;:7361,&quot;width&quot;:5875}"/>
</p:tagLst>
</file>

<file path=ppt/tags/tag25.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6.xml><?xml version="1.0" encoding="utf-8"?>
<p:tagLst xmlns:p="http://schemas.openxmlformats.org/presentationml/2006/main">
  <p:tag name="KSO_WM_DIAGRAM_VIRTUALLY_FRAME" val="{&quot;height&quot;:365.25,&quot;left&quot;:258.55,&quot;top&quot;:117.95,&quot;width&quot;:599.5}"/>
</p:tagLst>
</file>

<file path=ppt/tags/tag27.xml><?xml version="1.0" encoding="utf-8"?>
<p:tagLst xmlns:p="http://schemas.openxmlformats.org/presentationml/2006/main">
  <p:tag name="KSO_WM_DIAGRAM_VIRTUALLY_FRAME" val="{&quot;height&quot;:365.25,&quot;left&quot;:258.55,&quot;top&quot;:117.95,&quot;width&quot;:599.5}"/>
</p:tagLst>
</file>

<file path=ppt/tags/tag28.xml><?xml version="1.0" encoding="utf-8"?>
<p:tagLst xmlns:p="http://schemas.openxmlformats.org/presentationml/2006/main">
  <p:tag name="KSO_WM_DIAGRAM_VIRTUALLY_FRAME" val="{&quot;height&quot;:365.25,&quot;left&quot;:258.55,&quot;top&quot;:117.95,&quot;width&quot;:599.5}"/>
</p:tagLst>
</file>

<file path=ppt/tags/tag29.xml><?xml version="1.0" encoding="utf-8"?>
<p:tagLst xmlns:p="http://schemas.openxmlformats.org/presentationml/2006/main">
  <p:tag name="KSO_WM_DIAGRAM_VIRTUALLY_FRAME" val="{&quot;height&quot;:365.25,&quot;left&quot;:258.55,&quot;top&quot;:117.95,&quot;width&quot;:599.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xml><?xml version="1.0" encoding="utf-8"?>
<p:tagLst xmlns:p="http://schemas.openxmlformats.org/presentationml/2006/main">
  <p:tag name="KSO_WM_DIAGRAM_VIRTUALLY_FRAME" val="{&quot;height&quot;:365.25,&quot;left&quot;:258.55,&quot;top&quot;:117.95,&quot;width&quot;:599.5}"/>
</p:tagLst>
</file>

<file path=ppt/tags/tag31.xml><?xml version="1.0" encoding="utf-8"?>
<p:tagLst xmlns:p="http://schemas.openxmlformats.org/presentationml/2006/main">
  <p:tag name="KSO_WM_DIAGRAM_VIRTUALLY_FRAME" val="{&quot;height&quot;:365.25,&quot;left&quot;:258.55,&quot;top&quot;:117.95,&quot;width&quot;:599.5}"/>
</p:tagLst>
</file>

<file path=ppt/tags/tag32.xml><?xml version="1.0" encoding="utf-8"?>
<p:tagLst xmlns:p="http://schemas.openxmlformats.org/presentationml/2006/main">
  <p:tag name="KSO_WM_DIAGRAM_VIRTUALLY_FRAME" val="{&quot;height&quot;:365.25,&quot;left&quot;:258.55,&quot;top&quot;:117.95,&quot;width&quot;:599.5}"/>
</p:tagLst>
</file>

<file path=ppt/tags/tag33.xml><?xml version="1.0" encoding="utf-8"?>
<p:tagLst xmlns:p="http://schemas.openxmlformats.org/presentationml/2006/main">
  <p:tag name="KSO_WM_DIAGRAM_VIRTUALLY_FRAME" val="{&quot;height&quot;:365.25,&quot;left&quot;:258.55,&quot;top&quot;:117.95,&quot;width&quot;:599.5}"/>
</p:tagLst>
</file>

<file path=ppt/tags/tag34.xml><?xml version="1.0" encoding="utf-8"?>
<p:tagLst xmlns:p="http://schemas.openxmlformats.org/presentationml/2006/main">
  <p:tag name="KSO_WM_DIAGRAM_VIRTUALLY_FRAME" val="{&quot;height&quot;:365.25,&quot;left&quot;:258.55,&quot;top&quot;:117.95,&quot;width&quot;:599.5}"/>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DIAGRAM_VIRTUALLY_FRAME" val="{&quot;height&quot;:383.56409448818897,&quot;left&quot;:114.50503937007875,&quot;top&quot;:86.07307086614173,&quot;width&quot;:729.9452755905511}"/>
</p:tagLst>
</file>

<file path=ppt/tags/tag43.xml><?xml version="1.0" encoding="utf-8"?>
<p:tagLst xmlns:p="http://schemas.openxmlformats.org/presentationml/2006/main">
  <p:tag name="MH" val="20170329184841"/>
  <p:tag name="MH_LIBRARY" val="GRAPHIC"/>
  <p:tag name="MH_TYPE" val="Other"/>
  <p:tag name="MH_ORDER" val="1"/>
  <p:tag name="KSO_WM_DIAGRAM_VIRTUALLY_FRAME" val="{&quot;height&quot;:383.56409448818897,&quot;left&quot;:114.50503937007875,&quot;top&quot;:86.07307086614173,&quot;width&quot;:729.9452755905511}"/>
</p:tagLst>
</file>

<file path=ppt/tags/tag44.xml><?xml version="1.0" encoding="utf-8"?>
<p:tagLst xmlns:p="http://schemas.openxmlformats.org/presentationml/2006/main">
  <p:tag name="MH" val="20170329184841"/>
  <p:tag name="MH_LIBRARY" val="GRAPHIC"/>
  <p:tag name="MH_TYPE" val="Other"/>
  <p:tag name="MH_ORDER" val="2"/>
  <p:tag name="KSO_WM_DIAGRAM_VIRTUALLY_FRAME" val="{&quot;height&quot;:383.56409448818897,&quot;left&quot;:114.50503937007875,&quot;top&quot;:86.07307086614173,&quot;width&quot;:729.9452755905511}"/>
</p:tagLst>
</file>

<file path=ppt/tags/tag45.xml><?xml version="1.0" encoding="utf-8"?>
<p:tagLst xmlns:p="http://schemas.openxmlformats.org/presentationml/2006/main">
  <p:tag name="MH" val="20170329184841"/>
  <p:tag name="MH_LIBRARY" val="GRAPHIC"/>
  <p:tag name="MH_TYPE" val="Other"/>
  <p:tag name="MH_ORDER" val="3"/>
  <p:tag name="KSO_WM_DIAGRAM_VIRTUALLY_FRAME" val="{&quot;height&quot;:383.56409448818897,&quot;left&quot;:114.50503937007875,&quot;top&quot;:86.07307086614173,&quot;width&quot;:729.9452755905511}"/>
</p:tagLst>
</file>

<file path=ppt/tags/tag46.xml><?xml version="1.0" encoding="utf-8"?>
<p:tagLst xmlns:p="http://schemas.openxmlformats.org/presentationml/2006/main">
  <p:tag name="MH" val="20170329184841"/>
  <p:tag name="MH_LIBRARY" val="GRAPHIC"/>
  <p:tag name="MH_TYPE" val="Other"/>
  <p:tag name="MH_ORDER" val="4"/>
  <p:tag name="KSO_WM_DIAGRAM_VIRTUALLY_FRAME" val="{&quot;height&quot;:383.56409448818897,&quot;left&quot;:114.50503937007875,&quot;top&quot;:86.07307086614173,&quot;width&quot;:729.9452755905511}"/>
</p:tagLst>
</file>

<file path=ppt/tags/tag47.xml><?xml version="1.0" encoding="utf-8"?>
<p:tagLst xmlns:p="http://schemas.openxmlformats.org/presentationml/2006/main">
  <p:tag name="MH" val="20170329184841"/>
  <p:tag name="MH_LIBRARY" val="GRAPHIC"/>
  <p:tag name="MH_TYPE" val="Other"/>
  <p:tag name="MH_ORDER" val="5"/>
  <p:tag name="KSO_WM_DIAGRAM_VIRTUALLY_FRAME" val="{&quot;height&quot;:383.56409448818897,&quot;left&quot;:114.50503937007875,&quot;top&quot;:86.07307086614173,&quot;width&quot;:729.9452755905511}"/>
</p:tagLst>
</file>

<file path=ppt/tags/tag48.xml><?xml version="1.0" encoding="utf-8"?>
<p:tagLst xmlns:p="http://schemas.openxmlformats.org/presentationml/2006/main">
  <p:tag name="MH" val="20170329184841"/>
  <p:tag name="MH_LIBRARY" val="GRAPHIC"/>
  <p:tag name="MH_TYPE" val="Other"/>
  <p:tag name="MH_ORDER" val="6"/>
  <p:tag name="KSO_WM_DIAGRAM_VIRTUALLY_FRAME" val="{&quot;height&quot;:383.56409448818897,&quot;left&quot;:114.50503937007875,&quot;top&quot;:86.07307086614173,&quot;width&quot;:729.9452755905511}"/>
</p:tagLst>
</file>

<file path=ppt/tags/tag49.xml><?xml version="1.0" encoding="utf-8"?>
<p:tagLst xmlns:p="http://schemas.openxmlformats.org/presentationml/2006/main">
  <p:tag name="MH" val="20170329184841"/>
  <p:tag name="MH_LIBRARY" val="GRAPHIC"/>
  <p:tag name="MH_TYPE" val="Other"/>
  <p:tag name="MH_ORDER" val="7"/>
  <p:tag name="KSO_WM_DIAGRAM_VIRTUALLY_FRAME" val="{&quot;height&quot;:383.56409448818897,&quot;left&quot;:114.50503937007875,&quot;top&quot;:86.07307086614173,&quot;width&quot;:729.945275590551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xml><?xml version="1.0" encoding="utf-8"?>
<p:tagLst xmlns:p="http://schemas.openxmlformats.org/presentationml/2006/main">
  <p:tag name="MH" val="20170329184841"/>
  <p:tag name="MH_LIBRARY" val="GRAPHIC"/>
  <p:tag name="MH_TYPE" val="SubTitle"/>
  <p:tag name="MH_ORDER" val="1"/>
  <p:tag name="KSO_WM_DIAGRAM_VIRTUALLY_FRAME" val="{&quot;height&quot;:383.56409448818897,&quot;left&quot;:114.50503937007875,&quot;top&quot;:86.07307086614173,&quot;width&quot;:729.9452755905511}"/>
</p:tagLst>
</file>

<file path=ppt/tags/tag51.xml><?xml version="1.0" encoding="utf-8"?>
<p:tagLst xmlns:p="http://schemas.openxmlformats.org/presentationml/2006/main">
  <p:tag name="MH" val="20170329184841"/>
  <p:tag name="MH_LIBRARY" val="GRAPHIC"/>
  <p:tag name="MH_TYPE" val="SubTitle"/>
  <p:tag name="MH_ORDER" val="2"/>
  <p:tag name="KSO_WM_DIAGRAM_VIRTUALLY_FRAME" val="{&quot;height&quot;:383.56409448818897,&quot;left&quot;:114.50503937007875,&quot;top&quot;:86.07307086614173,&quot;width&quot;:729.9452755905511}"/>
</p:tagLst>
</file>

<file path=ppt/tags/tag52.xml><?xml version="1.0" encoding="utf-8"?>
<p:tagLst xmlns:p="http://schemas.openxmlformats.org/presentationml/2006/main">
  <p:tag name="MH" val="20170329184841"/>
  <p:tag name="MH_LIBRARY" val="GRAPHIC"/>
  <p:tag name="MH_TYPE" val="SubTitle"/>
  <p:tag name="MH_ORDER" val="3"/>
  <p:tag name="KSO_WM_DIAGRAM_VIRTUALLY_FRAME" val="{&quot;height&quot;:383.56409448818897,&quot;left&quot;:114.50503937007875,&quot;top&quot;:86.07307086614173,&quot;width&quot;:729.9452755905511}"/>
</p:tagLst>
</file>

<file path=ppt/tags/tag53.xml><?xml version="1.0" encoding="utf-8"?>
<p:tagLst xmlns:p="http://schemas.openxmlformats.org/presentationml/2006/main">
  <p:tag name="MH" val="20170329184841"/>
  <p:tag name="MH_LIBRARY" val="GRAPHIC"/>
  <p:tag name="MH_TYPE" val="Text"/>
  <p:tag name="MH_ORDER" val="1"/>
  <p:tag name="KSO_WM_DIAGRAM_VIRTUALLY_FRAME" val="{&quot;height&quot;:383.56409448818897,&quot;left&quot;:114.50503937007875,&quot;top&quot;:86.07307086614173,&quot;width&quot;:729.9452755905511}"/>
</p:tagLst>
</file>

<file path=ppt/tags/tag54.xml><?xml version="1.0" encoding="utf-8"?>
<p:tagLst xmlns:p="http://schemas.openxmlformats.org/presentationml/2006/main">
  <p:tag name="MH" val="20170329184841"/>
  <p:tag name="MH_LIBRARY" val="GRAPHIC"/>
  <p:tag name="MH_TYPE" val="Text"/>
  <p:tag name="MH_ORDER" val="2"/>
  <p:tag name="KSO_WM_DIAGRAM_VIRTUALLY_FRAME" val="{&quot;height&quot;:383.56409448818897,&quot;left&quot;:114.50503937007875,&quot;top&quot;:86.07307086614173,&quot;width&quot;:729.9452755905511}"/>
</p:tagLst>
</file>

<file path=ppt/tags/tag55.xml><?xml version="1.0" encoding="utf-8"?>
<p:tagLst xmlns:p="http://schemas.openxmlformats.org/presentationml/2006/main">
  <p:tag name="MH" val="20170329184841"/>
  <p:tag name="MH_LIBRARY" val="GRAPHIC"/>
  <p:tag name="MH_TYPE" val="Text"/>
  <p:tag name="MH_ORDER" val="3"/>
  <p:tag name="KSO_WM_DIAGRAM_VIRTUALLY_FRAME" val="{&quot;height&quot;:383.56409448818897,&quot;left&quot;:114.50503937007875,&quot;top&quot;:86.07307086614173,&quot;width&quot;:729.9452755905511}"/>
</p:tagLst>
</file>

<file path=ppt/tags/tag56.xml><?xml version="1.0" encoding="utf-8"?>
<p:tagLst xmlns:p="http://schemas.openxmlformats.org/presentationml/2006/main">
  <p:tag name="MH" val="20170329184841"/>
  <p:tag name="MH_LIBRARY" val="GRAPHIC"/>
  <p:tag name="MH_TYPE" val="Other"/>
  <p:tag name="MH_ORDER" val="8"/>
  <p:tag name="KSO_WM_DIAGRAM_VIRTUALLY_FRAME" val="{&quot;height&quot;:383.56409448818897,&quot;left&quot;:114.50503937007875,&quot;top&quot;:86.07307086614173,&quot;width&quot;:729.9452755905511}"/>
</p:tagLst>
</file>

<file path=ppt/tags/tag57.xml><?xml version="1.0" encoding="utf-8"?>
<p:tagLst xmlns:p="http://schemas.openxmlformats.org/presentationml/2006/main">
  <p:tag name="MH" val="20170329184841"/>
  <p:tag name="MH_LIBRARY" val="GRAPHIC"/>
  <p:tag name="MH_TYPE" val="Other"/>
  <p:tag name="MH_ORDER" val="9"/>
  <p:tag name="KSO_WM_DIAGRAM_VIRTUALLY_FRAME" val="{&quot;height&quot;:383.56409448818897,&quot;left&quot;:114.50503937007875,&quot;top&quot;:86.07307086614173,&quot;width&quot;:729.9452755905511}"/>
</p:tagLst>
</file>

<file path=ppt/tags/tag58.xml><?xml version="1.0" encoding="utf-8"?>
<p:tagLst xmlns:p="http://schemas.openxmlformats.org/presentationml/2006/main">
  <p:tag name="MH" val="20170329184841"/>
  <p:tag name="MH_LIBRARY" val="GRAPHIC"/>
  <p:tag name="MH_TYPE" val="Other"/>
  <p:tag name="MH_ORDER" val="10"/>
  <p:tag name="KSO_WM_DIAGRAM_VIRTUALLY_FRAME" val="{&quot;height&quot;:383.56409448818897,&quot;left&quot;:114.50503937007875,&quot;top&quot;:86.07307086614173,&quot;width&quot;:729.9452755905511}"/>
</p:tagLst>
</file>

<file path=ppt/tags/tag59.xml><?xml version="1.0" encoding="utf-8"?>
<p:tagLst xmlns:p="http://schemas.openxmlformats.org/presentationml/2006/main">
  <p:tag name="MH" val="20170329184841"/>
  <p:tag name="MH_LIBRARY" val="GRAPHIC"/>
  <p:tag name="MH_TYPE" val="Other"/>
  <p:tag name="MH_ORDER" val="11"/>
  <p:tag name="KSO_WM_DIAGRAM_VIRTUALLY_FRAME" val="{&quot;height&quot;:383.56409448818897,&quot;left&quot;:114.50503937007875,&quot;top&quot;:86.07307086614173,&quot;width&quot;:729.945275590551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xml><?xml version="1.0" encoding="utf-8"?>
<p:tagLst xmlns:p="http://schemas.openxmlformats.org/presentationml/2006/main">
  <p:tag name="MH" val="20170329184841"/>
  <p:tag name="MH_LIBRARY" val="GRAPHIC"/>
  <p:tag name="MH_TYPE" val="Other"/>
  <p:tag name="MH_ORDER" val="12"/>
  <p:tag name="KSO_WM_DIAGRAM_VIRTUALLY_FRAME" val="{&quot;height&quot;:383.56409448818897,&quot;left&quot;:114.50503937007875,&quot;top&quot;:86.07307086614173,&quot;width&quot;:729.9452755905511}"/>
</p:tagLst>
</file>

<file path=ppt/tags/tag61.xml><?xml version="1.0" encoding="utf-8"?>
<p:tagLst xmlns:p="http://schemas.openxmlformats.org/presentationml/2006/main">
  <p:tag name="MH" val="20170329184841"/>
  <p:tag name="MH_LIBRARY" val="GRAPHIC"/>
  <p:tag name="MH_TYPE" val="Other"/>
  <p:tag name="MH_ORDER" val="13"/>
  <p:tag name="KSO_WM_DIAGRAM_VIRTUALLY_FRAME" val="{&quot;height&quot;:383.56409448818897,&quot;left&quot;:114.50503937007875,&quot;top&quot;:86.07307086614173,&quot;width&quot;:729.9452755905511}"/>
</p:tagLst>
</file>

<file path=ppt/tags/tag62.xml><?xml version="1.0" encoding="utf-8"?>
<p:tagLst xmlns:p="http://schemas.openxmlformats.org/presentationml/2006/main">
  <p:tag name="KSO_WM_BEAUTIFY_FLAG" val="#wm#"/>
  <p:tag name="KSO_WM_TEMPLATE_CATEGORY" val="custom"/>
  <p:tag name="KSO_WM_TEMPLATE_INDEX" val="20205176"/>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NDEX" val="1"/>
  <p:tag name="KSO_WM_UNIT_ID" val="custom20205081_1*a*1"/>
  <p:tag name="KSO_WM_TEMPLATE_CATEGORY" val="custom"/>
  <p:tag name="KSO_WM_TEMPLATE_INDEX" val="20205081"/>
  <p:tag name="KSO_WM_UNIT_LAYERLEVEL" val="1"/>
  <p:tag name="KSO_WM_TAG_VERSION" val="1.0"/>
  <p:tag name="KSO_WM_BEAUTIFY_FLAG" val="#wm#"/>
  <p:tag name="KSO_WM_UNIT_TYPE_DROP" val="a"/>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PP_MARK_KEY" val="7fb726d2-c86b-42c1-b34d-3bbbdc299f5d"/>
  <p:tag name="RESOURCE_RECORD_KEY" val="{&quot;70&quot;:[3314671]}"/>
  <p:tag name="COMMONDATA" val="eyJoZGlkIjoiYjc1YjdlNDVhOTYwNTlmNGZhY2RiNDU0ODNiMzI1YmUifQ=="/>
  <p:tag name="commondata" val="eyJoZGlkIjoiMDRmMGE4YzIzMjcwOWQ1Y2M2ZjcxZTFkNDRmOGU4NmQ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2050</Words>
  <Application>WPS 演示</Application>
  <PresentationFormat>宽屏</PresentationFormat>
  <Paragraphs>210</Paragraphs>
  <Slides>20</Slides>
  <Notes>0</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20</vt:i4>
      </vt:variant>
    </vt:vector>
  </HeadingPairs>
  <TitlesOfParts>
    <vt:vector size="46" baseType="lpstr">
      <vt:lpstr>Arial</vt:lpstr>
      <vt:lpstr>宋体</vt:lpstr>
      <vt:lpstr>Wingdings</vt:lpstr>
      <vt:lpstr>微软雅黑</vt:lpstr>
      <vt:lpstr>Wingdings</vt:lpstr>
      <vt:lpstr>优设标题黑</vt:lpstr>
      <vt:lpstr>黑体</vt:lpstr>
      <vt:lpstr>微软雅黑 Light</vt:lpstr>
      <vt:lpstr>思源黑体 CN Normal</vt:lpstr>
      <vt:lpstr>思源黑体 CN Medium</vt:lpstr>
      <vt:lpstr>思源黑体 CN Light</vt:lpstr>
      <vt:lpstr>思源黑体 CN Bold</vt:lpstr>
      <vt:lpstr>思源黑体 CN Regular</vt:lpstr>
      <vt:lpstr>Impact</vt:lpstr>
      <vt:lpstr>Calibri</vt:lpstr>
      <vt:lpstr>Calibri</vt:lpstr>
      <vt:lpstr>FontAwesome</vt:lpstr>
      <vt:lpstr>Arial Unicode MS</vt:lpstr>
      <vt:lpstr>等线 Light</vt:lpstr>
      <vt:lpstr>等线</vt:lpstr>
      <vt:lpstr>优设标题黑</vt:lpstr>
      <vt:lpstr>文道标题黑</vt:lpstr>
      <vt:lpstr>Blues</vt:lpstr>
      <vt:lpstr>Office 主题​​</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L1老版本专属服务群</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莓莓</cp:lastModifiedBy>
  <cp:revision>298</cp:revision>
  <dcterms:created xsi:type="dcterms:W3CDTF">2019-06-19T02:08:00Z</dcterms:created>
  <dcterms:modified xsi:type="dcterms:W3CDTF">2026-04-02T06:18:52Z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C1C7932FCBBB41AC9F998E31FF45A610_13</vt:lpwstr>
  </property>
</Properties>
</file>