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43"/>
  </p:notesMasterIdLst>
  <p:handoutMasterIdLst>
    <p:handoutMasterId r:id="rId80"/>
  </p:handoutMasterIdLst>
  <p:sldIdLst>
    <p:sldId id="263" r:id="rId4"/>
    <p:sldId id="11680" r:id="rId5"/>
    <p:sldId id="11681" r:id="rId6"/>
    <p:sldId id="11683" r:id="rId7"/>
    <p:sldId id="11685" r:id="rId8"/>
    <p:sldId id="11690" r:id="rId9"/>
    <p:sldId id="11686" r:id="rId10"/>
    <p:sldId id="11687" r:id="rId11"/>
    <p:sldId id="11730" r:id="rId12"/>
    <p:sldId id="11731" r:id="rId13"/>
    <p:sldId id="11688" r:id="rId14"/>
    <p:sldId id="11689" r:id="rId15"/>
    <p:sldId id="10360" r:id="rId16"/>
    <p:sldId id="12032" r:id="rId17"/>
    <p:sldId id="11691" r:id="rId18"/>
    <p:sldId id="12087" r:id="rId19"/>
    <p:sldId id="12088" r:id="rId20"/>
    <p:sldId id="12139" r:id="rId21"/>
    <p:sldId id="12190" r:id="rId22"/>
    <p:sldId id="12191" r:id="rId23"/>
    <p:sldId id="12193" r:id="rId24"/>
    <p:sldId id="12192" r:id="rId25"/>
    <p:sldId id="12194" r:id="rId26"/>
    <p:sldId id="12246" r:id="rId27"/>
    <p:sldId id="12248" r:id="rId28"/>
    <p:sldId id="12249" r:id="rId29"/>
    <p:sldId id="12250" r:id="rId30"/>
    <p:sldId id="12251" r:id="rId31"/>
    <p:sldId id="12085" r:id="rId32"/>
    <p:sldId id="12086" r:id="rId33"/>
    <p:sldId id="12247" r:id="rId34"/>
    <p:sldId id="11776" r:id="rId35"/>
    <p:sldId id="11896" r:id="rId36"/>
    <p:sldId id="11897" r:id="rId37"/>
    <p:sldId id="11898" r:id="rId38"/>
    <p:sldId id="11899" r:id="rId39"/>
    <p:sldId id="11900" r:id="rId40"/>
    <p:sldId id="11987" r:id="rId41"/>
    <p:sldId id="11986" r:id="rId42"/>
    <p:sldId id="11895" r:id="rId44"/>
    <p:sldId id="11852" r:id="rId45"/>
    <p:sldId id="11854" r:id="rId46"/>
    <p:sldId id="11851" r:id="rId47"/>
    <p:sldId id="11778" r:id="rId48"/>
    <p:sldId id="11814" r:id="rId49"/>
    <p:sldId id="11813" r:id="rId50"/>
    <p:sldId id="11815" r:id="rId51"/>
    <p:sldId id="8436" r:id="rId52"/>
    <p:sldId id="8437" r:id="rId53"/>
    <p:sldId id="9796" r:id="rId54"/>
    <p:sldId id="11532" r:id="rId55"/>
    <p:sldId id="11774" r:id="rId56"/>
    <p:sldId id="11775" r:id="rId57"/>
    <p:sldId id="11568" r:id="rId58"/>
    <p:sldId id="11493" r:id="rId59"/>
    <p:sldId id="11644" r:id="rId60"/>
    <p:sldId id="11645" r:id="rId61"/>
    <p:sldId id="11233" r:id="rId62"/>
    <p:sldId id="11649" r:id="rId63"/>
    <p:sldId id="11650" r:id="rId64"/>
    <p:sldId id="11171" r:id="rId65"/>
    <p:sldId id="11519" r:id="rId66"/>
    <p:sldId id="11520" r:id="rId67"/>
    <p:sldId id="11521" r:id="rId68"/>
    <p:sldId id="11490" r:id="rId69"/>
    <p:sldId id="11491" r:id="rId70"/>
    <p:sldId id="11492" r:id="rId71"/>
    <p:sldId id="11486" r:id="rId72"/>
    <p:sldId id="11487" r:id="rId73"/>
    <p:sldId id="11488" r:id="rId74"/>
    <p:sldId id="11440" r:id="rId75"/>
    <p:sldId id="8414" r:id="rId76"/>
    <p:sldId id="11559" r:id="rId77"/>
    <p:sldId id="8106" r:id="rId78"/>
    <p:sldId id="11090" r:id="rId79"/>
  </p:sldIdLst>
  <p:sldSz cx="12192000" cy="6858000"/>
  <p:notesSz cx="6858000" cy="9144000"/>
  <p:embeddedFontLst>
    <p:embeddedFont>
      <p:font typeface="思源黑体 CN Heavy" panose="020B0A00000000000000" charset="-122"/>
      <p:bold r:id="rId85"/>
    </p:embeddedFont>
    <p:embeddedFont>
      <p:font typeface="微软雅黑" panose="020B0503020204020204" charset="-122"/>
      <p:regular r:id="rId86"/>
    </p:embeddedFont>
    <p:embeddedFont>
      <p:font typeface="Calibri" panose="020F0502020204030204" charset="0"/>
      <p:regular r:id="rId87"/>
      <p:bold r:id="rId88"/>
      <p:italic r:id="rId89"/>
      <p:boldItalic r:id="rId90"/>
    </p:embeddedFont>
    <p:embeddedFont>
      <p:font typeface="华文行楷" panose="02010800040101010101" charset="-122"/>
      <p:regular r:id="rId91"/>
    </p:embeddedFont>
  </p:embeddedFontLst>
  <p:custDataLst>
    <p:tags r:id="rId9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2" Type="http://schemas.openxmlformats.org/officeDocument/2006/relationships/tags" Target="tags/tag463.xml"/><Relationship Id="rId91" Type="http://schemas.openxmlformats.org/officeDocument/2006/relationships/font" Target="fonts/font7.fntdata"/><Relationship Id="rId90" Type="http://schemas.openxmlformats.org/officeDocument/2006/relationships/font" Target="fonts/font6.fntdata"/><Relationship Id="rId9" Type="http://schemas.openxmlformats.org/officeDocument/2006/relationships/slide" Target="slides/slide6.xml"/><Relationship Id="rId89" Type="http://schemas.openxmlformats.org/officeDocument/2006/relationships/font" Target="fonts/font5.fntdata"/><Relationship Id="rId88" Type="http://schemas.openxmlformats.org/officeDocument/2006/relationships/font" Target="fonts/font4.fntdata"/><Relationship Id="rId87" Type="http://schemas.openxmlformats.org/officeDocument/2006/relationships/font" Target="fonts/font3.fntdata"/><Relationship Id="rId86" Type="http://schemas.openxmlformats.org/officeDocument/2006/relationships/font" Target="fonts/font2.fntdata"/><Relationship Id="rId85" Type="http://schemas.openxmlformats.org/officeDocument/2006/relationships/font" Target="fonts/font1.fntdata"/><Relationship Id="rId84" Type="http://schemas.openxmlformats.org/officeDocument/2006/relationships/commentAuthors" Target="commentAuthors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10-18T17:12:09.381" idx="1">
    <p:pos x="3668" y="602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15.pn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16.png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image" Target="../media/image18.png"/><Relationship Id="rId3" Type="http://schemas.openxmlformats.org/officeDocument/2006/relationships/tags" Target="../tags/tag154.xml"/><Relationship Id="rId2" Type="http://schemas.openxmlformats.org/officeDocument/2006/relationships/image" Target="../media/image17.png"/><Relationship Id="rId1" Type="http://schemas.openxmlformats.org/officeDocument/2006/relationships/tags" Target="../tags/tag15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png"/><Relationship Id="rId7" Type="http://schemas.openxmlformats.org/officeDocument/2006/relationships/tags" Target="../tags/tag159.xml"/><Relationship Id="rId6" Type="http://schemas.openxmlformats.org/officeDocument/2006/relationships/image" Target="../media/image21.png"/><Relationship Id="rId5" Type="http://schemas.openxmlformats.org/officeDocument/2006/relationships/tags" Target="../tags/tag158.xml"/><Relationship Id="rId4" Type="http://schemas.openxmlformats.org/officeDocument/2006/relationships/image" Target="../media/image20.png"/><Relationship Id="rId3" Type="http://schemas.openxmlformats.org/officeDocument/2006/relationships/tags" Target="../tags/tag157.xml"/><Relationship Id="rId2" Type="http://schemas.openxmlformats.org/officeDocument/2006/relationships/image" Target="../media/image19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61.xml"/><Relationship Id="rId11" Type="http://schemas.openxmlformats.org/officeDocument/2006/relationships/image" Target="../media/image24.png"/><Relationship Id="rId10" Type="http://schemas.openxmlformats.org/officeDocument/2006/relationships/tags" Target="../tags/tag160.xml"/><Relationship Id="rId1" Type="http://schemas.openxmlformats.org/officeDocument/2006/relationships/tags" Target="../tags/tag15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4.xml"/><Relationship Id="rId4" Type="http://schemas.openxmlformats.org/officeDocument/2006/relationships/image" Target="../media/image25.pn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Relationship Id="rId3" Type="http://schemas.openxmlformats.org/officeDocument/2006/relationships/image" Target="../media/image26.png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0.xml"/><Relationship Id="rId4" Type="http://schemas.openxmlformats.org/officeDocument/2006/relationships/image" Target="../media/image28.png"/><Relationship Id="rId3" Type="http://schemas.openxmlformats.org/officeDocument/2006/relationships/tags" Target="../tags/tag169.xml"/><Relationship Id="rId2" Type="http://schemas.openxmlformats.org/officeDocument/2006/relationships/image" Target="../media/image27.png"/><Relationship Id="rId1" Type="http://schemas.openxmlformats.org/officeDocument/2006/relationships/tags" Target="../tags/tag168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2" Type="http://schemas.openxmlformats.org/officeDocument/2006/relationships/image" Target="../media/image29.png"/><Relationship Id="rId1" Type="http://schemas.openxmlformats.org/officeDocument/2006/relationships/tags" Target="../tags/tag17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1.xml"/><Relationship Id="rId6" Type="http://schemas.openxmlformats.org/officeDocument/2006/relationships/image" Target="../media/image32.png"/><Relationship Id="rId5" Type="http://schemas.openxmlformats.org/officeDocument/2006/relationships/tags" Target="../tags/tag180.xml"/><Relationship Id="rId4" Type="http://schemas.openxmlformats.org/officeDocument/2006/relationships/image" Target="../media/image31.png"/><Relationship Id="rId3" Type="http://schemas.openxmlformats.org/officeDocument/2006/relationships/tags" Target="../tags/tag179.xml"/><Relationship Id="rId2" Type="http://schemas.openxmlformats.org/officeDocument/2006/relationships/image" Target="../media/image30.png"/><Relationship Id="rId1" Type="http://schemas.openxmlformats.org/officeDocument/2006/relationships/tags" Target="../tags/tag178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3.xml"/><Relationship Id="rId3" Type="http://schemas.openxmlformats.org/officeDocument/2006/relationships/image" Target="../media/image34.png"/><Relationship Id="rId2" Type="http://schemas.openxmlformats.org/officeDocument/2006/relationships/tags" Target="../tags/tag182.xml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7.xml"/><Relationship Id="rId6" Type="http://schemas.openxmlformats.org/officeDocument/2006/relationships/image" Target="../media/image37.png"/><Relationship Id="rId5" Type="http://schemas.openxmlformats.org/officeDocument/2006/relationships/tags" Target="../tags/tag186.xml"/><Relationship Id="rId4" Type="http://schemas.openxmlformats.org/officeDocument/2006/relationships/image" Target="../media/image36.png"/><Relationship Id="rId3" Type="http://schemas.openxmlformats.org/officeDocument/2006/relationships/tags" Target="../tags/tag185.xml"/><Relationship Id="rId2" Type="http://schemas.openxmlformats.org/officeDocument/2006/relationships/image" Target="../media/image35.png"/><Relationship Id="rId1" Type="http://schemas.openxmlformats.org/officeDocument/2006/relationships/tags" Target="../tags/tag18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9.xml"/><Relationship Id="rId2" Type="http://schemas.openxmlformats.org/officeDocument/2006/relationships/image" Target="../media/image38.png"/><Relationship Id="rId1" Type="http://schemas.openxmlformats.org/officeDocument/2006/relationships/tags" Target="../tags/tag18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image" Target="../media/image41.png"/><Relationship Id="rId5" Type="http://schemas.openxmlformats.org/officeDocument/2006/relationships/tags" Target="../tags/tag192.xml"/><Relationship Id="rId4" Type="http://schemas.openxmlformats.org/officeDocument/2006/relationships/image" Target="../media/image40.png"/><Relationship Id="rId3" Type="http://schemas.openxmlformats.org/officeDocument/2006/relationships/tags" Target="../tags/tag191.xml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95.xml"/><Relationship Id="rId1" Type="http://schemas.openxmlformats.org/officeDocument/2006/relationships/tags" Target="../tags/tag190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8.xml"/><Relationship Id="rId4" Type="http://schemas.openxmlformats.org/officeDocument/2006/relationships/image" Target="../media/image44.png"/><Relationship Id="rId3" Type="http://schemas.openxmlformats.org/officeDocument/2006/relationships/tags" Target="../tags/tag197.xml"/><Relationship Id="rId2" Type="http://schemas.openxmlformats.org/officeDocument/2006/relationships/image" Target="../media/image43.png"/><Relationship Id="rId1" Type="http://schemas.openxmlformats.org/officeDocument/2006/relationships/tags" Target="../tags/tag19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3.xml"/><Relationship Id="rId7" Type="http://schemas.openxmlformats.org/officeDocument/2006/relationships/image" Target="../media/image47.png"/><Relationship Id="rId6" Type="http://schemas.openxmlformats.org/officeDocument/2006/relationships/tags" Target="../tags/tag202.xml"/><Relationship Id="rId5" Type="http://schemas.openxmlformats.org/officeDocument/2006/relationships/image" Target="../media/image46.png"/><Relationship Id="rId4" Type="http://schemas.openxmlformats.org/officeDocument/2006/relationships/tags" Target="../tags/tag201.xml"/><Relationship Id="rId3" Type="http://schemas.openxmlformats.org/officeDocument/2006/relationships/image" Target="../media/image45.png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208.xml"/><Relationship Id="rId7" Type="http://schemas.openxmlformats.org/officeDocument/2006/relationships/image" Target="../media/image50.png"/><Relationship Id="rId6" Type="http://schemas.openxmlformats.org/officeDocument/2006/relationships/tags" Target="../tags/tag207.xml"/><Relationship Id="rId5" Type="http://schemas.openxmlformats.org/officeDocument/2006/relationships/image" Target="../media/image49.png"/><Relationship Id="rId4" Type="http://schemas.openxmlformats.org/officeDocument/2006/relationships/tags" Target="../tags/tag206.xml"/><Relationship Id="rId3" Type="http://schemas.openxmlformats.org/officeDocument/2006/relationships/image" Target="../media/image48.png"/><Relationship Id="rId2" Type="http://schemas.openxmlformats.org/officeDocument/2006/relationships/tags" Target="../tags/tag20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10.xml"/><Relationship Id="rId11" Type="http://schemas.openxmlformats.org/officeDocument/2006/relationships/image" Target="../media/image52.png"/><Relationship Id="rId10" Type="http://schemas.openxmlformats.org/officeDocument/2006/relationships/tags" Target="../tags/tag209.xml"/><Relationship Id="rId1" Type="http://schemas.openxmlformats.org/officeDocument/2006/relationships/tags" Target="../tags/tag20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image" Target="../media/image55.png"/><Relationship Id="rId7" Type="http://schemas.openxmlformats.org/officeDocument/2006/relationships/tags" Target="../tags/tag214.xml"/><Relationship Id="rId6" Type="http://schemas.openxmlformats.org/officeDocument/2006/relationships/image" Target="../media/image54.png"/><Relationship Id="rId5" Type="http://schemas.openxmlformats.org/officeDocument/2006/relationships/tags" Target="../tags/tag213.xml"/><Relationship Id="rId4" Type="http://schemas.openxmlformats.org/officeDocument/2006/relationships/image" Target="../media/image53.png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9.xml"/><Relationship Id="rId6" Type="http://schemas.openxmlformats.org/officeDocument/2006/relationships/image" Target="../media/image58.png"/><Relationship Id="rId5" Type="http://schemas.openxmlformats.org/officeDocument/2006/relationships/tags" Target="../tags/tag218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8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2.xml"/><Relationship Id="rId4" Type="http://schemas.openxmlformats.org/officeDocument/2006/relationships/image" Target="../media/image59.png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5.xml"/><Relationship Id="rId2" Type="http://schemas.openxmlformats.org/officeDocument/2006/relationships/image" Target="../media/image60.png"/><Relationship Id="rId1" Type="http://schemas.openxmlformats.org/officeDocument/2006/relationships/tags" Target="../tags/tag22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7.xml"/><Relationship Id="rId2" Type="http://schemas.openxmlformats.org/officeDocument/2006/relationships/image" Target="../media/image61.png"/><Relationship Id="rId1" Type="http://schemas.openxmlformats.org/officeDocument/2006/relationships/tags" Target="../tags/tag22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image" Target="../media/image65.png"/><Relationship Id="rId7" Type="http://schemas.openxmlformats.org/officeDocument/2006/relationships/tags" Target="../tags/tag231.xml"/><Relationship Id="rId6" Type="http://schemas.openxmlformats.org/officeDocument/2006/relationships/image" Target="../media/image64.png"/><Relationship Id="rId5" Type="http://schemas.openxmlformats.org/officeDocument/2006/relationships/tags" Target="../tags/tag230.xml"/><Relationship Id="rId4" Type="http://schemas.openxmlformats.org/officeDocument/2006/relationships/image" Target="../media/image63.png"/><Relationship Id="rId3" Type="http://schemas.openxmlformats.org/officeDocument/2006/relationships/tags" Target="../tags/tag229.xml"/><Relationship Id="rId2" Type="http://schemas.openxmlformats.org/officeDocument/2006/relationships/image" Target="../media/image62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35.xml"/><Relationship Id="rId14" Type="http://schemas.openxmlformats.org/officeDocument/2006/relationships/image" Target="../media/image68.png"/><Relationship Id="rId13" Type="http://schemas.openxmlformats.org/officeDocument/2006/relationships/tags" Target="../tags/tag234.xml"/><Relationship Id="rId12" Type="http://schemas.openxmlformats.org/officeDocument/2006/relationships/image" Target="../media/image67.png"/><Relationship Id="rId11" Type="http://schemas.openxmlformats.org/officeDocument/2006/relationships/tags" Target="../tags/tag233.xml"/><Relationship Id="rId10" Type="http://schemas.openxmlformats.org/officeDocument/2006/relationships/image" Target="../media/image66.png"/><Relationship Id="rId1" Type="http://schemas.openxmlformats.org/officeDocument/2006/relationships/tags" Target="../tags/tag22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7.xml"/><Relationship Id="rId2" Type="http://schemas.openxmlformats.org/officeDocument/2006/relationships/image" Target="../media/image29.png"/><Relationship Id="rId1" Type="http://schemas.openxmlformats.org/officeDocument/2006/relationships/tags" Target="../tags/tag23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9.xml"/><Relationship Id="rId2" Type="http://schemas.openxmlformats.org/officeDocument/2006/relationships/image" Target="../media/image69.png"/><Relationship Id="rId1" Type="http://schemas.openxmlformats.org/officeDocument/2006/relationships/tags" Target="../tags/tag238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1.xml"/><Relationship Id="rId2" Type="http://schemas.openxmlformats.org/officeDocument/2006/relationships/image" Target="../media/image70.png"/><Relationship Id="rId1" Type="http://schemas.openxmlformats.org/officeDocument/2006/relationships/tags" Target="../tags/tag240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3.xml"/><Relationship Id="rId2" Type="http://schemas.openxmlformats.org/officeDocument/2006/relationships/image" Target="../media/image71.png"/><Relationship Id="rId1" Type="http://schemas.openxmlformats.org/officeDocument/2006/relationships/tags" Target="../tags/tag242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image" Target="../media/image75.png"/><Relationship Id="rId7" Type="http://schemas.openxmlformats.org/officeDocument/2006/relationships/tags" Target="../tags/tag247.xml"/><Relationship Id="rId6" Type="http://schemas.openxmlformats.org/officeDocument/2006/relationships/image" Target="../media/image74.png"/><Relationship Id="rId5" Type="http://schemas.openxmlformats.org/officeDocument/2006/relationships/tags" Target="../tags/tag246.xml"/><Relationship Id="rId4" Type="http://schemas.openxmlformats.org/officeDocument/2006/relationships/image" Target="../media/image73.png"/><Relationship Id="rId3" Type="http://schemas.openxmlformats.org/officeDocument/2006/relationships/tags" Target="../tags/tag245.xml"/><Relationship Id="rId2" Type="http://schemas.openxmlformats.org/officeDocument/2006/relationships/image" Target="../media/image7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9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79.png"/><Relationship Id="rId7" Type="http://schemas.openxmlformats.org/officeDocument/2006/relationships/tags" Target="../tags/tag254.xml"/><Relationship Id="rId6" Type="http://schemas.openxmlformats.org/officeDocument/2006/relationships/image" Target="../media/image78.png"/><Relationship Id="rId5" Type="http://schemas.openxmlformats.org/officeDocument/2006/relationships/tags" Target="../tags/tag253.xml"/><Relationship Id="rId4" Type="http://schemas.openxmlformats.org/officeDocument/2006/relationships/image" Target="../media/image77.png"/><Relationship Id="rId3" Type="http://schemas.openxmlformats.org/officeDocument/2006/relationships/tags" Target="../tags/tag252.xml"/><Relationship Id="rId2" Type="http://schemas.openxmlformats.org/officeDocument/2006/relationships/image" Target="../media/image7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9.xml"/><Relationship Id="rId6" Type="http://schemas.openxmlformats.org/officeDocument/2006/relationships/image" Target="../media/image82.png"/><Relationship Id="rId5" Type="http://schemas.openxmlformats.org/officeDocument/2006/relationships/tags" Target="../tags/tag258.xml"/><Relationship Id="rId4" Type="http://schemas.openxmlformats.org/officeDocument/2006/relationships/image" Target="../media/image81.png"/><Relationship Id="rId3" Type="http://schemas.openxmlformats.org/officeDocument/2006/relationships/tags" Target="../tags/tag257.xml"/><Relationship Id="rId2" Type="http://schemas.openxmlformats.org/officeDocument/2006/relationships/image" Target="../media/image80.png"/><Relationship Id="rId1" Type="http://schemas.openxmlformats.org/officeDocument/2006/relationships/tags" Target="../tags/tag256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image" Target="../media/image86.png"/><Relationship Id="rId7" Type="http://schemas.openxmlformats.org/officeDocument/2006/relationships/tags" Target="../tags/tag263.xml"/><Relationship Id="rId6" Type="http://schemas.openxmlformats.org/officeDocument/2006/relationships/image" Target="../media/image85.png"/><Relationship Id="rId5" Type="http://schemas.openxmlformats.org/officeDocument/2006/relationships/tags" Target="../tags/tag262.xml"/><Relationship Id="rId4" Type="http://schemas.openxmlformats.org/officeDocument/2006/relationships/image" Target="../media/image84.png"/><Relationship Id="rId3" Type="http://schemas.openxmlformats.org/officeDocument/2006/relationships/tags" Target="../tags/tag261.xml"/><Relationship Id="rId2" Type="http://schemas.openxmlformats.org/officeDocument/2006/relationships/image" Target="../media/image83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60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1.xml"/><Relationship Id="rId2" Type="http://schemas.openxmlformats.org/officeDocument/2006/relationships/image" Target="../media/image87.png"/><Relationship Id="rId1" Type="http://schemas.openxmlformats.org/officeDocument/2006/relationships/tags" Target="../tags/tag270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image" Target="../media/image91.png"/><Relationship Id="rId7" Type="http://schemas.openxmlformats.org/officeDocument/2006/relationships/tags" Target="../tags/tag275.xml"/><Relationship Id="rId6" Type="http://schemas.openxmlformats.org/officeDocument/2006/relationships/image" Target="../media/image90.png"/><Relationship Id="rId5" Type="http://schemas.openxmlformats.org/officeDocument/2006/relationships/tags" Target="../tags/tag274.xml"/><Relationship Id="rId4" Type="http://schemas.openxmlformats.org/officeDocument/2006/relationships/image" Target="../media/image89.png"/><Relationship Id="rId3" Type="http://schemas.openxmlformats.org/officeDocument/2006/relationships/tags" Target="../tags/tag273.xml"/><Relationship Id="rId2" Type="http://schemas.openxmlformats.org/officeDocument/2006/relationships/image" Target="../media/image8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77.xml"/><Relationship Id="rId10" Type="http://schemas.openxmlformats.org/officeDocument/2006/relationships/image" Target="../media/image92.png"/><Relationship Id="rId1" Type="http://schemas.openxmlformats.org/officeDocument/2006/relationships/tags" Target="../tags/tag27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1.xml"/><Relationship Id="rId6" Type="http://schemas.openxmlformats.org/officeDocument/2006/relationships/image" Target="../media/image95.png"/><Relationship Id="rId5" Type="http://schemas.openxmlformats.org/officeDocument/2006/relationships/tags" Target="../tags/tag280.xml"/><Relationship Id="rId4" Type="http://schemas.openxmlformats.org/officeDocument/2006/relationships/image" Target="../media/image94.png"/><Relationship Id="rId3" Type="http://schemas.openxmlformats.org/officeDocument/2006/relationships/tags" Target="../tags/tag279.xml"/><Relationship Id="rId2" Type="http://schemas.openxmlformats.org/officeDocument/2006/relationships/image" Target="../media/image93.png"/><Relationship Id="rId1" Type="http://schemas.openxmlformats.org/officeDocument/2006/relationships/tags" Target="../tags/tag278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image" Target="../media/image99.png"/><Relationship Id="rId7" Type="http://schemas.openxmlformats.org/officeDocument/2006/relationships/tags" Target="../tags/tag285.xml"/><Relationship Id="rId6" Type="http://schemas.openxmlformats.org/officeDocument/2006/relationships/image" Target="../media/image98.png"/><Relationship Id="rId5" Type="http://schemas.openxmlformats.org/officeDocument/2006/relationships/tags" Target="../tags/tag284.xml"/><Relationship Id="rId4" Type="http://schemas.openxmlformats.org/officeDocument/2006/relationships/image" Target="../media/image97.png"/><Relationship Id="rId3" Type="http://schemas.openxmlformats.org/officeDocument/2006/relationships/tags" Target="../tags/tag283.xml"/><Relationship Id="rId2" Type="http://schemas.openxmlformats.org/officeDocument/2006/relationships/image" Target="../media/image9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82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316.xml"/><Relationship Id="rId30" Type="http://schemas.openxmlformats.org/officeDocument/2006/relationships/tags" Target="../tags/tag315.xml"/><Relationship Id="rId3" Type="http://schemas.openxmlformats.org/officeDocument/2006/relationships/tags" Target="../tags/tag289.xml"/><Relationship Id="rId29" Type="http://schemas.openxmlformats.org/officeDocument/2006/relationships/tags" Target="../tags/tag314.xml"/><Relationship Id="rId28" Type="http://schemas.openxmlformats.org/officeDocument/2006/relationships/tags" Target="../tags/tag313.xml"/><Relationship Id="rId27" Type="http://schemas.openxmlformats.org/officeDocument/2006/relationships/tags" Target="../tags/tag312.xml"/><Relationship Id="rId26" Type="http://schemas.openxmlformats.org/officeDocument/2006/relationships/tags" Target="../tags/tag311.xml"/><Relationship Id="rId25" Type="http://schemas.openxmlformats.org/officeDocument/2006/relationships/tags" Target="../tags/tag310.xml"/><Relationship Id="rId24" Type="http://schemas.openxmlformats.org/officeDocument/2006/relationships/tags" Target="../tags/tag309.xml"/><Relationship Id="rId23" Type="http://schemas.openxmlformats.org/officeDocument/2006/relationships/tags" Target="../tags/tag308.xml"/><Relationship Id="rId22" Type="http://schemas.openxmlformats.org/officeDocument/2006/relationships/image" Target="../media/image100.png"/><Relationship Id="rId21" Type="http://schemas.openxmlformats.org/officeDocument/2006/relationships/tags" Target="../tags/tag307.xml"/><Relationship Id="rId20" Type="http://schemas.openxmlformats.org/officeDocument/2006/relationships/tags" Target="../tags/tag306.xml"/><Relationship Id="rId2" Type="http://schemas.openxmlformats.org/officeDocument/2006/relationships/tags" Target="../tags/tag288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7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340.xml"/><Relationship Id="rId24" Type="http://schemas.openxmlformats.org/officeDocument/2006/relationships/tags" Target="../tags/tag339.xml"/><Relationship Id="rId23" Type="http://schemas.openxmlformats.org/officeDocument/2006/relationships/tags" Target="../tags/tag338.xml"/><Relationship Id="rId22" Type="http://schemas.openxmlformats.org/officeDocument/2006/relationships/tags" Target="../tags/tag337.xml"/><Relationship Id="rId21" Type="http://schemas.openxmlformats.org/officeDocument/2006/relationships/tags" Target="../tags/tag336.xml"/><Relationship Id="rId20" Type="http://schemas.openxmlformats.org/officeDocument/2006/relationships/tags" Target="../tags/tag335.xml"/><Relationship Id="rId2" Type="http://schemas.openxmlformats.org/officeDocument/2006/relationships/tags" Target="../tags/tag317.xml"/><Relationship Id="rId19" Type="http://schemas.openxmlformats.org/officeDocument/2006/relationships/tags" Target="../tags/tag334.xml"/><Relationship Id="rId18" Type="http://schemas.openxmlformats.org/officeDocument/2006/relationships/tags" Target="../tags/tag333.xml"/><Relationship Id="rId17" Type="http://schemas.openxmlformats.org/officeDocument/2006/relationships/tags" Target="../tags/tag332.xml"/><Relationship Id="rId16" Type="http://schemas.openxmlformats.org/officeDocument/2006/relationships/tags" Target="../tags/tag331.xml"/><Relationship Id="rId15" Type="http://schemas.openxmlformats.org/officeDocument/2006/relationships/tags" Target="../tags/tag330.xml"/><Relationship Id="rId14" Type="http://schemas.openxmlformats.org/officeDocument/2006/relationships/tags" Target="../tags/tag329.xml"/><Relationship Id="rId13" Type="http://schemas.openxmlformats.org/officeDocument/2006/relationships/tags" Target="../tags/tag328.xml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0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8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image" Target="../media/image104.png"/><Relationship Id="rId7" Type="http://schemas.openxmlformats.org/officeDocument/2006/relationships/tags" Target="../tags/tag352.xml"/><Relationship Id="rId6" Type="http://schemas.openxmlformats.org/officeDocument/2006/relationships/image" Target="../media/image103.png"/><Relationship Id="rId5" Type="http://schemas.openxmlformats.org/officeDocument/2006/relationships/tags" Target="../tags/tag351.xml"/><Relationship Id="rId4" Type="http://schemas.openxmlformats.org/officeDocument/2006/relationships/image" Target="../media/image102.png"/><Relationship Id="rId3" Type="http://schemas.openxmlformats.org/officeDocument/2006/relationships/tags" Target="../tags/tag350.xml"/><Relationship Id="rId2" Type="http://schemas.openxmlformats.org/officeDocument/2006/relationships/image" Target="../media/image10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49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6.xml"/><Relationship Id="rId3" Type="http://schemas.openxmlformats.org/officeDocument/2006/relationships/image" Target="../media/image105.jpeg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image" Target="../media/image106.png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image" Target="../media/image107.png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image" Target="../media/image108.png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image" Target="../media/image109.png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tags" Target="../tags/tag377.xml"/><Relationship Id="rId7" Type="http://schemas.openxmlformats.org/officeDocument/2006/relationships/image" Target="../media/image112.png"/><Relationship Id="rId6" Type="http://schemas.openxmlformats.org/officeDocument/2006/relationships/tags" Target="../tags/tag376.xml"/><Relationship Id="rId5" Type="http://schemas.openxmlformats.org/officeDocument/2006/relationships/image" Target="../media/image111.png"/><Relationship Id="rId4" Type="http://schemas.openxmlformats.org/officeDocument/2006/relationships/tags" Target="../tags/tag375.xml"/><Relationship Id="rId3" Type="http://schemas.openxmlformats.org/officeDocument/2006/relationships/image" Target="../media/image110.png"/><Relationship Id="rId2" Type="http://schemas.openxmlformats.org/officeDocument/2006/relationships/tags" Target="../tags/tag37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79.xml"/><Relationship Id="rId11" Type="http://schemas.openxmlformats.org/officeDocument/2006/relationships/image" Target="../media/image114.png"/><Relationship Id="rId10" Type="http://schemas.openxmlformats.org/officeDocument/2006/relationships/tags" Target="../tags/tag378.xml"/><Relationship Id="rId1" Type="http://schemas.openxmlformats.org/officeDocument/2006/relationships/tags" Target="../tags/tag373.xml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2.xml"/><Relationship Id="rId4" Type="http://schemas.openxmlformats.org/officeDocument/2006/relationships/image" Target="../media/image116.png"/><Relationship Id="rId3" Type="http://schemas.openxmlformats.org/officeDocument/2006/relationships/tags" Target="../tags/tag381.xml"/><Relationship Id="rId2" Type="http://schemas.openxmlformats.org/officeDocument/2006/relationships/image" Target="../media/image115.png"/><Relationship Id="rId1" Type="http://schemas.openxmlformats.org/officeDocument/2006/relationships/tags" Target="../tags/tag38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7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image" Target="../media/image118.png"/><Relationship Id="rId3" Type="http://schemas.openxmlformats.org/officeDocument/2006/relationships/tags" Target="../tags/tag384.xml"/><Relationship Id="rId2" Type="http://schemas.openxmlformats.org/officeDocument/2006/relationships/image" Target="../media/image117.png"/><Relationship Id="rId1" Type="http://schemas.openxmlformats.org/officeDocument/2006/relationships/tags" Target="../tags/tag38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91.xml"/><Relationship Id="rId6" Type="http://schemas.openxmlformats.org/officeDocument/2006/relationships/image" Target="../media/image121.png"/><Relationship Id="rId5" Type="http://schemas.openxmlformats.org/officeDocument/2006/relationships/tags" Target="../tags/tag390.xml"/><Relationship Id="rId4" Type="http://schemas.openxmlformats.org/officeDocument/2006/relationships/image" Target="../media/image120.png"/><Relationship Id="rId3" Type="http://schemas.openxmlformats.org/officeDocument/2006/relationships/tags" Target="../tags/tag389.xml"/><Relationship Id="rId2" Type="http://schemas.openxmlformats.org/officeDocument/2006/relationships/image" Target="../media/image119.png"/><Relationship Id="rId1" Type="http://schemas.openxmlformats.org/officeDocument/2006/relationships/tags" Target="../tags/tag38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image" Target="../media/image14.png"/><Relationship Id="rId2" Type="http://schemas.openxmlformats.org/officeDocument/2006/relationships/tags" Target="../tags/tag393.xml"/><Relationship Id="rId1" Type="http://schemas.openxmlformats.org/officeDocument/2006/relationships/tags" Target="../tags/tag39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image" Target="../media/image15.png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image" Target="../media/image122.png"/><Relationship Id="rId2" Type="http://schemas.openxmlformats.org/officeDocument/2006/relationships/tags" Target="../tags/tag405.xml"/><Relationship Id="rId1" Type="http://schemas.openxmlformats.org/officeDocument/2006/relationships/tags" Target="../tags/tag404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414.xml"/><Relationship Id="rId8" Type="http://schemas.openxmlformats.org/officeDocument/2006/relationships/image" Target="../media/image104.png"/><Relationship Id="rId7" Type="http://schemas.openxmlformats.org/officeDocument/2006/relationships/tags" Target="../tags/tag413.xml"/><Relationship Id="rId6" Type="http://schemas.openxmlformats.org/officeDocument/2006/relationships/image" Target="../media/image103.png"/><Relationship Id="rId5" Type="http://schemas.openxmlformats.org/officeDocument/2006/relationships/tags" Target="../tags/tag412.xml"/><Relationship Id="rId4" Type="http://schemas.openxmlformats.org/officeDocument/2006/relationships/image" Target="../media/image102.png"/><Relationship Id="rId3" Type="http://schemas.openxmlformats.org/officeDocument/2006/relationships/tags" Target="../tags/tag411.xml"/><Relationship Id="rId2" Type="http://schemas.openxmlformats.org/officeDocument/2006/relationships/image" Target="../media/image10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10.xm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tags" Target="../tags/tag419.xml"/><Relationship Id="rId7" Type="http://schemas.openxmlformats.org/officeDocument/2006/relationships/image" Target="../media/image125.png"/><Relationship Id="rId6" Type="http://schemas.openxmlformats.org/officeDocument/2006/relationships/tags" Target="../tags/tag418.xml"/><Relationship Id="rId5" Type="http://schemas.openxmlformats.org/officeDocument/2006/relationships/image" Target="../media/image124.png"/><Relationship Id="rId4" Type="http://schemas.openxmlformats.org/officeDocument/2006/relationships/tags" Target="../tags/tag417.xml"/><Relationship Id="rId3" Type="http://schemas.openxmlformats.org/officeDocument/2006/relationships/image" Target="../media/image123.png"/><Relationship Id="rId2" Type="http://schemas.openxmlformats.org/officeDocument/2006/relationships/tags" Target="../tags/tag41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23.xml"/><Relationship Id="rId15" Type="http://schemas.openxmlformats.org/officeDocument/2006/relationships/image" Target="../media/image129.png"/><Relationship Id="rId14" Type="http://schemas.openxmlformats.org/officeDocument/2006/relationships/tags" Target="../tags/tag422.xml"/><Relationship Id="rId13" Type="http://schemas.openxmlformats.org/officeDocument/2006/relationships/image" Target="../media/image128.png"/><Relationship Id="rId12" Type="http://schemas.openxmlformats.org/officeDocument/2006/relationships/tags" Target="../tags/tag421.xml"/><Relationship Id="rId11" Type="http://schemas.openxmlformats.org/officeDocument/2006/relationships/image" Target="../media/image127.png"/><Relationship Id="rId10" Type="http://schemas.openxmlformats.org/officeDocument/2006/relationships/tags" Target="../tags/tag420.xml"/><Relationship Id="rId1" Type="http://schemas.openxmlformats.org/officeDocument/2006/relationships/tags" Target="../tags/tag415.xml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tags" Target="../tags/tag426.xml"/><Relationship Id="rId8" Type="http://schemas.openxmlformats.org/officeDocument/2006/relationships/image" Target="../media/image134.png"/><Relationship Id="rId7" Type="http://schemas.openxmlformats.org/officeDocument/2006/relationships/tags" Target="../tags/tag42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tags" Target="../tags/tag424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29.xml"/><Relationship Id="rId14" Type="http://schemas.openxmlformats.org/officeDocument/2006/relationships/image" Target="../media/image137.png"/><Relationship Id="rId13" Type="http://schemas.openxmlformats.org/officeDocument/2006/relationships/tags" Target="../tags/tag428.xml"/><Relationship Id="rId12" Type="http://schemas.openxmlformats.org/officeDocument/2006/relationships/image" Target="../media/image136.png"/><Relationship Id="rId11" Type="http://schemas.openxmlformats.org/officeDocument/2006/relationships/tags" Target="../tags/tag427.xml"/><Relationship Id="rId10" Type="http://schemas.openxmlformats.org/officeDocument/2006/relationships/image" Target="../media/image135.png"/><Relationship Id="rId1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434.xml"/><Relationship Id="rId8" Type="http://schemas.openxmlformats.org/officeDocument/2006/relationships/image" Target="../media/image141.png"/><Relationship Id="rId7" Type="http://schemas.openxmlformats.org/officeDocument/2006/relationships/tags" Target="../tags/tag433.xml"/><Relationship Id="rId6" Type="http://schemas.openxmlformats.org/officeDocument/2006/relationships/image" Target="../media/image140.png"/><Relationship Id="rId5" Type="http://schemas.openxmlformats.org/officeDocument/2006/relationships/tags" Target="../tags/tag432.xml"/><Relationship Id="rId4" Type="http://schemas.openxmlformats.org/officeDocument/2006/relationships/image" Target="../media/image139.png"/><Relationship Id="rId3" Type="http://schemas.openxmlformats.org/officeDocument/2006/relationships/tags" Target="../tags/tag431.xml"/><Relationship Id="rId2" Type="http://schemas.openxmlformats.org/officeDocument/2006/relationships/image" Target="../media/image13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35.xml"/><Relationship Id="rId10" Type="http://schemas.openxmlformats.org/officeDocument/2006/relationships/image" Target="../media/image142.png"/><Relationship Id="rId1" Type="http://schemas.openxmlformats.org/officeDocument/2006/relationships/tags" Target="../tags/tag430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image" Target="../media/image146.png"/><Relationship Id="rId7" Type="http://schemas.openxmlformats.org/officeDocument/2006/relationships/tags" Target="../tags/tag439.xml"/><Relationship Id="rId6" Type="http://schemas.openxmlformats.org/officeDocument/2006/relationships/image" Target="../media/image145.png"/><Relationship Id="rId5" Type="http://schemas.openxmlformats.org/officeDocument/2006/relationships/tags" Target="../tags/tag438.xml"/><Relationship Id="rId4" Type="http://schemas.openxmlformats.org/officeDocument/2006/relationships/image" Target="../media/image144.png"/><Relationship Id="rId3" Type="http://schemas.openxmlformats.org/officeDocument/2006/relationships/tags" Target="../tags/tag437.xml"/><Relationship Id="rId2" Type="http://schemas.openxmlformats.org/officeDocument/2006/relationships/image" Target="../media/image14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43.xml"/><Relationship Id="rId14" Type="http://schemas.openxmlformats.org/officeDocument/2006/relationships/image" Target="../media/image149.png"/><Relationship Id="rId13" Type="http://schemas.openxmlformats.org/officeDocument/2006/relationships/tags" Target="../tags/tag442.xml"/><Relationship Id="rId12" Type="http://schemas.openxmlformats.org/officeDocument/2006/relationships/image" Target="../media/image148.png"/><Relationship Id="rId11" Type="http://schemas.openxmlformats.org/officeDocument/2006/relationships/tags" Target="../tags/tag441.xml"/><Relationship Id="rId10" Type="http://schemas.openxmlformats.org/officeDocument/2006/relationships/image" Target="../media/image147.png"/><Relationship Id="rId1" Type="http://schemas.openxmlformats.org/officeDocument/2006/relationships/tags" Target="../tags/tag43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12.png"/><Relationship Id="rId1" Type="http://schemas.openxmlformats.org/officeDocument/2006/relationships/tags" Target="../tags/tag132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image" Target="../media/image152.png"/><Relationship Id="rId5" Type="http://schemas.openxmlformats.org/officeDocument/2006/relationships/tags" Target="../tags/tag446.xml"/><Relationship Id="rId4" Type="http://schemas.openxmlformats.org/officeDocument/2006/relationships/image" Target="../media/image151.png"/><Relationship Id="rId3" Type="http://schemas.openxmlformats.org/officeDocument/2006/relationships/tags" Target="../tags/tag445.xml"/><Relationship Id="rId2" Type="http://schemas.openxmlformats.org/officeDocument/2006/relationships/image" Target="../media/image150.png"/><Relationship Id="rId1" Type="http://schemas.openxmlformats.org/officeDocument/2006/relationships/tags" Target="../tags/tag444.xml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1.xml"/><Relationship Id="rId4" Type="http://schemas.openxmlformats.org/officeDocument/2006/relationships/image" Target="../media/image154.jpeg"/><Relationship Id="rId3" Type="http://schemas.openxmlformats.org/officeDocument/2006/relationships/image" Target="../media/image153.png"/><Relationship Id="rId2" Type="http://schemas.openxmlformats.org/officeDocument/2006/relationships/tags" Target="../tags/tag450.xml"/><Relationship Id="rId1" Type="http://schemas.openxmlformats.org/officeDocument/2006/relationships/tags" Target="../tags/tag449.xml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3.xml"/><Relationship Id="rId3" Type="http://schemas.openxmlformats.org/officeDocument/2006/relationships/image" Target="../media/image155.png"/><Relationship Id="rId2" Type="http://schemas.openxmlformats.org/officeDocument/2006/relationships/tags" Target="../tags/tag452.xml"/><Relationship Id="rId1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6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tags" Target="../tags/tag455.xml"/><Relationship Id="rId1" Type="http://schemas.openxmlformats.org/officeDocument/2006/relationships/tags" Target="../tags/tag454.xml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image" Target="../media/image156.png"/><Relationship Id="rId3" Type="http://schemas.openxmlformats.org/officeDocument/2006/relationships/tags" Target="../tags/tag458.xml"/><Relationship Id="rId2" Type="http://schemas.openxmlformats.org/officeDocument/2006/relationships/image" Target="../media/image1.png"/><Relationship Id="rId1" Type="http://schemas.openxmlformats.org/officeDocument/2006/relationships/tags" Target="../tags/tag4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2.xml"/><Relationship Id="rId1" Type="http://schemas.openxmlformats.org/officeDocument/2006/relationships/tags" Target="../tags/tag46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13.png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4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735" y="2230120"/>
            <a:ext cx="1126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资金流分析</a:t>
            </a:r>
            <a:r>
              <a:rPr lang="en-US" alt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+</a:t>
            </a: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神奇战法</a:t>
            </a: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！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2024.10.25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～2024.10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26605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03010" y="822960"/>
            <a:ext cx="5505450" cy="5341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 b="1">
                <a:solidFill>
                  <a:schemeClr val="bg1"/>
                </a:solidFill>
                <a:sym typeface="+mn-ea"/>
              </a:rPr>
              <a:t>61015-</a:t>
            </a:r>
            <a:r>
              <a:rPr lang="zh-CN" altLang="en-US" sz="3900" b="1">
                <a:solidFill>
                  <a:schemeClr val="bg1"/>
                </a:solidFill>
                <a:sym typeface="+mn-ea"/>
              </a:rPr>
              <a:t>标准</a:t>
            </a:r>
            <a:r>
              <a:rPr lang="en-US" altLang="zh-CN" sz="39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en-US" alt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人、企业周期</a:t>
            </a:r>
            <a:endParaRPr lang="zh-CN" altLang="en-US" sz="39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315" y="857885"/>
            <a:ext cx="4504055" cy="3208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8955" y="1146810"/>
            <a:ext cx="440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6</a:t>
            </a:r>
            <a:r>
              <a:rPr lang="en-US" altLang="zh-CN" sz="24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400">
                <a:solidFill>
                  <a:schemeClr val="accent4"/>
                </a:solidFill>
              </a:rPr>
              <a:t>连续</a:t>
            </a:r>
            <a:r>
              <a:rPr lang="en-US" altLang="zh-CN" sz="2400">
                <a:solidFill>
                  <a:schemeClr val="accent4"/>
                </a:solidFill>
              </a:rPr>
              <a:t>6</a:t>
            </a:r>
            <a:r>
              <a:rPr lang="zh-CN" altLang="en-US" sz="2400">
                <a:solidFill>
                  <a:schemeClr val="accent4"/>
                </a:solidFill>
              </a:rPr>
              <a:t>年，年度净利润递增！</a:t>
            </a:r>
            <a:endParaRPr lang="zh-CN" altLang="en-US" sz="2400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8785" y="857885"/>
            <a:ext cx="6167755" cy="1716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25820" y="909320"/>
            <a:ext cx="57607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 b="1">
                <a:solidFill>
                  <a:schemeClr val="accent4"/>
                </a:solidFill>
              </a:rPr>
              <a:t>10</a:t>
            </a:r>
            <a:r>
              <a:rPr lang="en-US" altLang="zh-CN" sz="2100" b="1">
                <a:solidFill>
                  <a:schemeClr val="accent4"/>
                </a:solidFill>
              </a:rPr>
              <a:t>～</a:t>
            </a:r>
            <a:r>
              <a:rPr lang="zh-CN" altLang="en-US" sz="2100" b="1">
                <a:solidFill>
                  <a:schemeClr val="accent4"/>
                </a:solidFill>
              </a:rPr>
              <a:t>最近</a:t>
            </a:r>
            <a:r>
              <a:rPr lang="en-US" altLang="zh-CN" sz="2100" b="1">
                <a:solidFill>
                  <a:schemeClr val="accent4"/>
                </a:solidFill>
              </a:rPr>
              <a:t>1</a:t>
            </a:r>
            <a:r>
              <a:rPr lang="zh-CN" altLang="en-US" sz="2100" b="1">
                <a:solidFill>
                  <a:schemeClr val="accent4"/>
                </a:solidFill>
              </a:rPr>
              <a:t>期季报，净利润同比增长</a:t>
            </a:r>
            <a:r>
              <a:rPr lang="en-US" altLang="zh-CN" sz="2100" b="1">
                <a:solidFill>
                  <a:schemeClr val="accent4"/>
                </a:solidFill>
              </a:rPr>
              <a:t>10%</a:t>
            </a:r>
            <a:r>
              <a:rPr lang="zh-CN" altLang="en-US" sz="2100" b="1">
                <a:solidFill>
                  <a:schemeClr val="accent4"/>
                </a:solidFill>
              </a:rPr>
              <a:t>以上</a:t>
            </a:r>
            <a:endParaRPr lang="zh-CN" altLang="en-US" sz="2100" b="1">
              <a:solidFill>
                <a:schemeClr val="accent4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00015" y="3661410"/>
            <a:ext cx="6710680" cy="400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0015" y="3153410"/>
            <a:ext cx="6711315" cy="520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83910" y="2647950"/>
            <a:ext cx="5775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</a:rPr>
              <a:t>15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连续六年，加权净资产收益率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15%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以上</a:t>
            </a:r>
            <a:endParaRPr lang="zh-CN" altLang="en-US" sz="2200" b="1">
              <a:solidFill>
                <a:schemeClr val="accent4"/>
              </a:solidFill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2179955" y="4227195"/>
            <a:ext cx="2800350" cy="186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99465" y="4653280"/>
            <a:ext cx="1108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人</a:t>
            </a:r>
            <a:endParaRPr lang="zh-CN" altLang="en-US" sz="6000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9420" y="4220210"/>
            <a:ext cx="6149975" cy="1873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43245" y="4653280"/>
            <a:ext cx="1131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/>
              <a:t>企业</a:t>
            </a:r>
            <a:endParaRPr lang="zh-CN" altLang="en-US" sz="3300" b="1"/>
          </a:p>
          <a:p>
            <a:r>
              <a:rPr lang="zh-CN" altLang="en-US" sz="3300" b="1"/>
              <a:t>周期</a:t>
            </a:r>
            <a:endParaRPr lang="zh-CN" altLang="en-US" sz="3300" b="1"/>
          </a:p>
        </p:txBody>
      </p:sp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360170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4825" y="972820"/>
            <a:ext cx="6377305" cy="50596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7540" y="972820"/>
            <a:ext cx="4794885" cy="5059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/>
              <a:t>两大要素：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时间！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变化！</a:t>
            </a:r>
            <a:endParaRPr lang="zh-CN" altLang="en-US" sz="3200" b="1"/>
          </a:p>
          <a:p>
            <a:endParaRPr lang="zh-CN" altLang="en-US" b="1"/>
          </a:p>
          <a:p>
            <a:endParaRPr lang="zh-CN" altLang="en-US" sz="3200" b="1"/>
          </a:p>
          <a:p>
            <a:r>
              <a:rPr lang="zh-CN" altLang="en-US" sz="3200" b="1"/>
              <a:t>结果：发现资金流持续性！</a:t>
            </a:r>
            <a:endParaRPr lang="zh-CN" altLang="en-US" sz="3200" b="1"/>
          </a:p>
          <a:p>
            <a:r>
              <a:rPr lang="en-US" altLang="zh-CN" sz="3200" b="1"/>
              <a:t>                 </a:t>
            </a:r>
            <a:endParaRPr lang="en-US" altLang="zh-CN" sz="3200" b="1"/>
          </a:p>
          <a:p>
            <a:r>
              <a:rPr lang="en-US" altLang="zh-CN" sz="3200" b="1"/>
              <a:t>          </a:t>
            </a:r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zh-CN" altLang="en-US" sz="3200" b="1">
                <a:solidFill>
                  <a:srgbClr val="FF0000"/>
                </a:solidFill>
              </a:rPr>
              <a:t>机会！！！</a:t>
            </a: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/>
              <a:t>     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视角看心力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2677795" y="3376295"/>
            <a:ext cx="6910705" cy="2260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</a:t>
            </a:r>
            <a:endParaRPr lang="en-US" altLang="zh-CN"/>
          </a:p>
        </p:txBody>
      </p:sp>
      <p:sp>
        <p:nvSpPr>
          <p:cNvPr id="4" name="上箭头 3"/>
          <p:cNvSpPr/>
          <p:nvPr/>
        </p:nvSpPr>
        <p:spPr>
          <a:xfrm>
            <a:off x="5880735" y="1266190"/>
            <a:ext cx="276860" cy="467106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014720" y="2864485"/>
            <a:ext cx="36576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900" b="1"/>
              <a:t>0</a:t>
            </a:r>
            <a:endParaRPr lang="en-US" altLang="zh-CN" sz="3900" b="1"/>
          </a:p>
        </p:txBody>
      </p:sp>
      <p:sp>
        <p:nvSpPr>
          <p:cNvPr id="7" name="文本框 6"/>
          <p:cNvSpPr txBox="1"/>
          <p:nvPr/>
        </p:nvSpPr>
        <p:spPr>
          <a:xfrm>
            <a:off x="6157595" y="761365"/>
            <a:ext cx="18421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</a:rPr>
              <a:t>心力</a:t>
            </a:r>
            <a:endParaRPr lang="zh-CN" altLang="en-US" sz="5000" b="1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9588500" y="3197860"/>
            <a:ext cx="18205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技力</a:t>
            </a:r>
            <a:endParaRPr lang="zh-CN" altLang="en-US" sz="5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84830" y="4156710"/>
            <a:ext cx="2795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523990" y="4156710"/>
            <a:ext cx="2795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过山车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913380" y="2111375"/>
            <a:ext cx="2795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这样吧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487160" y="2111375"/>
            <a:ext cx="2795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盈利</a:t>
            </a:r>
            <a:r>
              <a:rPr lang="en-US" altLang="zh-CN" sz="3200" b="1">
                <a:solidFill>
                  <a:schemeClr val="accent1"/>
                </a:solidFill>
              </a:rPr>
              <a:t>     </a:t>
            </a:r>
            <a:r>
              <a:rPr lang="zh-CN" altLang="en-US" sz="3200" b="1">
                <a:solidFill>
                  <a:schemeClr val="accent6"/>
                </a:solidFill>
              </a:rPr>
              <a:t>平常心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3855" y="1075055"/>
            <a:ext cx="763651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1"/>
                </a:solidFill>
              </a:rPr>
              <a:t>国际资本逆流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历史在重演</a:t>
            </a:r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但历史不是</a:t>
            </a:r>
            <a:r>
              <a:rPr lang="en-US" altLang="zh-CN" sz="2300" b="1">
                <a:solidFill>
                  <a:schemeClr val="accent1"/>
                </a:solidFill>
              </a:rPr>
              <a:t>“</a:t>
            </a:r>
            <a:r>
              <a:rPr lang="zh-CN" altLang="en-US" sz="2300" b="1">
                <a:solidFill>
                  <a:schemeClr val="accent1"/>
                </a:solidFill>
              </a:rPr>
              <a:t>简单</a:t>
            </a:r>
            <a:r>
              <a:rPr lang="en-US" altLang="zh-CN" sz="2300" b="1">
                <a:solidFill>
                  <a:schemeClr val="accent1"/>
                </a:solidFill>
              </a:rPr>
              <a:t>”</a:t>
            </a:r>
            <a:r>
              <a:rPr lang="zh-CN" altLang="en-US" sz="2300" b="1">
                <a:solidFill>
                  <a:schemeClr val="accent1"/>
                </a:solidFill>
              </a:rPr>
              <a:t>的重复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rgbClr val="FF0000"/>
              </a:solidFill>
            </a:endParaRPr>
          </a:p>
          <a:p>
            <a:r>
              <a:rPr lang="zh-CN" altLang="en-US" sz="2600" b="1">
                <a:solidFill>
                  <a:srgbClr val="FF0000"/>
                </a:solidFill>
              </a:rPr>
              <a:t>这一局的局点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1.A</a:t>
            </a:r>
            <a:r>
              <a:rPr lang="zh-CN" altLang="en-US" sz="2600" b="1">
                <a:solidFill>
                  <a:srgbClr val="FF0000"/>
                </a:solidFill>
              </a:rPr>
              <a:t>股继续，早晚估值回归！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2.</a:t>
            </a:r>
            <a:r>
              <a:rPr lang="zh-CN" altLang="en-US" sz="2600" b="1">
                <a:solidFill>
                  <a:srgbClr val="FF0000"/>
                </a:solidFill>
              </a:rPr>
              <a:t>贸易战、科技战、货币战、金融战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</a:t>
            </a:r>
            <a:r>
              <a:rPr lang="zh-CN" altLang="en-US" sz="2600" b="1">
                <a:solidFill>
                  <a:srgbClr val="FF0000"/>
                </a:solidFill>
              </a:rPr>
              <a:t>老美黔驴技穷后，正在走下神坛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3.</a:t>
            </a:r>
            <a:r>
              <a:rPr lang="zh-CN" altLang="en-US" sz="2600" b="1">
                <a:solidFill>
                  <a:srgbClr val="FF0000"/>
                </a:solidFill>
              </a:rPr>
              <a:t>得道多助，失道寡助！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</a:t>
            </a:r>
            <a:r>
              <a:rPr lang="zh-CN" altLang="en-US" sz="2600" b="1">
                <a:solidFill>
                  <a:srgbClr val="FF0000"/>
                </a:solidFill>
              </a:rPr>
              <a:t>当国际资本愿意选择中国，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A</a:t>
            </a:r>
            <a:r>
              <a:rPr lang="zh-CN" altLang="en-US" sz="2600" b="1">
                <a:solidFill>
                  <a:srgbClr val="FF0000"/>
                </a:solidFill>
              </a:rPr>
              <a:t>股将迎来成立以来的最强加持，大周期！</a:t>
            </a:r>
            <a:endParaRPr lang="zh-CN" altLang="en-US" sz="2600" b="1">
              <a:solidFill>
                <a:srgbClr val="FF0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155055" y="1842135"/>
            <a:ext cx="5638165" cy="31737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4830" y="1039495"/>
            <a:ext cx="6228715" cy="343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322185" y="1485900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②中期生命线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2024.9.25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5610" y="940435"/>
            <a:ext cx="5372100" cy="3952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06295" y="2486025"/>
            <a:ext cx="9664065" cy="3659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85710" y="940435"/>
            <a:ext cx="4055745" cy="20535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2024.10.14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4690" y="934720"/>
            <a:ext cx="2948305" cy="524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12235" y="1571625"/>
            <a:ext cx="7712710" cy="3904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2024.10.15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4815" y="940435"/>
            <a:ext cx="2926080" cy="4491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50285" y="940435"/>
            <a:ext cx="4618355" cy="3617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9375" y="3002280"/>
            <a:ext cx="4048125" cy="31146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2024.10.18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9295" y="1757045"/>
            <a:ext cx="5855970" cy="33432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84365" y="578485"/>
            <a:ext cx="4572000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r>
              <a:rPr lang="en-US" altLang="zh-CN" sz="2000" b="1"/>
              <a:t>1.</a:t>
            </a:r>
            <a:r>
              <a:rPr lang="zh-CN" altLang="en-US" sz="2000" b="1"/>
              <a:t>要调动更多力量，但是效应超预期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</a:t>
            </a:r>
            <a:r>
              <a:rPr lang="zh-CN" altLang="en-US" sz="2000" b="1"/>
              <a:t>暂时休息，让新股民与热钱冷静一下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</a:t>
            </a:r>
            <a:r>
              <a:rPr lang="zh-CN" altLang="en-US" sz="2000" b="1"/>
              <a:t>行稳致远！</a:t>
            </a:r>
            <a:endParaRPr lang="en-US" altLang="zh-CN" sz="2000" b="1"/>
          </a:p>
          <a:p>
            <a:endParaRPr lang="en-US" altLang="zh-CN" sz="2000" b="1"/>
          </a:p>
          <a:p>
            <a:r>
              <a:rPr lang="en-US" altLang="zh-CN" sz="2000" b="1"/>
              <a:t>2.</a:t>
            </a:r>
            <a:r>
              <a:rPr lang="zh-CN" altLang="en-US" sz="2000" b="1"/>
              <a:t>老美控数据</a:t>
            </a:r>
            <a:r>
              <a:rPr lang="en-US" altLang="zh-CN" sz="2000" b="1"/>
              <a:t>+</a:t>
            </a:r>
            <a:r>
              <a:rPr lang="zh-CN" altLang="en-US" sz="2000" b="1"/>
              <a:t>控短期，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</a:t>
            </a:r>
            <a:r>
              <a:rPr lang="zh-CN" altLang="en-US" sz="2000" b="1"/>
              <a:t>中期还得修正数据。</a:t>
            </a:r>
            <a:endParaRPr lang="zh-CN" altLang="en-US" sz="2000" b="1"/>
          </a:p>
          <a:p>
            <a:r>
              <a:rPr lang="en-US" altLang="zh-CN" sz="2000" b="1"/>
              <a:t>   </a:t>
            </a:r>
            <a:r>
              <a:rPr lang="zh-CN" altLang="en-US" sz="2000" b="1"/>
              <a:t>且看</a:t>
            </a:r>
            <a:r>
              <a:rPr lang="en-US" altLang="zh-CN" sz="2000" b="1"/>
              <a:t>11</a:t>
            </a:r>
            <a:r>
              <a:rPr lang="zh-CN" altLang="en-US" sz="2000" b="1"/>
              <a:t>月议息会议决议！！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en-US" altLang="zh-CN" sz="2000" b="1"/>
              <a:t>3.“</a:t>
            </a:r>
            <a:r>
              <a:rPr lang="zh-CN" altLang="en-US" sz="2000" b="1"/>
              <a:t>小人下绊子</a:t>
            </a:r>
            <a:r>
              <a:rPr lang="en-US" altLang="zh-CN" sz="2000" b="1"/>
              <a:t>”</a:t>
            </a:r>
            <a:r>
              <a:rPr lang="zh-CN" altLang="en-US" sz="2000" b="1"/>
              <a:t>不管用，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 </a:t>
            </a:r>
            <a:r>
              <a:rPr lang="zh-CN" altLang="en-US" sz="2000" b="1"/>
              <a:t>大势所趋，螳臂当车！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en-US" altLang="zh-CN" sz="2000" b="1"/>
              <a:t>4.</a:t>
            </a:r>
            <a:r>
              <a:rPr lang="zh-CN" altLang="en-US" sz="2000" b="1"/>
              <a:t>国内继续推进的政策加持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</a:t>
            </a:r>
            <a:r>
              <a:rPr lang="zh-CN" altLang="en-US" sz="2000" b="1"/>
              <a:t>细节利好落地！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en-US" altLang="zh-CN" sz="2000" b="1"/>
              <a:t>5.</a:t>
            </a:r>
            <a:r>
              <a:rPr lang="zh-CN" altLang="en-US" sz="2000" b="1"/>
              <a:t>资本是逐利的，国际资本看透后</a:t>
            </a:r>
            <a:endParaRPr lang="zh-CN" altLang="en-US" sz="2000" b="1"/>
          </a:p>
          <a:p>
            <a:r>
              <a:rPr lang="zh-CN" altLang="en-US" sz="2000" b="1"/>
              <a:t> </a:t>
            </a:r>
            <a:r>
              <a:rPr lang="en-US" altLang="zh-CN" sz="2000" b="1"/>
              <a:t>  </a:t>
            </a:r>
            <a:r>
              <a:rPr lang="zh-CN" altLang="en-US" sz="2000" b="1"/>
              <a:t>还是得继续流入，内资也会加仓</a:t>
            </a:r>
            <a:r>
              <a:rPr lang="en-US" altLang="zh-CN" sz="2000" b="1"/>
              <a:t>...</a:t>
            </a:r>
            <a:endParaRPr lang="en-US" altLang="zh-CN" sz="2000" b="1"/>
          </a:p>
          <a:p>
            <a:r>
              <a:rPr lang="en-US" altLang="zh-CN" sz="2000" b="1"/>
              <a:t>   </a:t>
            </a:r>
            <a:r>
              <a:rPr lang="zh-CN" altLang="en-US" sz="2600" b="1">
                <a:solidFill>
                  <a:srgbClr val="FF0000"/>
                </a:solidFill>
              </a:rPr>
              <a:t>都买，就会继续</a:t>
            </a:r>
            <a:r>
              <a:rPr lang="en-US" altLang="zh-CN" sz="2600" b="1">
                <a:solidFill>
                  <a:srgbClr val="FF0000"/>
                </a:solidFill>
              </a:rPr>
              <a:t>......</a:t>
            </a:r>
            <a:endParaRPr lang="zh-CN" altLang="en-US" sz="2600" b="1">
              <a:solidFill>
                <a:srgbClr val="FF0000"/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2024.10.25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4825" y="1002030"/>
            <a:ext cx="7520940" cy="5001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72885" y="5074920"/>
            <a:ext cx="1328420" cy="430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29700" y="3100705"/>
            <a:ext cx="2108835" cy="172529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945120" y="4891405"/>
            <a:ext cx="3822700" cy="762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7"/>
            </p:custDataLst>
          </p:nvPr>
        </p:nvSpPr>
        <p:spPr>
          <a:xfrm>
            <a:off x="7944485" y="5928360"/>
            <a:ext cx="3803650" cy="762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2930" y="1002030"/>
            <a:ext cx="3583940" cy="15551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财富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7270" y="1240155"/>
            <a:ext cx="6689090" cy="4874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82280" y="908050"/>
            <a:ext cx="3519170" cy="5206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2900" y="761365"/>
            <a:ext cx="3285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2021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年</a:t>
            </a:r>
            <a:r>
              <a:rPr lang="en-US" altLang="zh-CN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小班课</a:t>
            </a:r>
            <a:endParaRPr lang="zh-CN" altLang="en-US" sz="36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07875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2024.10.25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953770"/>
            <a:ext cx="4588510" cy="4955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00" b="1"/>
              <a:t>1989</a:t>
            </a:r>
            <a:r>
              <a:rPr lang="zh-CN" altLang="en-US" sz="1900" b="1"/>
              <a:t>年，日本加息</a:t>
            </a:r>
            <a:endParaRPr lang="zh-CN" altLang="en-US" sz="1900" b="1"/>
          </a:p>
          <a:p>
            <a:r>
              <a:rPr lang="zh-CN" altLang="en-US" sz="1900" b="1"/>
              <a:t>美股暴跌</a:t>
            </a:r>
            <a:r>
              <a:rPr lang="en-US" altLang="zh-CN" sz="1900" b="1"/>
              <a:t>“</a:t>
            </a:r>
            <a:r>
              <a:rPr lang="zh-CN" altLang="en-US" sz="1900" b="1"/>
              <a:t>黑色星期五</a:t>
            </a:r>
            <a:r>
              <a:rPr lang="en-US" altLang="zh-CN" sz="1900" b="1"/>
              <a:t>”</a:t>
            </a:r>
            <a:endParaRPr lang="zh-CN" altLang="en-US" sz="1900" b="1"/>
          </a:p>
          <a:p>
            <a:endParaRPr lang="zh-CN" altLang="en-US" sz="1900" b="1"/>
          </a:p>
          <a:p>
            <a:r>
              <a:rPr lang="zh-CN" altLang="en-US" sz="1900" b="1"/>
              <a:t>2000年8月，日本央行加息，</a:t>
            </a:r>
            <a:endParaRPr lang="zh-CN" altLang="en-US" sz="1900" b="1"/>
          </a:p>
          <a:p>
            <a:r>
              <a:rPr lang="zh-CN" altLang="en-US" sz="1900" b="1"/>
              <a:t>两周后，美股互联网泡沫破裂。</a:t>
            </a:r>
            <a:endParaRPr lang="zh-CN" altLang="en-US" sz="1900" b="1"/>
          </a:p>
          <a:p>
            <a:endParaRPr lang="zh-CN" altLang="en-US" sz="1900" b="1"/>
          </a:p>
          <a:p>
            <a:r>
              <a:rPr lang="en-US" altLang="zh-CN" sz="1900" b="1"/>
              <a:t>20</a:t>
            </a:r>
            <a:r>
              <a:rPr lang="zh-CN" altLang="en-US" sz="1900" b="1"/>
              <a:t>07年2月加息当月，</a:t>
            </a:r>
            <a:endParaRPr lang="zh-CN" altLang="en-US" sz="1900" b="1"/>
          </a:p>
          <a:p>
            <a:r>
              <a:rPr lang="zh-CN" altLang="en-US" sz="1900" b="1"/>
              <a:t>次贷危机席卷美国，</a:t>
            </a:r>
            <a:endParaRPr lang="zh-CN" altLang="en-US" sz="1900" b="1"/>
          </a:p>
          <a:p>
            <a:r>
              <a:rPr lang="zh-CN" altLang="en-US" sz="1900" b="1"/>
              <a:t>后引发全球金融危机。</a:t>
            </a:r>
            <a:endParaRPr lang="zh-CN" altLang="en-US" sz="1900" b="1"/>
          </a:p>
          <a:p>
            <a:endParaRPr lang="zh-CN" altLang="en-US" sz="2200" b="1"/>
          </a:p>
          <a:p>
            <a:r>
              <a:rPr lang="en-US" altLang="zh-CN" sz="2200" b="1"/>
              <a:t>2024</a:t>
            </a:r>
            <a:r>
              <a:rPr lang="zh-CN" altLang="en-US" sz="2200" b="1"/>
              <a:t>年7月31日</a:t>
            </a:r>
            <a:r>
              <a:rPr lang="zh-CN" altLang="en-US" sz="1900" b="1"/>
              <a:t>，日本央行将政策利率</a:t>
            </a:r>
            <a:endParaRPr lang="zh-CN" altLang="en-US" sz="1900" b="1"/>
          </a:p>
          <a:p>
            <a:r>
              <a:rPr lang="zh-CN" altLang="en-US" sz="1900" b="1"/>
              <a:t>从0%至0.1%提高至0.25%左右。</a:t>
            </a:r>
            <a:endParaRPr lang="zh-CN" altLang="en-US" sz="1900" b="1"/>
          </a:p>
          <a:p>
            <a:endParaRPr lang="zh-CN" altLang="en-US" sz="1900" b="1"/>
          </a:p>
          <a:p>
            <a:r>
              <a:rPr lang="zh-CN" altLang="en-US" sz="1900" b="1"/>
              <a:t>借</a:t>
            </a:r>
            <a:r>
              <a:rPr lang="en-US" altLang="zh-CN" sz="1900" b="1"/>
              <a:t>0</a:t>
            </a:r>
            <a:r>
              <a:rPr lang="zh-CN" altLang="en-US" sz="1900" b="1"/>
              <a:t>利率日元换高利息美元</a:t>
            </a:r>
            <a:r>
              <a:rPr lang="en-US" altLang="zh-CN" sz="1900" b="1"/>
              <a:t>=</a:t>
            </a:r>
            <a:r>
              <a:rPr lang="zh-CN" altLang="en-US" sz="1900" b="1"/>
              <a:t>吃息差</a:t>
            </a:r>
            <a:endParaRPr lang="zh-CN" altLang="en-US" sz="1900" b="1"/>
          </a:p>
          <a:p>
            <a:r>
              <a:rPr lang="zh-CN" altLang="en-US" sz="1900" b="1"/>
              <a:t>美元跌，息差不抵贬值，</a:t>
            </a:r>
            <a:r>
              <a:rPr lang="zh-CN" altLang="en-US" sz="2800" b="1">
                <a:solidFill>
                  <a:schemeClr val="accent3"/>
                </a:solidFill>
              </a:rPr>
              <a:t>逆流开启</a:t>
            </a:r>
            <a:r>
              <a:rPr lang="en-US" altLang="zh-CN" sz="2800" b="1">
                <a:solidFill>
                  <a:schemeClr val="accent3"/>
                </a:solidFill>
              </a:rPr>
              <a:t>...</a:t>
            </a:r>
            <a:endParaRPr lang="en-US" altLang="zh-CN" sz="1900" b="1"/>
          </a:p>
          <a:p>
            <a:endParaRPr lang="zh-CN" altLang="en-US" sz="1900" b="1"/>
          </a:p>
          <a:p>
            <a:r>
              <a:rPr lang="zh-CN" altLang="en-US" sz="1900" b="1"/>
              <a:t>大债主</a:t>
            </a:r>
            <a:r>
              <a:rPr lang="en-US" altLang="zh-CN" sz="1900" b="1"/>
              <a:t>+</a:t>
            </a:r>
            <a:r>
              <a:rPr lang="zh-CN" altLang="en-US" sz="1900" b="1"/>
              <a:t>二债主买美债</a:t>
            </a:r>
            <a:r>
              <a:rPr lang="en-US" altLang="zh-CN" sz="1900" b="1"/>
              <a:t>VS</a:t>
            </a:r>
            <a:r>
              <a:rPr lang="zh-CN" altLang="en-US" sz="1900" b="1"/>
              <a:t>一起卖美债</a:t>
            </a:r>
            <a:r>
              <a:rPr lang="en-US" altLang="zh-CN" sz="1900" b="1"/>
              <a:t>...</a:t>
            </a:r>
            <a:endParaRPr lang="zh-CN" altLang="en-US" sz="1900" b="1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23180" y="1022350"/>
            <a:ext cx="6725285" cy="4955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6580" y="865505"/>
            <a:ext cx="11170920" cy="5238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8345" y="1375410"/>
            <a:ext cx="3794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1"/>
                </a:solidFill>
              </a:rPr>
              <a:t>国际资本逆流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历史在重演</a:t>
            </a:r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但历史不是</a:t>
            </a:r>
            <a:r>
              <a:rPr lang="en-US" altLang="zh-CN" sz="2300" b="1">
                <a:solidFill>
                  <a:schemeClr val="accent1"/>
                </a:solidFill>
              </a:rPr>
              <a:t>“</a:t>
            </a:r>
            <a:r>
              <a:rPr lang="zh-CN" altLang="en-US" sz="2300" b="1">
                <a:solidFill>
                  <a:schemeClr val="accent1"/>
                </a:solidFill>
              </a:rPr>
              <a:t>简单</a:t>
            </a:r>
            <a:r>
              <a:rPr lang="en-US" altLang="zh-CN" sz="2300" b="1">
                <a:solidFill>
                  <a:schemeClr val="accent1"/>
                </a:solidFill>
              </a:rPr>
              <a:t>”</a:t>
            </a:r>
            <a:r>
              <a:rPr lang="zh-CN" altLang="en-US" sz="2300" b="1">
                <a:solidFill>
                  <a:schemeClr val="accent1"/>
                </a:solidFill>
              </a:rPr>
              <a:t>的重复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rgbClr val="FF0000"/>
              </a:solidFill>
            </a:endParaRPr>
          </a:p>
          <a:p>
            <a:r>
              <a:rPr lang="zh-CN" altLang="en-US" sz="2600" b="1">
                <a:solidFill>
                  <a:srgbClr val="FF0000"/>
                </a:solidFill>
              </a:rPr>
              <a:t>这一局的局点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2470" y="915670"/>
            <a:ext cx="4175125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300" b="1">
                <a:solidFill>
                  <a:schemeClr val="accent1"/>
                </a:solidFill>
                <a:sym typeface="+mn-ea"/>
              </a:rPr>
              <a:t>国际资本逆流</a:t>
            </a:r>
            <a:r>
              <a:rPr lang="en-US" altLang="zh-CN" sz="3300" b="1">
                <a:solidFill>
                  <a:schemeClr val="accent1"/>
                </a:solidFill>
                <a:sym typeface="+mn-ea"/>
              </a:rPr>
              <a:t>......</a:t>
            </a:r>
            <a:endParaRPr lang="en-US" altLang="zh-CN" sz="3300" b="1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4520" y="1619250"/>
            <a:ext cx="5324475" cy="2745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620" y="4469765"/>
            <a:ext cx="6272530" cy="164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93230" y="795655"/>
            <a:ext cx="4999990" cy="941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93230" y="1771650"/>
            <a:ext cx="5081270" cy="1035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74510" y="3001645"/>
            <a:ext cx="4999990" cy="1069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75145" y="4071620"/>
            <a:ext cx="5057140" cy="1020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75145" y="5092065"/>
            <a:ext cx="4971415" cy="109982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3855" y="1075055"/>
            <a:ext cx="763651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1"/>
                </a:solidFill>
              </a:rPr>
              <a:t>国际资本逆流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历史在重演</a:t>
            </a:r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300" b="1">
                <a:solidFill>
                  <a:schemeClr val="accent1"/>
                </a:solidFill>
              </a:rPr>
              <a:t>但历史不是</a:t>
            </a:r>
            <a:r>
              <a:rPr lang="en-US" altLang="zh-CN" sz="2300" b="1">
                <a:solidFill>
                  <a:schemeClr val="accent1"/>
                </a:solidFill>
              </a:rPr>
              <a:t>“</a:t>
            </a:r>
            <a:r>
              <a:rPr lang="zh-CN" altLang="en-US" sz="2300" b="1">
                <a:solidFill>
                  <a:schemeClr val="accent1"/>
                </a:solidFill>
              </a:rPr>
              <a:t>简单</a:t>
            </a:r>
            <a:r>
              <a:rPr lang="en-US" altLang="zh-CN" sz="2300" b="1">
                <a:solidFill>
                  <a:schemeClr val="accent1"/>
                </a:solidFill>
              </a:rPr>
              <a:t>”</a:t>
            </a:r>
            <a:r>
              <a:rPr lang="zh-CN" altLang="en-US" sz="2300" b="1">
                <a:solidFill>
                  <a:schemeClr val="accent1"/>
                </a:solidFill>
              </a:rPr>
              <a:t>的重复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rgbClr val="FF0000"/>
              </a:solidFill>
            </a:endParaRPr>
          </a:p>
          <a:p>
            <a:r>
              <a:rPr lang="zh-CN" altLang="en-US" sz="2600" b="1">
                <a:solidFill>
                  <a:srgbClr val="FF0000"/>
                </a:solidFill>
              </a:rPr>
              <a:t>这一局的局点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1.A</a:t>
            </a:r>
            <a:r>
              <a:rPr lang="zh-CN" altLang="en-US" sz="2600" b="1">
                <a:solidFill>
                  <a:srgbClr val="FF0000"/>
                </a:solidFill>
              </a:rPr>
              <a:t>股继续，早晚估值回归！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2.</a:t>
            </a:r>
            <a:r>
              <a:rPr lang="zh-CN" altLang="en-US" sz="2600" b="1">
                <a:solidFill>
                  <a:srgbClr val="FF0000"/>
                </a:solidFill>
              </a:rPr>
              <a:t>贸易战、科技战、货币战、金融战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</a:t>
            </a:r>
            <a:r>
              <a:rPr lang="zh-CN" altLang="en-US" sz="2600" b="1">
                <a:solidFill>
                  <a:srgbClr val="FF0000"/>
                </a:solidFill>
              </a:rPr>
              <a:t>老美黔驴技穷后，正在走下神坛</a:t>
            </a:r>
            <a:r>
              <a:rPr lang="en-US" altLang="zh-CN" sz="2600" b="1">
                <a:solidFill>
                  <a:srgbClr val="FF0000"/>
                </a:solidFill>
              </a:rPr>
              <a:t>...</a:t>
            </a:r>
            <a:endParaRPr lang="en-US" altLang="zh-CN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3.</a:t>
            </a:r>
            <a:r>
              <a:rPr lang="zh-CN" altLang="en-US" sz="2600" b="1">
                <a:solidFill>
                  <a:srgbClr val="FF0000"/>
                </a:solidFill>
              </a:rPr>
              <a:t>得道多助，失道寡助！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</a:t>
            </a:r>
            <a:r>
              <a:rPr lang="zh-CN" altLang="en-US" sz="2600" b="1">
                <a:solidFill>
                  <a:srgbClr val="FF0000"/>
                </a:solidFill>
              </a:rPr>
              <a:t>当国际资本愿意选择中国，</a:t>
            </a:r>
            <a:endParaRPr lang="zh-CN" altLang="en-US" sz="2600" b="1">
              <a:solidFill>
                <a:srgbClr val="FF0000"/>
              </a:solidFill>
            </a:endParaRPr>
          </a:p>
          <a:p>
            <a:r>
              <a:rPr lang="en-US" altLang="zh-CN" sz="2600" b="1">
                <a:solidFill>
                  <a:srgbClr val="FF0000"/>
                </a:solidFill>
              </a:rPr>
              <a:t>   A</a:t>
            </a:r>
            <a:r>
              <a:rPr lang="zh-CN" altLang="en-US" sz="2600" b="1">
                <a:solidFill>
                  <a:srgbClr val="FF0000"/>
                </a:solidFill>
              </a:rPr>
              <a:t>股将迎来成立以来的最强加持，大周期！</a:t>
            </a:r>
            <a:endParaRPr lang="zh-CN" altLang="en-US" sz="2600" b="1">
              <a:solidFill>
                <a:srgbClr val="FF0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155055" y="1842135"/>
            <a:ext cx="5638165" cy="31737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1090" y="819150"/>
            <a:ext cx="10016490" cy="5381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750" y="833755"/>
            <a:ext cx="11428730" cy="5342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2024.8.27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0410" y="3566160"/>
            <a:ext cx="4876165" cy="2107565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44920" y="3787140"/>
            <a:ext cx="5010785" cy="234315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46825" y="930910"/>
            <a:ext cx="5008880" cy="27793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0250" y="930910"/>
            <a:ext cx="4886325" cy="200977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0250" y="2985770"/>
            <a:ext cx="4562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4"/>
                </a:solidFill>
              </a:rPr>
              <a:t>第</a:t>
            </a:r>
            <a:r>
              <a:rPr lang="en-US" altLang="zh-CN" sz="2800" b="1">
                <a:solidFill>
                  <a:schemeClr val="accent4"/>
                </a:solidFill>
              </a:rPr>
              <a:t>1</a:t>
            </a:r>
            <a:r>
              <a:rPr lang="zh-CN" altLang="en-US" sz="2800" b="1">
                <a:solidFill>
                  <a:schemeClr val="accent4"/>
                </a:solidFill>
              </a:rPr>
              <a:t>阶段</a:t>
            </a:r>
            <a:r>
              <a:rPr lang="en-US" altLang="zh-CN" sz="2800" b="1">
                <a:solidFill>
                  <a:schemeClr val="accent4"/>
                </a:solidFill>
              </a:rPr>
              <a:t>...</a:t>
            </a:r>
            <a:endParaRPr lang="en-US" altLang="zh-CN" sz="2800" b="1">
              <a:solidFill>
                <a:schemeClr val="accent4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40410" y="5673725"/>
            <a:ext cx="4562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/>
                </a:solidFill>
              </a:rPr>
              <a:t>第</a:t>
            </a:r>
            <a:r>
              <a:rPr lang="en-US" altLang="zh-CN" sz="2800" b="1">
                <a:solidFill>
                  <a:schemeClr val="accent6"/>
                </a:solidFill>
              </a:rPr>
              <a:t>2</a:t>
            </a:r>
            <a:r>
              <a:rPr lang="zh-CN" altLang="en-US" sz="2800" b="1">
                <a:solidFill>
                  <a:schemeClr val="accent6"/>
                </a:solidFill>
              </a:rPr>
              <a:t>阶段</a:t>
            </a:r>
            <a:r>
              <a:rPr lang="en-US" altLang="zh-CN" sz="2800" b="1">
                <a:solidFill>
                  <a:schemeClr val="accent6"/>
                </a:solidFill>
              </a:rPr>
              <a:t>...</a:t>
            </a:r>
            <a:endParaRPr lang="en-US" altLang="zh-CN" sz="2800" b="1">
              <a:solidFill>
                <a:schemeClr val="accent6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9840595" y="3787140"/>
            <a:ext cx="1515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</a:rPr>
              <a:t>8</a:t>
            </a:r>
            <a:r>
              <a:rPr lang="zh-CN" altLang="en-US" sz="2800" b="1">
                <a:solidFill>
                  <a:schemeClr val="accent6"/>
                </a:solidFill>
              </a:rPr>
              <a:t>月</a:t>
            </a:r>
            <a:r>
              <a:rPr lang="en-US" altLang="zh-CN" sz="2800" b="1">
                <a:solidFill>
                  <a:schemeClr val="accent6"/>
                </a:solidFill>
              </a:rPr>
              <a:t>27</a:t>
            </a:r>
            <a:r>
              <a:rPr lang="zh-CN" altLang="en-US" sz="2800" b="1">
                <a:solidFill>
                  <a:schemeClr val="accent6"/>
                </a:solidFill>
              </a:rPr>
              <a:t>号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（新手）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7860" y="820420"/>
            <a:ext cx="10910570" cy="547751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13435" y="1201420"/>
            <a:ext cx="2569845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新手的案例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简洁明了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应用清晰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正向推动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655" y="916940"/>
            <a:ext cx="4705350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8290" y="2404745"/>
            <a:ext cx="4704715" cy="2903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7395" y="782320"/>
            <a:ext cx="4770120" cy="1235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40960" y="2087880"/>
            <a:ext cx="6732905" cy="40811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8880" y="877570"/>
            <a:ext cx="5613400" cy="1905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910" y="2922905"/>
            <a:ext cx="6330950" cy="32289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91195" y="812800"/>
            <a:ext cx="2724150" cy="53873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4025" y="786765"/>
            <a:ext cx="4171950" cy="1504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1410" y="1040130"/>
            <a:ext cx="6816090" cy="49574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025" y="2258695"/>
            <a:ext cx="4172585" cy="1724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6770" y="3894455"/>
            <a:ext cx="3921125" cy="232791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950" y="988695"/>
            <a:ext cx="3411855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4995" y="988695"/>
            <a:ext cx="3449320" cy="21805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1520" y="988695"/>
            <a:ext cx="3395980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7515" y="3429000"/>
            <a:ext cx="5014595" cy="25984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22035" y="3418205"/>
            <a:ext cx="56254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 b="1"/>
              <a:t>去伪留真！</a:t>
            </a:r>
            <a:endParaRPr lang="zh-CN" altLang="en-US" sz="3900" b="1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74765" y="4120515"/>
            <a:ext cx="4434840" cy="19062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" y="1038860"/>
            <a:ext cx="4533900" cy="22574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220" y="3650615"/>
            <a:ext cx="4533900" cy="22720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835650" y="812165"/>
            <a:ext cx="5978525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/>
              <a:t>穿</a:t>
            </a:r>
            <a:r>
              <a:rPr lang="en-US" altLang="zh-CN" sz="2300" b="1"/>
              <a:t>3</a:t>
            </a:r>
            <a:r>
              <a:rPr lang="zh-CN" altLang="en-US" sz="2300" b="1"/>
              <a:t>楼</a:t>
            </a:r>
            <a:r>
              <a:rPr lang="en-US" altLang="zh-CN" sz="2300" b="1"/>
              <a:t>-</a:t>
            </a:r>
            <a:r>
              <a:rPr lang="zh-CN" altLang="en-US" sz="2300" b="1"/>
              <a:t>神奇好股</a:t>
            </a:r>
            <a:endParaRPr lang="zh-CN" altLang="en-US" sz="2300" b="1"/>
          </a:p>
          <a:p>
            <a:r>
              <a:rPr lang="zh-CN" altLang="en-US" sz="2300" b="1"/>
              <a:t>黄金行业符合神奇标准</a:t>
            </a:r>
            <a:r>
              <a:rPr lang="en-US" altLang="zh-CN" sz="2300" b="1"/>
              <a:t>+</a:t>
            </a:r>
            <a:r>
              <a:rPr lang="zh-CN" altLang="en-US" sz="2300" b="1"/>
              <a:t>主力资金流较多</a:t>
            </a:r>
            <a:endParaRPr lang="zh-CN" altLang="en-US" sz="2300" b="1"/>
          </a:p>
          <a:p>
            <a:r>
              <a:rPr lang="zh-CN" altLang="en-US" sz="2300" b="1"/>
              <a:t>继续穿个股</a:t>
            </a:r>
            <a:endParaRPr lang="zh-CN" altLang="en-US" sz="2300" b="1"/>
          </a:p>
          <a:p>
            <a:r>
              <a:rPr lang="zh-CN" altLang="en-US" sz="2300" b="1"/>
              <a:t>赤金符合标准</a:t>
            </a:r>
            <a:r>
              <a:rPr lang="en-US" altLang="zh-CN" sz="2300" b="1"/>
              <a:t>+</a:t>
            </a:r>
            <a:r>
              <a:rPr lang="zh-CN" altLang="en-US" sz="2300" b="1"/>
              <a:t>主力</a:t>
            </a:r>
            <a:r>
              <a:rPr lang="en-US" altLang="zh-CN" sz="2300" b="1"/>
              <a:t>1.25</a:t>
            </a:r>
            <a:r>
              <a:rPr lang="zh-CN" altLang="en-US" sz="2300" b="1"/>
              <a:t>亿最多</a:t>
            </a:r>
            <a:endParaRPr lang="zh-CN" altLang="en-US" sz="2300" b="1"/>
          </a:p>
          <a:p>
            <a:r>
              <a:rPr lang="zh-CN" altLang="en-US" sz="2300" b="1"/>
              <a:t>山金符合标准</a:t>
            </a:r>
            <a:r>
              <a:rPr lang="en-US" altLang="zh-CN" sz="2300" b="1"/>
              <a:t>-</a:t>
            </a:r>
            <a:r>
              <a:rPr lang="zh-CN" altLang="en-US" sz="2300" b="1"/>
              <a:t>主力流出</a:t>
            </a:r>
            <a:r>
              <a:rPr lang="en-US" altLang="zh-CN" sz="2300" b="1"/>
              <a:t>1785</a:t>
            </a:r>
            <a:r>
              <a:rPr lang="zh-CN" altLang="en-US" sz="2300" b="1"/>
              <a:t>万</a:t>
            </a:r>
            <a:endParaRPr lang="zh-CN" altLang="en-US" sz="2300" b="1"/>
          </a:p>
          <a:p>
            <a:endParaRPr lang="zh-CN" altLang="en-US"/>
          </a:p>
          <a:p>
            <a:r>
              <a:rPr lang="en-US" altLang="zh-CN"/>
              <a:t>                  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1015" y="2742565"/>
            <a:ext cx="6082030" cy="33909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761605" y="3650615"/>
            <a:ext cx="33991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9</a:t>
            </a:r>
            <a:r>
              <a:rPr lang="zh-CN" altLang="en-US" sz="2000" b="1"/>
              <a:t>：</a:t>
            </a:r>
            <a:r>
              <a:rPr lang="en-US" altLang="zh-CN" sz="2000" b="1"/>
              <a:t>50</a:t>
            </a:r>
            <a:r>
              <a:rPr lang="zh-CN" altLang="en-US" sz="2000" b="1"/>
              <a:t>发现有色资金流</a:t>
            </a:r>
            <a:endParaRPr lang="zh-CN" altLang="en-US" sz="2000" b="1"/>
          </a:p>
          <a:p>
            <a:r>
              <a:rPr lang="zh-CN" altLang="en-US" sz="2000" b="1"/>
              <a:t>穿</a:t>
            </a:r>
            <a:r>
              <a:rPr lang="en-US" altLang="zh-CN" sz="2000" b="1"/>
              <a:t>3</a:t>
            </a:r>
            <a:r>
              <a:rPr lang="zh-CN" altLang="en-US" sz="2000" b="1"/>
              <a:t>楼→定位到赤金，</a:t>
            </a:r>
            <a:endParaRPr lang="zh-CN" altLang="en-US" sz="2000" b="1"/>
          </a:p>
          <a:p>
            <a:r>
              <a:rPr lang="zh-CN" altLang="en-US" sz="2000" b="1"/>
              <a:t>分时图分析</a:t>
            </a:r>
            <a:r>
              <a:rPr lang="en-US" altLang="zh-CN" sz="2000" b="1"/>
              <a:t>+MACD</a:t>
            </a:r>
            <a:r>
              <a:rPr lang="zh-CN" altLang="en-US" sz="2000" b="1"/>
              <a:t>，</a:t>
            </a:r>
            <a:endParaRPr lang="zh-CN" altLang="en-US" sz="2000" b="1"/>
          </a:p>
          <a:p>
            <a:r>
              <a:rPr lang="zh-CN" altLang="en-US" sz="2000" b="1"/>
              <a:t>结合均线与金叉拐点买入</a:t>
            </a:r>
            <a:endParaRPr lang="zh-CN" altLang="en-US" sz="2000" b="1"/>
          </a:p>
        </p:txBody>
      </p:sp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-7.13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52170"/>
            <a:ext cx="3286125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7695" y="852170"/>
            <a:ext cx="4552950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190990" y="1141730"/>
            <a:ext cx="2723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/>
              <a:t>7</a:t>
            </a:r>
            <a:r>
              <a:rPr lang="zh-CN" altLang="en-US" sz="2300" b="1"/>
              <a:t>月</a:t>
            </a:r>
            <a:r>
              <a:rPr lang="en-US" altLang="zh-CN" sz="2300" b="1"/>
              <a:t>13</a:t>
            </a:r>
            <a:r>
              <a:rPr lang="zh-CN" altLang="en-US" sz="2300" b="1"/>
              <a:t>号，资金流</a:t>
            </a:r>
            <a:endParaRPr lang="zh-CN" altLang="en-US" sz="2300" b="1"/>
          </a:p>
          <a:p>
            <a:endParaRPr lang="zh-CN" altLang="en-US" sz="2300"/>
          </a:p>
          <a:p>
            <a:r>
              <a:rPr lang="zh-CN" altLang="en-US" sz="2300" b="1">
                <a:solidFill>
                  <a:schemeClr val="accent1"/>
                </a:solidFill>
              </a:rPr>
              <a:t>有色一早就断流了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神奇好股穿不到黄金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" y="3562985"/>
            <a:ext cx="5300345" cy="26047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3600" y="4485005"/>
            <a:ext cx="44608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4"/>
                </a:solidFill>
              </a:rPr>
              <a:t>看资金流，早盘出了赤金，落袋为金</a:t>
            </a:r>
            <a:endParaRPr lang="zh-CN" altLang="en-US" sz="2000" b="1">
              <a:solidFill>
                <a:schemeClr val="accent4"/>
              </a:solidFill>
            </a:endParaRPr>
          </a:p>
          <a:p>
            <a:r>
              <a:rPr lang="zh-CN" altLang="en-US" sz="2000" b="1">
                <a:solidFill>
                  <a:schemeClr val="accent4"/>
                </a:solidFill>
              </a:rPr>
              <a:t>两天</a:t>
            </a:r>
            <a:r>
              <a:rPr lang="zh-CN" altLang="en-US" sz="3000" b="1">
                <a:solidFill>
                  <a:schemeClr val="accent6"/>
                </a:solidFill>
              </a:rPr>
              <a:t>获利</a:t>
            </a:r>
            <a:r>
              <a:rPr lang="en-US" altLang="zh-CN" sz="3000" b="1">
                <a:solidFill>
                  <a:schemeClr val="accent6"/>
                </a:solidFill>
              </a:rPr>
              <a:t>4%</a:t>
            </a:r>
            <a:r>
              <a:rPr lang="zh-CN" altLang="en-US" sz="2000" b="1">
                <a:solidFill>
                  <a:schemeClr val="accent4"/>
                </a:solidFill>
              </a:rPr>
              <a:t>左右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4255" y="3562985"/>
            <a:ext cx="5642610" cy="260477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7160" y="3971290"/>
            <a:ext cx="34658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3"/>
                </a:solidFill>
              </a:rPr>
              <a:t>看技术，昨个买山金</a:t>
            </a:r>
            <a:endParaRPr lang="zh-CN" altLang="en-US" sz="2300" b="1">
              <a:solidFill>
                <a:schemeClr val="accent3"/>
              </a:solidFill>
            </a:endParaRPr>
          </a:p>
          <a:p>
            <a:r>
              <a:rPr lang="zh-CN" altLang="en-US" sz="2300" b="1">
                <a:solidFill>
                  <a:schemeClr val="accent3"/>
                </a:solidFill>
              </a:rPr>
              <a:t>今天亏损接近</a:t>
            </a:r>
            <a:r>
              <a:rPr lang="en-US" altLang="zh-CN" sz="2300" b="1">
                <a:solidFill>
                  <a:schemeClr val="accent3"/>
                </a:solidFill>
              </a:rPr>
              <a:t>5%</a:t>
            </a:r>
            <a:endParaRPr lang="en-US" altLang="zh-CN" sz="2300" b="1">
              <a:solidFill>
                <a:schemeClr val="accent3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静中生慧～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175" y="847725"/>
            <a:ext cx="4763135" cy="6262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知</a:t>
            </a:r>
            <a:r>
              <a:rPr lang="zh-CN" altLang="en-US" sz="5000"/>
              <a:t>止而后有定；</a:t>
            </a:r>
            <a:endParaRPr lang="zh-CN" altLang="en-US" sz="5000"/>
          </a:p>
          <a:p>
            <a:r>
              <a:rPr lang="zh-CN" altLang="en-US" sz="6000" b="1"/>
              <a:t>定</a:t>
            </a:r>
            <a:r>
              <a:rPr lang="zh-CN" altLang="en-US" sz="5000"/>
              <a:t>而后能静；</a:t>
            </a:r>
            <a:endParaRPr lang="zh-CN" altLang="en-US" sz="5000"/>
          </a:p>
          <a:p>
            <a:r>
              <a:rPr lang="zh-CN" altLang="en-US" sz="6000" b="1"/>
              <a:t>静</a:t>
            </a:r>
            <a:r>
              <a:rPr lang="zh-CN" altLang="en-US" sz="5000"/>
              <a:t>而后能安；</a:t>
            </a:r>
            <a:endParaRPr lang="zh-CN" altLang="en-US" sz="5000"/>
          </a:p>
          <a:p>
            <a:r>
              <a:rPr lang="zh-CN" altLang="en-US" sz="6000" b="1"/>
              <a:t>安</a:t>
            </a:r>
            <a:r>
              <a:rPr lang="zh-CN" altLang="en-US" sz="5000"/>
              <a:t>而后能虑；</a:t>
            </a:r>
            <a:endParaRPr lang="zh-CN" altLang="en-US" sz="5000"/>
          </a:p>
          <a:p>
            <a:r>
              <a:rPr lang="zh-CN" altLang="en-US" sz="6000" b="1"/>
              <a:t>虑</a:t>
            </a:r>
            <a:r>
              <a:rPr lang="zh-CN" altLang="en-US" sz="5000"/>
              <a:t>而后能</a:t>
            </a:r>
            <a:r>
              <a:rPr lang="zh-CN" altLang="en-US" sz="6100" b="1">
                <a:solidFill>
                  <a:schemeClr val="accent6"/>
                </a:solidFill>
              </a:rPr>
              <a:t>得</a:t>
            </a:r>
            <a:r>
              <a:rPr lang="zh-CN" altLang="en-US" sz="5000"/>
              <a:t>。</a:t>
            </a:r>
            <a:endParaRPr lang="zh-CN" altLang="en-US" sz="5000"/>
          </a:p>
          <a:p>
            <a:r>
              <a:rPr lang="en-US" altLang="zh-CN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《大学》</a:t>
            </a:r>
            <a:endParaRPr lang="zh-CN" altLang="en-US" sz="5000"/>
          </a:p>
          <a:p>
            <a:endParaRPr lang="zh-CN" altLang="en-US" sz="5000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209280" y="2392680"/>
            <a:ext cx="4493260" cy="174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夫君子之行，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静以修身，俭以养德。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非淡泊以明志，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非宁静无以致远。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33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3300" b="1">
                <a:latin typeface="华文行楷" panose="02010800040101010101" charset="-122"/>
                <a:ea typeface="华文行楷" panose="02010800040101010101" charset="-122"/>
              </a:rPr>
              <a:t>诸葛亮《诚子书》</a:t>
            </a:r>
            <a:endParaRPr lang="zh-CN" altLang="en-US" sz="33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6165" y="870585"/>
            <a:ext cx="3287395" cy="52679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8320" y="872490"/>
            <a:ext cx="11191875" cy="52705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096000" y="958850"/>
            <a:ext cx="13081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chemeClr val="accent1"/>
                </a:solidFill>
              </a:rPr>
              <a:t>美元</a:t>
            </a:r>
            <a:endParaRPr lang="zh-CN" altLang="en-US" sz="3900" b="1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8635" y="860425"/>
            <a:ext cx="11211560" cy="53111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20360" y="86042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6.17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290" y="848360"/>
            <a:ext cx="11131550" cy="53384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264140" y="2499360"/>
            <a:ext cx="13081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chemeClr val="accent1"/>
                </a:solidFill>
              </a:rPr>
              <a:t>美元</a:t>
            </a:r>
            <a:endParaRPr lang="zh-CN" altLang="en-US" sz="3900" b="1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6.17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060" y="811530"/>
            <a:ext cx="11347450" cy="54019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438640" y="198564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4680" y="1090930"/>
            <a:ext cx="6318250" cy="4764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44740" y="1581150"/>
            <a:ext cx="3989705" cy="3784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43475" y="3366770"/>
            <a:ext cx="1989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2021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年</a:t>
            </a:r>
            <a:endParaRPr lang="zh-CN" altLang="en-US" sz="36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9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</a:t>
            </a:r>
            <a:endParaRPr lang="zh-CN" altLang="en-US" sz="36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强者视角，金钱观！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3405" y="1085850"/>
            <a:ext cx="5659755" cy="3426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32575" y="2397760"/>
            <a:ext cx="4824095" cy="34982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86130" y="4521835"/>
            <a:ext cx="5285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爱兵如子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誓死效忠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</a:t>
            </a:r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</a:t>
            </a:r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你的钱么？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574790" y="1000760"/>
            <a:ext cx="50336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tx1"/>
                </a:solidFill>
              </a:rPr>
              <a:t>市场中亏的大方！现实中真的大方么！</a:t>
            </a:r>
            <a:endParaRPr lang="zh-CN" altLang="en-US" sz="2300" b="1">
              <a:solidFill>
                <a:schemeClr val="tx1"/>
              </a:solidFill>
            </a:endParaRPr>
          </a:p>
          <a:p>
            <a:r>
              <a:rPr lang="en-US" altLang="zh-CN" sz="2300" b="1">
                <a:solidFill>
                  <a:schemeClr val="tx1"/>
                </a:solidFill>
              </a:rPr>
              <a:t> </a:t>
            </a:r>
            <a:r>
              <a:rPr lang="en-US" altLang="zh-CN" sz="2600" b="1">
                <a:solidFill>
                  <a:schemeClr val="tx1"/>
                </a:solidFill>
              </a:rPr>
              <a:t>   </a:t>
            </a:r>
            <a:endParaRPr lang="en-US" altLang="zh-CN" sz="2600" b="1">
              <a:solidFill>
                <a:schemeClr val="tx1"/>
              </a:solidFill>
            </a:endParaRPr>
          </a:p>
          <a:p>
            <a:r>
              <a:rPr lang="en-US" altLang="zh-CN" sz="2600" b="1">
                <a:solidFill>
                  <a:schemeClr val="tx1"/>
                </a:solidFill>
              </a:rPr>
              <a:t>       </a:t>
            </a:r>
            <a:r>
              <a:rPr lang="zh-CN" altLang="en-US" sz="3900" b="1">
                <a:solidFill>
                  <a:schemeClr val="tx1"/>
                </a:solidFill>
              </a:rPr>
              <a:t>大方</a:t>
            </a:r>
            <a:r>
              <a:rPr lang="zh-CN" altLang="en-US" sz="2600" b="1">
                <a:solidFill>
                  <a:schemeClr val="tx1"/>
                </a:solidFill>
              </a:rPr>
              <a:t>是不是用错地方！</a:t>
            </a:r>
            <a:endParaRPr lang="zh-CN" altLang="en-US" sz="2600" b="1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2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4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3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5841</Words>
  <Application>WPS 演示</Application>
  <PresentationFormat>宽屏</PresentationFormat>
  <Paragraphs>799</Paragraphs>
  <Slides>75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75</vt:i4>
      </vt:variant>
    </vt:vector>
  </HeadingPairs>
  <TitlesOfParts>
    <vt:vector size="90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Arial Unicode MS</vt:lpstr>
      <vt:lpstr>Calibri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725</cp:revision>
  <dcterms:created xsi:type="dcterms:W3CDTF">2019-06-19T02:08:00Z</dcterms:created>
  <dcterms:modified xsi:type="dcterms:W3CDTF">2024-10-25T09:46:40Z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5FF182D8FFA54EE2AC96A609699118B2_13</vt:lpwstr>
  </property>
</Properties>
</file>