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6"/>
  </p:notesMasterIdLst>
  <p:handoutMasterIdLst>
    <p:handoutMasterId r:id="rId59"/>
  </p:handoutMasterIdLst>
  <p:sldIdLst>
    <p:sldId id="263" r:id="rId4"/>
    <p:sldId id="11680" r:id="rId5"/>
    <p:sldId id="11681" r:id="rId6"/>
    <p:sldId id="11683" r:id="rId7"/>
    <p:sldId id="11685" r:id="rId8"/>
    <p:sldId id="11690" r:id="rId9"/>
    <p:sldId id="11686" r:id="rId10"/>
    <p:sldId id="11687" r:id="rId11"/>
    <p:sldId id="11730" r:id="rId12"/>
    <p:sldId id="11731" r:id="rId13"/>
    <p:sldId id="11688" r:id="rId14"/>
    <p:sldId id="12600" r:id="rId15"/>
    <p:sldId id="12594" r:id="rId16"/>
    <p:sldId id="12595" r:id="rId17"/>
    <p:sldId id="12596" r:id="rId18"/>
    <p:sldId id="11689" r:id="rId19"/>
    <p:sldId id="12365" r:id="rId20"/>
    <p:sldId id="12300" r:id="rId21"/>
    <p:sldId id="10360" r:id="rId22"/>
    <p:sldId id="12032" r:id="rId23"/>
    <p:sldId id="11691" r:id="rId24"/>
    <p:sldId id="12087" r:id="rId25"/>
    <p:sldId id="12490" r:id="rId27"/>
    <p:sldId id="12427" r:id="rId28"/>
    <p:sldId id="12428" r:id="rId29"/>
    <p:sldId id="12429" r:id="rId30"/>
    <p:sldId id="12088" r:id="rId31"/>
    <p:sldId id="12597" r:id="rId32"/>
    <p:sldId id="12644" r:id="rId33"/>
    <p:sldId id="12645" r:id="rId34"/>
    <p:sldId id="12669" r:id="rId35"/>
    <p:sldId id="12592" r:id="rId36"/>
    <p:sldId id="12593" r:id="rId37"/>
    <p:sldId id="12299" r:id="rId38"/>
    <p:sldId id="12139" r:id="rId39"/>
    <p:sldId id="12559" r:id="rId40"/>
    <p:sldId id="12554" r:id="rId41"/>
    <p:sldId id="12560" r:id="rId42"/>
    <p:sldId id="12561" r:id="rId43"/>
    <p:sldId id="12555" r:id="rId44"/>
    <p:sldId id="12556" r:id="rId45"/>
    <p:sldId id="11851" r:id="rId46"/>
    <p:sldId id="11778" r:id="rId47"/>
    <p:sldId id="11814" r:id="rId48"/>
    <p:sldId id="11813" r:id="rId49"/>
    <p:sldId id="12599" r:id="rId50"/>
    <p:sldId id="8436" r:id="rId51"/>
    <p:sldId id="8437" r:id="rId52"/>
    <p:sldId id="9796" r:id="rId53"/>
    <p:sldId id="11491" r:id="rId54"/>
    <p:sldId id="11492" r:id="rId55"/>
    <p:sldId id="8414" r:id="rId56"/>
    <p:sldId id="8106" r:id="rId57"/>
    <p:sldId id="11090" r:id="rId58"/>
  </p:sldIdLst>
  <p:sldSz cx="12192000" cy="6858000"/>
  <p:notesSz cx="6858000" cy="9144000"/>
  <p:embeddedFontLst>
    <p:embeddedFont>
      <p:font typeface="思源黑体 CN Heavy" panose="020B0A00000000000000" charset="-122"/>
      <p:bold r:id="rId64"/>
    </p:embeddedFont>
    <p:embeddedFont>
      <p:font typeface="微软雅黑" panose="020B0503020204020204" charset="-122"/>
      <p:regular r:id="rId65"/>
    </p:embeddedFont>
    <p:embeddedFont>
      <p:font typeface="Calibri" panose="020F0502020204030204" charset="0"/>
      <p:regular r:id="rId66"/>
      <p:bold r:id="rId67"/>
      <p:italic r:id="rId68"/>
      <p:boldItalic r:id="rId69"/>
    </p:embeddedFont>
    <p:embeddedFont>
      <p:font typeface="华文行楷" panose="02010800040101010101" charset="-122"/>
      <p:regular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tags" Target="tags/tag377.xml"/><Relationship Id="rId70" Type="http://schemas.openxmlformats.org/officeDocument/2006/relationships/font" Target="fonts/font7.fntdata"/><Relationship Id="rId7" Type="http://schemas.openxmlformats.org/officeDocument/2006/relationships/slide" Target="slides/slide4.xml"/><Relationship Id="rId69" Type="http://schemas.openxmlformats.org/officeDocument/2006/relationships/font" Target="fonts/font6.fntdata"/><Relationship Id="rId68" Type="http://schemas.openxmlformats.org/officeDocument/2006/relationships/font" Target="fonts/font5.fntdata"/><Relationship Id="rId67" Type="http://schemas.openxmlformats.org/officeDocument/2006/relationships/font" Target="fonts/font4.fntdata"/><Relationship Id="rId66" Type="http://schemas.openxmlformats.org/officeDocument/2006/relationships/font" Target="fonts/font3.fntdata"/><Relationship Id="rId65" Type="http://schemas.openxmlformats.org/officeDocument/2006/relationships/font" Target="fonts/font2.fntdata"/><Relationship Id="rId64" Type="http://schemas.openxmlformats.org/officeDocument/2006/relationships/font" Target="fonts/font1.fntdata"/><Relationship Id="rId63" Type="http://schemas.openxmlformats.org/officeDocument/2006/relationships/commentAuthors" Target="commentAuthors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handoutMaster" Target="handoutMasters/handoutMaster1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15.pn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16.png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image" Target="../media/image17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8.xml"/><Relationship Id="rId5" Type="http://schemas.openxmlformats.org/officeDocument/2006/relationships/image" Target="../media/image19.png"/><Relationship Id="rId4" Type="http://schemas.openxmlformats.org/officeDocument/2006/relationships/tags" Target="../tags/tag157.xml"/><Relationship Id="rId3" Type="http://schemas.openxmlformats.org/officeDocument/2006/relationships/image" Target="../media/image18.png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2.xml"/><Relationship Id="rId5" Type="http://schemas.openxmlformats.org/officeDocument/2006/relationships/image" Target="../media/image21.png"/><Relationship Id="rId4" Type="http://schemas.openxmlformats.org/officeDocument/2006/relationships/tags" Target="../tags/tag161.xml"/><Relationship Id="rId3" Type="http://schemas.openxmlformats.org/officeDocument/2006/relationships/image" Target="../media/image20.png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image" Target="../media/image23.png"/><Relationship Id="rId4" Type="http://schemas.openxmlformats.org/officeDocument/2006/relationships/tags" Target="../tags/tag165.xml"/><Relationship Id="rId3" Type="http://schemas.openxmlformats.org/officeDocument/2006/relationships/image" Target="../media/image22.png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3.xml"/><Relationship Id="rId4" Type="http://schemas.openxmlformats.org/officeDocument/2006/relationships/image" Target="../media/image26.png"/><Relationship Id="rId3" Type="http://schemas.openxmlformats.org/officeDocument/2006/relationships/tags" Target="../tags/tag172.xml"/><Relationship Id="rId2" Type="http://schemas.openxmlformats.org/officeDocument/2006/relationships/image" Target="../media/image25.png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png"/><Relationship Id="rId7" Type="http://schemas.openxmlformats.org/officeDocument/2006/relationships/tags" Target="../tags/tag177.xml"/><Relationship Id="rId6" Type="http://schemas.openxmlformats.org/officeDocument/2006/relationships/image" Target="../media/image29.png"/><Relationship Id="rId5" Type="http://schemas.openxmlformats.org/officeDocument/2006/relationships/tags" Target="../tags/tag176.xml"/><Relationship Id="rId4" Type="http://schemas.openxmlformats.org/officeDocument/2006/relationships/image" Target="../media/image28.png"/><Relationship Id="rId3" Type="http://schemas.openxmlformats.org/officeDocument/2006/relationships/tags" Target="../tags/tag175.xml"/><Relationship Id="rId2" Type="http://schemas.openxmlformats.org/officeDocument/2006/relationships/image" Target="../media/image27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9.xml"/><Relationship Id="rId11" Type="http://schemas.openxmlformats.org/officeDocument/2006/relationships/image" Target="../media/image32.png"/><Relationship Id="rId10" Type="http://schemas.openxmlformats.org/officeDocument/2006/relationships/tags" Target="../tags/tag178.xml"/><Relationship Id="rId1" Type="http://schemas.openxmlformats.org/officeDocument/2006/relationships/tags" Target="../tags/tag17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2.xml"/><Relationship Id="rId4" Type="http://schemas.openxmlformats.org/officeDocument/2006/relationships/image" Target="../media/image33.pn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9.xml"/><Relationship Id="rId3" Type="http://schemas.openxmlformats.org/officeDocument/2006/relationships/image" Target="../media/image34.png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image" Target="../media/image35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6.xml"/><Relationship Id="rId3" Type="http://schemas.openxmlformats.org/officeDocument/2006/relationships/image" Target="../media/image36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9.xml"/><Relationship Id="rId3" Type="http://schemas.openxmlformats.org/officeDocument/2006/relationships/image" Target="../media/image37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2.xml"/><Relationship Id="rId4" Type="http://schemas.openxmlformats.org/officeDocument/2006/relationships/image" Target="../media/image39.png"/><Relationship Id="rId3" Type="http://schemas.openxmlformats.org/officeDocument/2006/relationships/tags" Target="../tags/tag201.xml"/><Relationship Id="rId2" Type="http://schemas.openxmlformats.org/officeDocument/2006/relationships/image" Target="../media/image38.png"/><Relationship Id="rId1" Type="http://schemas.openxmlformats.org/officeDocument/2006/relationships/tags" Target="../tags/tag20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image" Target="../media/image42.png"/><Relationship Id="rId7" Type="http://schemas.openxmlformats.org/officeDocument/2006/relationships/tags" Target="../tags/tag206.xml"/><Relationship Id="rId6" Type="http://schemas.openxmlformats.org/officeDocument/2006/relationships/image" Target="../media/image41.png"/><Relationship Id="rId5" Type="http://schemas.openxmlformats.org/officeDocument/2006/relationships/tags" Target="../tags/tag205.xml"/><Relationship Id="rId4" Type="http://schemas.openxmlformats.org/officeDocument/2006/relationships/image" Target="../media/image40.png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9.xml"/><Relationship Id="rId11" Type="http://schemas.openxmlformats.org/officeDocument/2006/relationships/image" Target="../media/image43.png"/><Relationship Id="rId10" Type="http://schemas.openxmlformats.org/officeDocument/2006/relationships/tags" Target="../tags/tag208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214.xml"/><Relationship Id="rId7" Type="http://schemas.openxmlformats.org/officeDocument/2006/relationships/image" Target="../media/image46.png"/><Relationship Id="rId6" Type="http://schemas.openxmlformats.org/officeDocument/2006/relationships/tags" Target="../tags/tag213.xml"/><Relationship Id="rId5" Type="http://schemas.openxmlformats.org/officeDocument/2006/relationships/image" Target="../media/image45.png"/><Relationship Id="rId4" Type="http://schemas.openxmlformats.org/officeDocument/2006/relationships/tags" Target="../tags/tag212.xml"/><Relationship Id="rId3" Type="http://schemas.openxmlformats.org/officeDocument/2006/relationships/image" Target="../media/image44.png"/><Relationship Id="rId2" Type="http://schemas.openxmlformats.org/officeDocument/2006/relationships/tags" Target="../tags/tag21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15.xml"/><Relationship Id="rId1" Type="http://schemas.openxmlformats.org/officeDocument/2006/relationships/tags" Target="../tags/tag2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8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0.xml"/><Relationship Id="rId7" Type="http://schemas.openxmlformats.org/officeDocument/2006/relationships/image" Target="../media/image50.png"/><Relationship Id="rId6" Type="http://schemas.openxmlformats.org/officeDocument/2006/relationships/tags" Target="../tags/tag219.xml"/><Relationship Id="rId5" Type="http://schemas.openxmlformats.org/officeDocument/2006/relationships/image" Target="../media/image49.png"/><Relationship Id="rId4" Type="http://schemas.openxmlformats.org/officeDocument/2006/relationships/tags" Target="../tags/tag218.xml"/><Relationship Id="rId3" Type="http://schemas.openxmlformats.org/officeDocument/2006/relationships/image" Target="../media/image48.png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tags" Target="../tags/tag225.xml"/><Relationship Id="rId7" Type="http://schemas.openxmlformats.org/officeDocument/2006/relationships/image" Target="../media/image53.png"/><Relationship Id="rId6" Type="http://schemas.openxmlformats.org/officeDocument/2006/relationships/tags" Target="../tags/tag224.xml"/><Relationship Id="rId5" Type="http://schemas.openxmlformats.org/officeDocument/2006/relationships/image" Target="../media/image52.png"/><Relationship Id="rId4" Type="http://schemas.openxmlformats.org/officeDocument/2006/relationships/tags" Target="../tags/tag223.xml"/><Relationship Id="rId3" Type="http://schemas.openxmlformats.org/officeDocument/2006/relationships/image" Target="../media/image51.png"/><Relationship Id="rId2" Type="http://schemas.openxmlformats.org/officeDocument/2006/relationships/tags" Target="../tags/tag22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6.xml"/><Relationship Id="rId1" Type="http://schemas.openxmlformats.org/officeDocument/2006/relationships/tags" Target="../tags/tag22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image" Target="../media/image58.png"/><Relationship Id="rId7" Type="http://schemas.openxmlformats.org/officeDocument/2006/relationships/tags" Target="../tags/tag230.xml"/><Relationship Id="rId6" Type="http://schemas.openxmlformats.org/officeDocument/2006/relationships/image" Target="../media/image57.png"/><Relationship Id="rId5" Type="http://schemas.openxmlformats.org/officeDocument/2006/relationships/tags" Target="../tags/tag229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tags" Target="../tags/tag228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5.xml"/><Relationship Id="rId6" Type="http://schemas.openxmlformats.org/officeDocument/2006/relationships/image" Target="../media/image60.png"/><Relationship Id="rId5" Type="http://schemas.openxmlformats.org/officeDocument/2006/relationships/tags" Target="../tags/tag234.xml"/><Relationship Id="rId4" Type="http://schemas.openxmlformats.org/officeDocument/2006/relationships/image" Target="../media/image59.png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1.xml"/><Relationship Id="rId6" Type="http://schemas.openxmlformats.org/officeDocument/2006/relationships/image" Target="../media/image61.png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2.xml"/><Relationship Id="rId1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4.xml"/><Relationship Id="rId2" Type="http://schemas.openxmlformats.org/officeDocument/2006/relationships/image" Target="../media/image63.png"/><Relationship Id="rId1" Type="http://schemas.openxmlformats.org/officeDocument/2006/relationships/tags" Target="../tags/tag24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49.xml"/><Relationship Id="rId7" Type="http://schemas.openxmlformats.org/officeDocument/2006/relationships/image" Target="../media/image66.png"/><Relationship Id="rId6" Type="http://schemas.openxmlformats.org/officeDocument/2006/relationships/tags" Target="../tags/tag248.xml"/><Relationship Id="rId5" Type="http://schemas.openxmlformats.org/officeDocument/2006/relationships/image" Target="../media/image65.png"/><Relationship Id="rId4" Type="http://schemas.openxmlformats.org/officeDocument/2006/relationships/tags" Target="../tags/tag247.xml"/><Relationship Id="rId3" Type="http://schemas.openxmlformats.org/officeDocument/2006/relationships/image" Target="../media/image64.png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3.xml"/><Relationship Id="rId6" Type="http://schemas.openxmlformats.org/officeDocument/2006/relationships/image" Target="../media/image69.png"/><Relationship Id="rId5" Type="http://schemas.openxmlformats.org/officeDocument/2006/relationships/tags" Target="../tags/tag252.xml"/><Relationship Id="rId4" Type="http://schemas.openxmlformats.org/officeDocument/2006/relationships/image" Target="../media/image68.png"/><Relationship Id="rId3" Type="http://schemas.openxmlformats.org/officeDocument/2006/relationships/tags" Target="../tags/tag251.xml"/><Relationship Id="rId2" Type="http://schemas.openxmlformats.org/officeDocument/2006/relationships/image" Target="../media/image67.png"/><Relationship Id="rId1" Type="http://schemas.openxmlformats.org/officeDocument/2006/relationships/tags" Target="../tags/tag250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image" Target="../media/image73.png"/><Relationship Id="rId7" Type="http://schemas.openxmlformats.org/officeDocument/2006/relationships/tags" Target="../tags/tag257.xml"/><Relationship Id="rId6" Type="http://schemas.openxmlformats.org/officeDocument/2006/relationships/image" Target="../media/image72.png"/><Relationship Id="rId5" Type="http://schemas.openxmlformats.org/officeDocument/2006/relationships/tags" Target="../tags/tag256.xml"/><Relationship Id="rId4" Type="http://schemas.openxmlformats.org/officeDocument/2006/relationships/image" Target="../media/image71.png"/><Relationship Id="rId3" Type="http://schemas.openxmlformats.org/officeDocument/2006/relationships/tags" Target="../tags/tag255.xml"/><Relationship Id="rId2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9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tags" Target="../tags/tag263.xml"/><Relationship Id="rId7" Type="http://schemas.openxmlformats.org/officeDocument/2006/relationships/image" Target="../media/image76.png"/><Relationship Id="rId6" Type="http://schemas.openxmlformats.org/officeDocument/2006/relationships/tags" Target="../tags/tag262.xml"/><Relationship Id="rId5" Type="http://schemas.openxmlformats.org/officeDocument/2006/relationships/image" Target="../media/image75.png"/><Relationship Id="rId4" Type="http://schemas.openxmlformats.org/officeDocument/2006/relationships/tags" Target="../tags/tag261.xml"/><Relationship Id="rId3" Type="http://schemas.openxmlformats.org/officeDocument/2006/relationships/image" Target="../media/image74.png"/><Relationship Id="rId2" Type="http://schemas.openxmlformats.org/officeDocument/2006/relationships/tags" Target="../tags/tag26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65.xml"/><Relationship Id="rId11" Type="http://schemas.openxmlformats.org/officeDocument/2006/relationships/image" Target="../media/image78.png"/><Relationship Id="rId10" Type="http://schemas.openxmlformats.org/officeDocument/2006/relationships/tags" Target="../tags/tag264.xml"/><Relationship Id="rId1" Type="http://schemas.openxmlformats.org/officeDocument/2006/relationships/tags" Target="../tags/tag259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image" Target="../media/image79.png"/><Relationship Id="rId7" Type="http://schemas.openxmlformats.org/officeDocument/2006/relationships/tags" Target="../tags/tag269.xml"/><Relationship Id="rId6" Type="http://schemas.openxmlformats.org/officeDocument/2006/relationships/image" Target="../media/image41.png"/><Relationship Id="rId5" Type="http://schemas.openxmlformats.org/officeDocument/2006/relationships/tags" Target="../tags/tag268.xml"/><Relationship Id="rId4" Type="http://schemas.openxmlformats.org/officeDocument/2006/relationships/image" Target="../media/image40.png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7.xml"/><Relationship Id="rId2" Type="http://schemas.openxmlformats.org/officeDocument/2006/relationships/image" Target="../media/image80.png"/><Relationship Id="rId1" Type="http://schemas.openxmlformats.org/officeDocument/2006/relationships/tags" Target="../tags/tag276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image" Target="../media/image84.png"/><Relationship Id="rId7" Type="http://schemas.openxmlformats.org/officeDocument/2006/relationships/tags" Target="../tags/tag281.xml"/><Relationship Id="rId6" Type="http://schemas.openxmlformats.org/officeDocument/2006/relationships/image" Target="../media/image83.png"/><Relationship Id="rId5" Type="http://schemas.openxmlformats.org/officeDocument/2006/relationships/tags" Target="../tags/tag280.xml"/><Relationship Id="rId4" Type="http://schemas.openxmlformats.org/officeDocument/2006/relationships/image" Target="../media/image82.png"/><Relationship Id="rId3" Type="http://schemas.openxmlformats.org/officeDocument/2006/relationships/tags" Target="../tags/tag279.xml"/><Relationship Id="rId2" Type="http://schemas.openxmlformats.org/officeDocument/2006/relationships/image" Target="../media/image8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83.xml"/><Relationship Id="rId10" Type="http://schemas.openxmlformats.org/officeDocument/2006/relationships/image" Target="../media/image85.png"/><Relationship Id="rId1" Type="http://schemas.openxmlformats.org/officeDocument/2006/relationships/tags" Target="../tags/tag27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7.xml"/><Relationship Id="rId6" Type="http://schemas.openxmlformats.org/officeDocument/2006/relationships/image" Target="../media/image88.png"/><Relationship Id="rId5" Type="http://schemas.openxmlformats.org/officeDocument/2006/relationships/tags" Target="../tags/tag286.xml"/><Relationship Id="rId4" Type="http://schemas.openxmlformats.org/officeDocument/2006/relationships/image" Target="../media/image87.png"/><Relationship Id="rId3" Type="http://schemas.openxmlformats.org/officeDocument/2006/relationships/tags" Target="../tags/tag285.xml"/><Relationship Id="rId2" Type="http://schemas.openxmlformats.org/officeDocument/2006/relationships/image" Target="../media/image86.png"/><Relationship Id="rId1" Type="http://schemas.openxmlformats.org/officeDocument/2006/relationships/tags" Target="../tags/tag284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image" Target="../media/image92.png"/><Relationship Id="rId7" Type="http://schemas.openxmlformats.org/officeDocument/2006/relationships/tags" Target="../tags/tag291.xml"/><Relationship Id="rId6" Type="http://schemas.openxmlformats.org/officeDocument/2006/relationships/image" Target="../media/image91.png"/><Relationship Id="rId5" Type="http://schemas.openxmlformats.org/officeDocument/2006/relationships/tags" Target="../tags/tag290.xml"/><Relationship Id="rId4" Type="http://schemas.openxmlformats.org/officeDocument/2006/relationships/image" Target="../media/image90.png"/><Relationship Id="rId3" Type="http://schemas.openxmlformats.org/officeDocument/2006/relationships/tags" Target="../tags/tag289.xml"/><Relationship Id="rId2" Type="http://schemas.openxmlformats.org/officeDocument/2006/relationships/image" Target="../media/image89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88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322.xml"/><Relationship Id="rId30" Type="http://schemas.openxmlformats.org/officeDocument/2006/relationships/tags" Target="../tags/tag321.xml"/><Relationship Id="rId3" Type="http://schemas.openxmlformats.org/officeDocument/2006/relationships/tags" Target="../tags/tag295.xml"/><Relationship Id="rId29" Type="http://schemas.openxmlformats.org/officeDocument/2006/relationships/tags" Target="../tags/tag320.xml"/><Relationship Id="rId28" Type="http://schemas.openxmlformats.org/officeDocument/2006/relationships/tags" Target="../tags/tag319.xml"/><Relationship Id="rId27" Type="http://schemas.openxmlformats.org/officeDocument/2006/relationships/tags" Target="../tags/tag318.xml"/><Relationship Id="rId26" Type="http://schemas.openxmlformats.org/officeDocument/2006/relationships/tags" Target="../tags/tag317.xml"/><Relationship Id="rId25" Type="http://schemas.openxmlformats.org/officeDocument/2006/relationships/tags" Target="../tags/tag316.xml"/><Relationship Id="rId24" Type="http://schemas.openxmlformats.org/officeDocument/2006/relationships/tags" Target="../tags/tag315.xml"/><Relationship Id="rId23" Type="http://schemas.openxmlformats.org/officeDocument/2006/relationships/tags" Target="../tags/tag314.xml"/><Relationship Id="rId22" Type="http://schemas.openxmlformats.org/officeDocument/2006/relationships/image" Target="../media/image93.png"/><Relationship Id="rId21" Type="http://schemas.openxmlformats.org/officeDocument/2006/relationships/tags" Target="../tags/tag313.xml"/><Relationship Id="rId20" Type="http://schemas.openxmlformats.org/officeDocument/2006/relationships/tags" Target="../tags/tag312.xml"/><Relationship Id="rId2" Type="http://schemas.openxmlformats.org/officeDocument/2006/relationships/tags" Target="../tags/tag294.xml"/><Relationship Id="rId19" Type="http://schemas.openxmlformats.org/officeDocument/2006/relationships/tags" Target="../tags/tag311.xml"/><Relationship Id="rId18" Type="http://schemas.openxmlformats.org/officeDocument/2006/relationships/tags" Target="../tags/tag310.xml"/><Relationship Id="rId17" Type="http://schemas.openxmlformats.org/officeDocument/2006/relationships/tags" Target="../tags/tag309.xml"/><Relationship Id="rId16" Type="http://schemas.openxmlformats.org/officeDocument/2006/relationships/tags" Target="../tags/tag308.xml"/><Relationship Id="rId15" Type="http://schemas.openxmlformats.org/officeDocument/2006/relationships/tags" Target="../tags/tag307.xml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3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346.xml"/><Relationship Id="rId24" Type="http://schemas.openxmlformats.org/officeDocument/2006/relationships/tags" Target="../tags/tag345.xml"/><Relationship Id="rId23" Type="http://schemas.openxmlformats.org/officeDocument/2006/relationships/tags" Target="../tags/tag344.xml"/><Relationship Id="rId22" Type="http://schemas.openxmlformats.org/officeDocument/2006/relationships/tags" Target="../tags/tag343.xml"/><Relationship Id="rId21" Type="http://schemas.openxmlformats.org/officeDocument/2006/relationships/tags" Target="../tags/tag342.xml"/><Relationship Id="rId20" Type="http://schemas.openxmlformats.org/officeDocument/2006/relationships/tags" Target="../tags/tag341.xml"/><Relationship Id="rId2" Type="http://schemas.openxmlformats.org/officeDocument/2006/relationships/tags" Target="../tags/tag323.xml"/><Relationship Id="rId19" Type="http://schemas.openxmlformats.org/officeDocument/2006/relationships/tags" Target="../tags/tag340.xml"/><Relationship Id="rId18" Type="http://schemas.openxmlformats.org/officeDocument/2006/relationships/tags" Target="../tags/tag339.xml"/><Relationship Id="rId17" Type="http://schemas.openxmlformats.org/officeDocument/2006/relationships/tags" Target="../tags/tag338.xml"/><Relationship Id="rId16" Type="http://schemas.openxmlformats.org/officeDocument/2006/relationships/tags" Target="../tags/tag337.xml"/><Relationship Id="rId15" Type="http://schemas.openxmlformats.org/officeDocument/2006/relationships/tags" Target="../tags/tag336.xml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0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8" Type="http://schemas.openxmlformats.org/officeDocument/2006/relationships/tags" Target="../tags/tag358.xml"/><Relationship Id="rId7" Type="http://schemas.openxmlformats.org/officeDocument/2006/relationships/image" Target="../media/image96.png"/><Relationship Id="rId6" Type="http://schemas.openxmlformats.org/officeDocument/2006/relationships/tags" Target="../tags/tag357.xml"/><Relationship Id="rId5" Type="http://schemas.openxmlformats.org/officeDocument/2006/relationships/image" Target="../media/image95.png"/><Relationship Id="rId4" Type="http://schemas.openxmlformats.org/officeDocument/2006/relationships/tags" Target="../tags/tag356.xml"/><Relationship Id="rId3" Type="http://schemas.openxmlformats.org/officeDocument/2006/relationships/image" Target="../media/image94.png"/><Relationship Id="rId2" Type="http://schemas.openxmlformats.org/officeDocument/2006/relationships/tags" Target="../tags/tag35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62.xml"/><Relationship Id="rId15" Type="http://schemas.openxmlformats.org/officeDocument/2006/relationships/image" Target="../media/image100.png"/><Relationship Id="rId14" Type="http://schemas.openxmlformats.org/officeDocument/2006/relationships/tags" Target="../tags/tag361.xml"/><Relationship Id="rId13" Type="http://schemas.openxmlformats.org/officeDocument/2006/relationships/image" Target="../media/image99.png"/><Relationship Id="rId12" Type="http://schemas.openxmlformats.org/officeDocument/2006/relationships/tags" Target="../tags/tag360.xml"/><Relationship Id="rId11" Type="http://schemas.openxmlformats.org/officeDocument/2006/relationships/image" Target="../media/image98.png"/><Relationship Id="rId10" Type="http://schemas.openxmlformats.org/officeDocument/2006/relationships/tags" Target="../tags/tag359.xml"/><Relationship Id="rId1" Type="http://schemas.openxmlformats.org/officeDocument/2006/relationships/tags" Target="../tags/tag354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image" Target="../media/image105.png"/><Relationship Id="rId7" Type="http://schemas.openxmlformats.org/officeDocument/2006/relationships/tags" Target="../tags/tag36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tags" Target="../tags/tag36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68.xml"/><Relationship Id="rId14" Type="http://schemas.openxmlformats.org/officeDocument/2006/relationships/image" Target="../media/image108.png"/><Relationship Id="rId13" Type="http://schemas.openxmlformats.org/officeDocument/2006/relationships/tags" Target="../tags/tag367.xml"/><Relationship Id="rId12" Type="http://schemas.openxmlformats.org/officeDocument/2006/relationships/image" Target="../media/image107.png"/><Relationship Id="rId11" Type="http://schemas.openxmlformats.org/officeDocument/2006/relationships/tags" Target="../tags/tag366.xml"/><Relationship Id="rId10" Type="http://schemas.openxmlformats.org/officeDocument/2006/relationships/image" Target="../media/image106.png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0.xml"/><Relationship Id="rId3" Type="http://schemas.openxmlformats.org/officeDocument/2006/relationships/image" Target="../media/image109.png"/><Relationship Id="rId2" Type="http://schemas.openxmlformats.org/officeDocument/2006/relationships/tags" Target="../tags/tag369.xml"/><Relationship Id="rId1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image" Target="../media/image110.png"/><Relationship Id="rId3" Type="http://schemas.openxmlformats.org/officeDocument/2006/relationships/tags" Target="../tags/tag372.xml"/><Relationship Id="rId2" Type="http://schemas.openxmlformats.org/officeDocument/2006/relationships/image" Target="../media/image1.png"/><Relationship Id="rId1" Type="http://schemas.openxmlformats.org/officeDocument/2006/relationships/tags" Target="../tags/tag3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12.png"/><Relationship Id="rId1" Type="http://schemas.openxmlformats.org/officeDocument/2006/relationships/tags" Target="../tags/tag13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13.png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4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735" y="2230120"/>
            <a:ext cx="1126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资金流分析</a:t>
            </a:r>
            <a:r>
              <a:rPr lang="en-US" alt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+</a:t>
            </a: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神奇战法</a:t>
            </a: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！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2024.12.05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谨防美联储鹰派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1645" y="1161415"/>
            <a:ext cx="4991100" cy="4642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/>
              <a:t>美联储官员突然</a:t>
            </a:r>
            <a:r>
              <a:rPr lang="zh-CN" altLang="en-US" sz="2800" b="1"/>
              <a:t>“放鹰”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2025年美联储票委、圣路易斯联储主席穆萨莱姆周三表示，可能会在12月会议或更晚的会议上暂停降息。</a:t>
            </a:r>
            <a:endParaRPr lang="zh-CN" altLang="en-US" sz="2200" b="1"/>
          </a:p>
          <a:p>
            <a:r>
              <a:rPr lang="zh-CN" altLang="en-US" sz="2200" b="1"/>
              <a:t>在通胀高于预期和对劳动力市场的担忧下降的情况下，政策制定者可能是时候放慢降息步伐了。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穆萨莱姆表示，随着时间的推移继续降息可能是合适的，但他支持耐心的做法，称过快降息的风险大于降息过少的风险。</a:t>
            </a:r>
            <a:endParaRPr lang="zh-CN" altLang="en-US" sz="2200" b="1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52745" y="1045845"/>
            <a:ext cx="6335395" cy="49155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92680" y="0"/>
            <a:ext cx="88080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～1.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不买？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 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买多少？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7285" y="868680"/>
            <a:ext cx="4215130" cy="43167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66255" y="868680"/>
            <a:ext cx="4334510" cy="43167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87755" y="5215890"/>
            <a:ext cx="4426585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趋势分析</a:t>
            </a:r>
            <a:r>
              <a:rPr lang="en-US" altLang="zh-CN" sz="2000" b="1"/>
              <a:t>-</a:t>
            </a:r>
            <a:r>
              <a:rPr lang="zh-CN" altLang="en-US" sz="2000" b="1"/>
              <a:t>只要第</a:t>
            </a:r>
            <a:r>
              <a:rPr lang="en-US" altLang="zh-CN" sz="2000" b="1"/>
              <a:t>1</a:t>
            </a:r>
            <a:r>
              <a:rPr lang="zh-CN" altLang="en-US" sz="2000" b="1"/>
              <a:t>色阶没转红，</a:t>
            </a:r>
            <a:endParaRPr lang="zh-CN" altLang="en-US" sz="2000" b="1"/>
          </a:p>
          <a:p>
            <a:r>
              <a:rPr lang="zh-CN" altLang="en-US" sz="2000" b="1"/>
              <a:t>形成不了</a:t>
            </a:r>
            <a:r>
              <a:rPr lang="zh-CN" altLang="en-US" sz="2200" b="1">
                <a:solidFill>
                  <a:schemeClr val="accent6"/>
                </a:solidFill>
              </a:rPr>
              <a:t>共振</a:t>
            </a:r>
            <a:endParaRPr lang="zh-CN" altLang="en-US" sz="2300" b="1"/>
          </a:p>
          <a:p>
            <a:r>
              <a:rPr lang="zh-CN" altLang="en-US" sz="2000" b="1"/>
              <a:t>短期趋势没走好，短线也不动！</a:t>
            </a:r>
            <a:endParaRPr lang="zh-CN" altLang="en-US" sz="2000" b="1"/>
          </a:p>
        </p:txBody>
      </p:sp>
      <p:sp>
        <p:nvSpPr>
          <p:cNvPr id="9" name="文本框 8"/>
          <p:cNvSpPr txBox="1"/>
          <p:nvPr/>
        </p:nvSpPr>
        <p:spPr>
          <a:xfrm>
            <a:off x="6758940" y="5175250"/>
            <a:ext cx="51841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趋势分析</a:t>
            </a:r>
            <a:r>
              <a:rPr lang="en-US" altLang="zh-CN" sz="2200" b="1"/>
              <a:t>-</a:t>
            </a:r>
            <a:r>
              <a:rPr lang="zh-CN" altLang="en-US" sz="2200" b="1"/>
              <a:t>第</a:t>
            </a:r>
            <a:r>
              <a:rPr lang="en-US" altLang="zh-CN" sz="2200" b="1"/>
              <a:t>1</a:t>
            </a:r>
            <a:r>
              <a:rPr lang="zh-CN" altLang="en-US" sz="2200" b="1"/>
              <a:t>色阶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+MACD</a:t>
            </a:r>
            <a:r>
              <a:rPr lang="zh-CN" altLang="en-US" sz="2200" b="1"/>
              <a:t>金叉有红柱</a:t>
            </a:r>
            <a:r>
              <a:rPr lang="en-US" altLang="zh-CN" sz="2200" b="1"/>
              <a:t>+</a:t>
            </a:r>
            <a:r>
              <a:rPr lang="zh-CN" altLang="en-US" sz="2200" b="1"/>
              <a:t>神奇</a:t>
            </a:r>
            <a:r>
              <a:rPr lang="en-US" altLang="zh-CN" sz="2200" b="1"/>
              <a:t>K</a:t>
            </a:r>
            <a:r>
              <a:rPr lang="zh-CN" altLang="en-US" sz="2200" b="1"/>
              <a:t>线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+</a:t>
            </a:r>
            <a:r>
              <a:rPr lang="zh-CN" altLang="en-US" sz="2200" b="1"/>
              <a:t>中期生命线</a:t>
            </a:r>
            <a:r>
              <a:rPr lang="en-US" altLang="zh-CN" sz="2200" b="1"/>
              <a:t>.</a:t>
            </a:r>
            <a:r>
              <a:rPr lang="zh-CN" altLang="en-US" sz="2200" b="1"/>
              <a:t>红</a:t>
            </a:r>
            <a:r>
              <a:rPr lang="en-US" altLang="zh-CN" sz="2200" b="1"/>
              <a:t>=</a:t>
            </a:r>
            <a:r>
              <a:rPr lang="zh-CN" altLang="en-US" sz="2200" b="1"/>
              <a:t>形成</a:t>
            </a:r>
            <a:r>
              <a:rPr lang="zh-CN" altLang="en-US" sz="2200" b="1">
                <a:solidFill>
                  <a:schemeClr val="accent6"/>
                </a:solidFill>
              </a:rPr>
              <a:t>共振</a:t>
            </a:r>
            <a:endParaRPr lang="zh-CN" altLang="en-US" sz="2200" b="1">
              <a:solidFill>
                <a:schemeClr val="accent6"/>
              </a:solidFill>
            </a:endParaRPr>
          </a:p>
          <a:p>
            <a:r>
              <a:rPr lang="zh-CN" altLang="en-US" sz="2200" b="1"/>
              <a:t>短期走好，建个小仓！</a:t>
            </a:r>
            <a:endParaRPr lang="zh-CN" altLang="en-US" sz="2200" b="1"/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45970" y="35560"/>
            <a:ext cx="94735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 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买多少？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4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什么时候加？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1175" y="5069840"/>
            <a:ext cx="44265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chemeClr val="accent6"/>
                </a:solidFill>
                <a:sym typeface="+mn-ea"/>
              </a:rPr>
              <a:t>符合共振</a:t>
            </a:r>
            <a:endParaRPr lang="zh-CN" altLang="en-US" sz="2200" b="1"/>
          </a:p>
          <a:p>
            <a:r>
              <a:rPr lang="zh-CN" altLang="en-US" sz="2200" b="1"/>
              <a:t>趋势分析</a:t>
            </a:r>
            <a:r>
              <a:rPr lang="en-US" altLang="zh-CN" sz="2200" b="1"/>
              <a:t>-</a:t>
            </a:r>
            <a:r>
              <a:rPr lang="zh-CN" altLang="en-US" sz="2200" b="1"/>
              <a:t>一开始就四阶全红，</a:t>
            </a:r>
            <a:endParaRPr lang="zh-CN" altLang="en-US" sz="2200" b="1"/>
          </a:p>
          <a:p>
            <a:r>
              <a:rPr lang="zh-CN" altLang="en-US" sz="2200" b="1"/>
              <a:t>建仓可以适当</a:t>
            </a:r>
            <a:r>
              <a:rPr lang="zh-CN" altLang="en-US" sz="2200" b="1">
                <a:solidFill>
                  <a:schemeClr val="accent6"/>
                </a:solidFill>
              </a:rPr>
              <a:t>多</a:t>
            </a:r>
            <a:r>
              <a:rPr lang="zh-CN" altLang="en-US" sz="2200" b="1"/>
              <a:t>买点。</a:t>
            </a:r>
            <a:endParaRPr lang="zh-CN" altLang="en-US" sz="2200" b="1"/>
          </a:p>
          <a:p>
            <a:endParaRPr lang="zh-CN" altLang="en-US" sz="2200" b="1"/>
          </a:p>
        </p:txBody>
      </p:sp>
      <p:sp>
        <p:nvSpPr>
          <p:cNvPr id="9" name="文本框 8"/>
          <p:cNvSpPr txBox="1"/>
          <p:nvPr/>
        </p:nvSpPr>
        <p:spPr>
          <a:xfrm>
            <a:off x="5074920" y="5139055"/>
            <a:ext cx="69519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黄色框</a:t>
            </a:r>
            <a:r>
              <a:rPr lang="en-US" altLang="zh-CN" sz="2200" b="1"/>
              <a:t>-</a:t>
            </a:r>
            <a:r>
              <a:rPr lang="zh-CN" altLang="en-US" sz="2200" b="1">
                <a:solidFill>
                  <a:schemeClr val="accent6"/>
                </a:solidFill>
                <a:sym typeface="+mn-ea"/>
              </a:rPr>
              <a:t>符合共振，</a:t>
            </a:r>
            <a:r>
              <a:rPr lang="zh-CN" altLang="en-US" sz="2200" b="1"/>
              <a:t>第</a:t>
            </a:r>
            <a:r>
              <a:rPr lang="en-US" altLang="zh-CN" sz="2200" b="1"/>
              <a:t>1</a:t>
            </a:r>
            <a:r>
              <a:rPr lang="zh-CN" altLang="en-US" sz="2200" b="1"/>
              <a:t>色阶</a:t>
            </a:r>
            <a:r>
              <a:rPr lang="en-US" altLang="zh-CN" sz="2200" b="1"/>
              <a:t>.</a:t>
            </a:r>
            <a:r>
              <a:rPr lang="zh-CN" altLang="en-US" sz="2200" b="1"/>
              <a:t>红，短期走好，建小仓。</a:t>
            </a:r>
            <a:endParaRPr lang="zh-CN" altLang="en-US" sz="2200" b="1"/>
          </a:p>
          <a:p>
            <a:r>
              <a:rPr lang="zh-CN" altLang="en-US" sz="2200" b="1"/>
              <a:t>红色框</a:t>
            </a:r>
            <a:r>
              <a:rPr lang="en-US" altLang="zh-CN" sz="2200" b="1"/>
              <a:t>-</a:t>
            </a:r>
            <a:r>
              <a:rPr lang="zh-CN" altLang="en-US" sz="2200" b="1"/>
              <a:t>趋势增强，由短期升到量价共振，</a:t>
            </a:r>
            <a:r>
              <a:rPr lang="zh-CN" altLang="en-US" sz="2200" b="1">
                <a:solidFill>
                  <a:schemeClr val="accent6"/>
                </a:solidFill>
              </a:rPr>
              <a:t>加仓点</a:t>
            </a:r>
            <a:r>
              <a:rPr lang="zh-CN" altLang="en-US" sz="2200" b="1"/>
              <a:t>。</a:t>
            </a:r>
            <a:endParaRPr lang="zh-CN" altLang="en-US" sz="2200" b="1"/>
          </a:p>
          <a:p>
            <a:r>
              <a:rPr lang="zh-CN" altLang="en-US" sz="2200" b="1"/>
              <a:t>蓝色框</a:t>
            </a:r>
            <a:r>
              <a:rPr lang="en-US" altLang="zh-CN" sz="2200" b="1"/>
              <a:t>-K</a:t>
            </a:r>
            <a:r>
              <a:rPr lang="zh-CN" altLang="en-US" sz="2200" b="1"/>
              <a:t>线变</a:t>
            </a:r>
            <a:r>
              <a:rPr lang="zh-CN" altLang="en-US" sz="2200" b="1">
                <a:solidFill>
                  <a:schemeClr val="accent3"/>
                </a:solidFill>
              </a:rPr>
              <a:t>绿</a:t>
            </a:r>
            <a:r>
              <a:rPr lang="zh-CN" altLang="en-US" sz="2200" b="1"/>
              <a:t>色，神奇</a:t>
            </a:r>
            <a:r>
              <a:rPr lang="en-US" altLang="zh-CN" sz="2200" b="1"/>
              <a:t>1</a:t>
            </a:r>
            <a:r>
              <a:rPr lang="zh-CN" altLang="en-US" sz="2200" b="1"/>
              <a:t>阶转</a:t>
            </a:r>
            <a:r>
              <a:rPr lang="zh-CN" altLang="en-US" sz="2200" b="1">
                <a:solidFill>
                  <a:schemeClr val="accent3"/>
                </a:solidFill>
              </a:rPr>
              <a:t>绿</a:t>
            </a:r>
            <a:r>
              <a:rPr lang="zh-CN" altLang="en-US" sz="2200" b="1"/>
              <a:t>，</a:t>
            </a:r>
            <a:r>
              <a:rPr lang="en-US" altLang="zh-CN" sz="2200" b="1"/>
              <a:t>MACD</a:t>
            </a:r>
            <a:r>
              <a:rPr lang="zh-CN" altLang="en-US" sz="2200" b="1">
                <a:solidFill>
                  <a:schemeClr val="accent3"/>
                </a:solidFill>
              </a:rPr>
              <a:t>死叉</a:t>
            </a:r>
            <a:r>
              <a:rPr lang="zh-CN" altLang="en-US" sz="2200" b="1"/>
              <a:t>，</a:t>
            </a:r>
            <a:r>
              <a:rPr lang="zh-CN" altLang="en-US" sz="2200" b="1">
                <a:solidFill>
                  <a:schemeClr val="accent3"/>
                </a:solidFill>
              </a:rPr>
              <a:t>卖点</a:t>
            </a:r>
            <a:r>
              <a:rPr lang="zh-CN" altLang="en-US" sz="2200" b="1"/>
              <a:t>。</a:t>
            </a:r>
            <a:endParaRPr lang="zh-CN" altLang="en-US" sz="2200" b="1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1175" y="908050"/>
            <a:ext cx="4241800" cy="41573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20970" y="908050"/>
            <a:ext cx="6509385" cy="41611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65350" y="0"/>
            <a:ext cx="1002601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</a:t>
            </a:r>
            <a:r>
              <a:rPr 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5</a:t>
            </a:r>
            <a:r>
              <a:rPr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同板块，两个票选哪个</a:t>
            </a:r>
            <a:r>
              <a:rPr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？</a:t>
            </a:r>
            <a:endParaRPr sz="39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9590" y="1195070"/>
            <a:ext cx="5095240" cy="43326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28955" y="5527675"/>
            <a:ext cx="52209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/>
              <a:t>6</a:t>
            </a:r>
            <a:r>
              <a:rPr lang="zh-CN" altLang="en-US" sz="2100" b="1"/>
              <a:t>月</a:t>
            </a:r>
            <a:r>
              <a:rPr lang="en-US" altLang="zh-CN" sz="2100" b="1"/>
              <a:t>14</a:t>
            </a:r>
            <a:r>
              <a:rPr lang="zh-CN" altLang="en-US" sz="2100" b="1"/>
              <a:t>号，电子制造</a:t>
            </a:r>
            <a:r>
              <a:rPr lang="zh-CN" sz="2100" b="1"/>
              <a:t>行业，</a:t>
            </a:r>
            <a:r>
              <a:rPr lang="zh-CN" sz="2100" b="1">
                <a:solidFill>
                  <a:schemeClr val="accent6"/>
                </a:solidFill>
              </a:rPr>
              <a:t>上涨</a:t>
            </a:r>
            <a:r>
              <a:rPr lang="en-US" altLang="zh-CN" sz="2100" b="1">
                <a:solidFill>
                  <a:schemeClr val="accent6"/>
                </a:solidFill>
              </a:rPr>
              <a:t>3.37%</a:t>
            </a:r>
            <a:endParaRPr lang="zh-CN" sz="2100" b="1">
              <a:solidFill>
                <a:schemeClr val="accent6"/>
              </a:solidFill>
            </a:endParaRPr>
          </a:p>
          <a:p>
            <a:r>
              <a:rPr lang="zh-CN" altLang="en-US" sz="2100" b="1"/>
              <a:t>共振买点，</a:t>
            </a:r>
            <a:r>
              <a:rPr lang="en-US" altLang="zh-CN" sz="2100" b="1"/>
              <a:t>4</a:t>
            </a:r>
            <a:r>
              <a:rPr lang="zh-CN" altLang="en-US" sz="2100" b="1"/>
              <a:t>阶全红，量价共振！</a:t>
            </a:r>
            <a:endParaRPr lang="zh-CN" altLang="en-US" sz="2100" b="1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13805" y="1197610"/>
            <a:ext cx="5267960" cy="43237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13805" y="5527675"/>
            <a:ext cx="53968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/>
              <a:t>6</a:t>
            </a:r>
            <a:r>
              <a:rPr lang="zh-CN" altLang="en-US" sz="2100" b="1"/>
              <a:t>月</a:t>
            </a:r>
            <a:r>
              <a:rPr lang="en-US" altLang="zh-CN" sz="2100" b="1"/>
              <a:t>14</a:t>
            </a:r>
            <a:r>
              <a:rPr lang="zh-CN" altLang="en-US" sz="2100" b="1"/>
              <a:t>号，电子制造</a:t>
            </a:r>
            <a:r>
              <a:rPr lang="zh-CN" sz="2100" b="1"/>
              <a:t>行业，</a:t>
            </a:r>
            <a:r>
              <a:rPr lang="zh-CN" sz="2100" b="1">
                <a:solidFill>
                  <a:schemeClr val="accent6"/>
                </a:solidFill>
              </a:rPr>
              <a:t>上涨</a:t>
            </a:r>
            <a:r>
              <a:rPr lang="en-US" altLang="zh-CN" sz="2100" b="1">
                <a:solidFill>
                  <a:schemeClr val="accent6"/>
                </a:solidFill>
              </a:rPr>
              <a:t>3.14%</a:t>
            </a:r>
            <a:endParaRPr lang="zh-CN" sz="2100" b="1">
              <a:solidFill>
                <a:schemeClr val="accent6"/>
              </a:solidFill>
            </a:endParaRPr>
          </a:p>
          <a:p>
            <a:r>
              <a:rPr lang="zh-CN" altLang="en-US" sz="2100" b="1"/>
              <a:t>共振买点，</a:t>
            </a:r>
            <a:r>
              <a:rPr lang="en-US" altLang="zh-CN" sz="2100" b="1"/>
              <a:t>1</a:t>
            </a:r>
            <a:r>
              <a:rPr lang="zh-CN" altLang="en-US" sz="2100" b="1"/>
              <a:t>阶红！</a:t>
            </a:r>
            <a:endParaRPr lang="zh-CN" altLang="en-US" sz="2100" b="1"/>
          </a:p>
        </p:txBody>
      </p:sp>
      <p:sp>
        <p:nvSpPr>
          <p:cNvPr id="17" name="文本框 16"/>
          <p:cNvSpPr txBox="1"/>
          <p:nvPr/>
        </p:nvSpPr>
        <p:spPr>
          <a:xfrm>
            <a:off x="529590" y="746760"/>
            <a:ext cx="1118235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6"/>
                </a:solidFill>
              </a:rPr>
              <a:t>局限于眼前就会看不清，借助于神奇色阶分析趋势，顺势而为！优中选优！</a:t>
            </a:r>
            <a:endParaRPr lang="zh-CN" altLang="en-US" sz="2300" b="1">
              <a:solidFill>
                <a:schemeClr val="accent6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4365" y="828675"/>
            <a:ext cx="563308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仓位管理，滚动操作！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600" b="1"/>
              <a:t>1.标的优质，行业好，企业好。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2.</a:t>
            </a:r>
            <a:r>
              <a:rPr lang="zh-CN" altLang="en-US" sz="2600" b="1">
                <a:solidFill>
                  <a:schemeClr val="accent6"/>
                </a:solidFill>
              </a:rPr>
              <a:t>资金流分析+神奇战法</a:t>
            </a:r>
            <a:r>
              <a:rPr lang="zh-CN" altLang="en-US" sz="2600" b="1"/>
              <a:t>，拿捏买卖点，有风险信号减持，但留下0成本的底仓，等下次买点信号来了再买回去。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3.大盘大势，不在下行周期，</a:t>
            </a:r>
            <a:endParaRPr lang="zh-CN" altLang="en-US" sz="2600" b="1"/>
          </a:p>
          <a:p>
            <a:r>
              <a:rPr lang="zh-CN" altLang="en-US" sz="2600" b="1"/>
              <a:t> </a:t>
            </a:r>
            <a:r>
              <a:rPr lang="en-US" altLang="zh-CN" sz="2600" b="1"/>
              <a:t>  </a:t>
            </a:r>
            <a:r>
              <a:rPr lang="zh-CN" altLang="en-US" sz="2600" b="1"/>
              <a:t>在上行或震荡周期中。</a:t>
            </a:r>
            <a:endParaRPr lang="zh-CN" altLang="en-US" sz="2600" b="1"/>
          </a:p>
          <a:p>
            <a:r>
              <a:rPr lang="zh-CN" altLang="en-US" sz="2600" b="1"/>
              <a:t>  </a:t>
            </a:r>
            <a:endParaRPr lang="zh-CN" altLang="en-US" sz="2600" b="1"/>
          </a:p>
          <a:p>
            <a:r>
              <a:rPr lang="zh-CN" altLang="en-US" sz="3000" b="1">
                <a:solidFill>
                  <a:schemeClr val="accent6"/>
                </a:solidFill>
              </a:rPr>
              <a:t>同时符合以上三点！</a:t>
            </a:r>
            <a:endParaRPr lang="zh-CN" altLang="en-US" sz="3000" b="1">
              <a:solidFill>
                <a:schemeClr val="accent6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02145" y="828675"/>
            <a:ext cx="4801870" cy="5231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/>
                </a:solidFill>
              </a:rPr>
              <a:t>解决操作难点</a:t>
            </a:r>
            <a:endParaRPr lang="zh-CN" altLang="en-US" sz="36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价格高了，不敢再下手买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破掉做价不做势的困局！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趋势往上走，不会被落下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有筹码会更关注，能及时把握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一个周期下来，更理解</a:t>
            </a:r>
            <a:r>
              <a:rPr lang="zh-CN" altLang="en-US" sz="3800" b="1">
                <a:solidFill>
                  <a:schemeClr val="tx2">
                    <a:lumMod val="75000"/>
                    <a:lumOff val="25000"/>
                  </a:schemeClr>
                </a:solidFill>
              </a:rPr>
              <a:t>趋势</a:t>
            </a:r>
            <a:endParaRPr lang="zh-CN" altLang="en-US" sz="38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势不在，就休息！</a:t>
            </a:r>
            <a:endParaRPr lang="zh-CN" altLang="en-US" sz="2600" b="1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强者视角看：严苛筛选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870" y="595630"/>
            <a:ext cx="542544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  <a:sym typeface="+mn-ea"/>
              </a:rPr>
              <a:t>严苛筛选，优中选优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! </a:t>
            </a:r>
            <a:endParaRPr lang="en-US" altLang="zh-CN" sz="2000" b="1">
              <a:solidFill>
                <a:schemeClr val="accent1"/>
              </a:solidFill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看着好的机会很多，</a:t>
            </a:r>
            <a:endParaRPr lang="en-US" altLang="zh-CN" sz="2000" b="1"/>
          </a:p>
          <a:p>
            <a:r>
              <a:rPr lang="en-US" altLang="zh-CN" sz="2000" b="1"/>
              <a:t>A</a:t>
            </a:r>
            <a:r>
              <a:rPr lang="zh-CN" altLang="en-US" sz="2000" b="1"/>
              <a:t>股市场真正的好机会较少</a:t>
            </a:r>
            <a:endParaRPr lang="zh-CN" altLang="en-US" sz="2000" b="1"/>
          </a:p>
          <a:p>
            <a:r>
              <a:rPr lang="zh-CN" altLang="en-US" sz="2000" b="1"/>
              <a:t>看着好，不一定是真的好。</a:t>
            </a:r>
            <a:endParaRPr lang="zh-CN" altLang="en-US" sz="2000" b="1"/>
          </a:p>
          <a:p>
            <a:r>
              <a:rPr lang="zh-CN" altLang="en-US" sz="2000" b="1"/>
              <a:t>好机会长什么样子：少而精，小而美！</a:t>
            </a:r>
            <a:endParaRPr lang="zh-CN" altLang="en-US" sz="2000" b="1"/>
          </a:p>
          <a:p>
            <a:endParaRPr lang="en-US" altLang="zh-CN" sz="2000" b="1"/>
          </a:p>
          <a:p>
            <a:r>
              <a:rPr lang="zh-CN" altLang="en-US" sz="2000" b="1">
                <a:solidFill>
                  <a:schemeClr val="accent6"/>
                </a:solidFill>
              </a:rPr>
              <a:t>时间！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站在长时间的角度做有利选择！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rgbClr val="7030A0"/>
                </a:solidFill>
              </a:rPr>
              <a:t>十人投资，七亏，二平，一赚！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/>
              <a:t>好机会出现的几率也如此，</a:t>
            </a:r>
            <a:endParaRPr lang="zh-CN" altLang="en-US" sz="2000" b="1"/>
          </a:p>
          <a:p>
            <a:r>
              <a:rPr lang="zh-CN" altLang="en-US" sz="2000" b="1"/>
              <a:t>大多数是要被淘汰的。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心力有限，慢慢训练，逐步提升</a:t>
            </a:r>
            <a:endParaRPr lang="zh-CN" altLang="en-US" sz="2000" b="1"/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人不赚让自己心慌的钱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就是想赚心慌的钱，也赚不到。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82715" y="1049655"/>
            <a:ext cx="49263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投资哲学</a:t>
            </a:r>
            <a:r>
              <a:rPr lang="en-US" altLang="zh-CN" sz="2600" b="1"/>
              <a:t>-</a:t>
            </a:r>
            <a:r>
              <a:rPr lang="zh-CN" altLang="en-US" sz="2600" b="1"/>
              <a:t>看透事物</a:t>
            </a:r>
            <a:endParaRPr lang="zh-CN" altLang="en-US" sz="2600" b="1"/>
          </a:p>
          <a:p>
            <a:r>
              <a:rPr lang="zh-CN" altLang="en-US" sz="2600" b="1"/>
              <a:t>细节决定成败，耐心很重要！</a:t>
            </a:r>
            <a:endParaRPr lang="zh-CN" altLang="en-US" sz="2600" b="1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812790" y="2228850"/>
            <a:ext cx="5845810" cy="3288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160" y="822960"/>
            <a:ext cx="526605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68415" y="822960"/>
            <a:ext cx="5215255" cy="5341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4830" y="1039495"/>
            <a:ext cx="6228715" cy="343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322185" y="1485900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②中期生命线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 b="1">
                <a:solidFill>
                  <a:schemeClr val="bg1"/>
                </a:solidFill>
                <a:sym typeface="+mn-ea"/>
              </a:rPr>
              <a:t>61015-</a:t>
            </a:r>
            <a:r>
              <a:rPr lang="zh-CN" altLang="en-US" sz="3900" b="1">
                <a:solidFill>
                  <a:schemeClr val="bg1"/>
                </a:solidFill>
                <a:sym typeface="+mn-ea"/>
              </a:rPr>
              <a:t>标准</a:t>
            </a:r>
            <a:r>
              <a:rPr lang="en-US" altLang="zh-CN" sz="39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en-US" alt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人、企业周期</a:t>
            </a:r>
            <a:endParaRPr lang="zh-CN" altLang="en-US" sz="39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315" y="857885"/>
            <a:ext cx="4504055" cy="3208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8955" y="1146810"/>
            <a:ext cx="440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6</a:t>
            </a:r>
            <a:r>
              <a:rPr lang="en-US" altLang="zh-CN" sz="24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400">
                <a:solidFill>
                  <a:schemeClr val="accent4"/>
                </a:solidFill>
              </a:rPr>
              <a:t>连续</a:t>
            </a:r>
            <a:r>
              <a:rPr lang="en-US" altLang="zh-CN" sz="2400">
                <a:solidFill>
                  <a:schemeClr val="accent4"/>
                </a:solidFill>
              </a:rPr>
              <a:t>6</a:t>
            </a:r>
            <a:r>
              <a:rPr lang="zh-CN" altLang="en-US" sz="2400">
                <a:solidFill>
                  <a:schemeClr val="accent4"/>
                </a:solidFill>
              </a:rPr>
              <a:t>年，年度净利润递增！</a:t>
            </a:r>
            <a:endParaRPr lang="zh-CN" altLang="en-US" sz="2400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8785" y="857885"/>
            <a:ext cx="6167755" cy="1716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25820" y="909320"/>
            <a:ext cx="57607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 b="1">
                <a:solidFill>
                  <a:schemeClr val="accent4"/>
                </a:solidFill>
              </a:rPr>
              <a:t>10</a:t>
            </a:r>
            <a:r>
              <a:rPr lang="en-US" altLang="zh-CN" sz="2100" b="1">
                <a:solidFill>
                  <a:schemeClr val="accent4"/>
                </a:solidFill>
              </a:rPr>
              <a:t>～</a:t>
            </a:r>
            <a:r>
              <a:rPr lang="zh-CN" altLang="en-US" sz="2100" b="1">
                <a:solidFill>
                  <a:schemeClr val="accent4"/>
                </a:solidFill>
              </a:rPr>
              <a:t>最近</a:t>
            </a:r>
            <a:r>
              <a:rPr lang="en-US" altLang="zh-CN" sz="2100" b="1">
                <a:solidFill>
                  <a:schemeClr val="accent4"/>
                </a:solidFill>
              </a:rPr>
              <a:t>1</a:t>
            </a:r>
            <a:r>
              <a:rPr lang="zh-CN" altLang="en-US" sz="2100" b="1">
                <a:solidFill>
                  <a:schemeClr val="accent4"/>
                </a:solidFill>
              </a:rPr>
              <a:t>期季报，净利润同比增长</a:t>
            </a:r>
            <a:r>
              <a:rPr lang="en-US" altLang="zh-CN" sz="2100" b="1">
                <a:solidFill>
                  <a:schemeClr val="accent4"/>
                </a:solidFill>
              </a:rPr>
              <a:t>10%</a:t>
            </a:r>
            <a:r>
              <a:rPr lang="zh-CN" altLang="en-US" sz="2100" b="1">
                <a:solidFill>
                  <a:schemeClr val="accent4"/>
                </a:solidFill>
              </a:rPr>
              <a:t>以上</a:t>
            </a:r>
            <a:endParaRPr lang="zh-CN" altLang="en-US" sz="2100" b="1">
              <a:solidFill>
                <a:schemeClr val="accent4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00015" y="3661410"/>
            <a:ext cx="6710680" cy="400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0015" y="3153410"/>
            <a:ext cx="6711315" cy="520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83910" y="2647950"/>
            <a:ext cx="5775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</a:rPr>
              <a:t>15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连续六年，加权净资产收益率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15%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以上</a:t>
            </a:r>
            <a:endParaRPr lang="zh-CN" altLang="en-US" sz="2200" b="1">
              <a:solidFill>
                <a:schemeClr val="accent4"/>
              </a:solidFill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2179955" y="4227195"/>
            <a:ext cx="2800350" cy="186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99465" y="4653280"/>
            <a:ext cx="1108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人</a:t>
            </a:r>
            <a:endParaRPr lang="zh-CN" altLang="en-US" sz="6000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9420" y="4220210"/>
            <a:ext cx="6149975" cy="1873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43245" y="4653280"/>
            <a:ext cx="1131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/>
              <a:t>企业</a:t>
            </a:r>
            <a:endParaRPr lang="zh-CN" altLang="en-US" sz="3300" b="1"/>
          </a:p>
          <a:p>
            <a:r>
              <a:rPr lang="zh-CN" altLang="en-US" sz="3300" b="1"/>
              <a:t>周期</a:t>
            </a:r>
            <a:endParaRPr lang="zh-CN" altLang="en-US" sz="3300" b="1"/>
          </a:p>
        </p:txBody>
      </p:sp>
    </p:spTree>
    <p:custDataLst>
      <p:tags r:id="rId1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360170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794510" y="32385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体系化，层次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分工！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755140" y="1073785"/>
          <a:ext cx="8924290" cy="487108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34510"/>
                <a:gridCol w="4589780"/>
              </a:tblGrid>
              <a:tr h="704215">
                <a:tc gridSpan="2">
                  <a:txBody>
                    <a:bodyPr/>
                    <a:p>
                      <a:pPr lvl="0" indent="0" algn="ctr" ea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800" b="1" spc="13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分析体系</a:t>
                      </a:r>
                      <a:endParaRPr lang="zh-CN" altLang="en-US" sz="2800" b="1" spc="13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 marL="82917" marR="82917" marT="41458" marB="4145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明晰趋势，控制仓位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资金流分析（赛道、行业）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找到好的方向</a:t>
                      </a:r>
                      <a:endParaRPr lang="zh-CN" altLang="en-US" sz="2000" b="1" spc="6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个股技术分析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判断买点与卖点</a:t>
                      </a:r>
                      <a:endParaRPr lang="zh-CN" altLang="en-US" sz="2000" b="1" spc="6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1758950" y="3590925"/>
          <a:ext cx="8924290" cy="487108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34510"/>
                <a:gridCol w="4589780"/>
              </a:tblGrid>
              <a:tr h="704215">
                <a:tc gridSpan="2">
                  <a:txBody>
                    <a:bodyPr/>
                    <a:p>
                      <a:pPr lvl="0" indent="0" algn="ctr" ea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800" b="1" spc="13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投资体系</a:t>
                      </a:r>
                      <a:endParaRPr lang="zh-CN" altLang="en-US" sz="2800" b="1" spc="13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cPr marL="82917" marR="82917" marT="41458" marB="41458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</a:lnT>
                    <a:lnB w="9525">
                      <a:solidFill>
                        <a:srgbClr val="B28E4E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自身整体仓位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不超适配仓位</a:t>
                      </a:r>
                      <a:endParaRPr lang="zh-CN" altLang="en-US" sz="2000" b="1" spc="12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风险承受能力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60" dirty="0">
                          <a:solidFill>
                            <a:schemeClr val="tx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家里没矿就消停点</a:t>
                      </a:r>
                      <a:endParaRPr lang="zh-CN" altLang="en-US" sz="2000" b="1" spc="60" dirty="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700">
                <a:tc>
                  <a:txBody>
                    <a:bodyPr/>
                    <a:p>
                      <a:pPr lvl="0" indent="0" algn="ctr" eaLnBrk="0" fontAlgn="auto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uFillTx/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股票管理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1">
                          <a:sym typeface="+mn-ea"/>
                        </a:rPr>
                        <a:t>0</a:t>
                      </a:r>
                      <a:r>
                        <a:rPr lang="zh-CN" altLang="en-US" sz="2000" b="1">
                          <a:sym typeface="+mn-ea"/>
                        </a:rPr>
                        <a:t>成本底仓，滚动操作！</a:t>
                      </a:r>
                      <a:endParaRPr lang="zh-CN" altLang="en-US" sz="2000" b="1" spc="60">
                        <a:solidFill>
                          <a:schemeClr val="tx1"/>
                        </a:solidFill>
                        <a:uFillTx/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 marL="88900" marR="88900" marT="47625" marB="476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4825" y="972820"/>
            <a:ext cx="6377305" cy="50596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7540" y="972820"/>
            <a:ext cx="4794885" cy="5059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/>
              <a:t>两大要素：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时间！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变化！</a:t>
            </a:r>
            <a:endParaRPr lang="zh-CN" altLang="en-US" sz="3200" b="1"/>
          </a:p>
          <a:p>
            <a:endParaRPr lang="zh-CN" altLang="en-US" b="1"/>
          </a:p>
          <a:p>
            <a:endParaRPr lang="zh-CN" altLang="en-US" sz="3200" b="1"/>
          </a:p>
          <a:p>
            <a:r>
              <a:rPr lang="zh-CN" altLang="en-US" sz="3200" b="1"/>
              <a:t>结果：发现资金流持续性！</a:t>
            </a:r>
            <a:endParaRPr lang="zh-CN" altLang="en-US" sz="3200" b="1"/>
          </a:p>
          <a:p>
            <a:r>
              <a:rPr lang="en-US" altLang="zh-CN" sz="3200" b="1"/>
              <a:t>                 </a:t>
            </a:r>
            <a:endParaRPr lang="en-US" altLang="zh-CN" sz="3200" b="1"/>
          </a:p>
          <a:p>
            <a:r>
              <a:rPr lang="en-US" altLang="zh-CN" sz="3200" b="1"/>
              <a:t>          </a:t>
            </a:r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zh-CN" altLang="en-US" sz="3200" b="1">
                <a:solidFill>
                  <a:srgbClr val="FF0000"/>
                </a:solidFill>
              </a:rPr>
              <a:t>机会！！！</a:t>
            </a: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/>
              <a:t>     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5155" y="895985"/>
            <a:ext cx="7536180" cy="50660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314055" y="1097915"/>
            <a:ext cx="3498215" cy="4231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9:42              6941W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  9:52              1.23Y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10:04              1.52Y 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10:14             1.64Y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11:17               2.59Y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83880" y="1405255"/>
            <a:ext cx="3498215" cy="4231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9:41              781W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9:49              8481W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9:57              7568W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10:08              1.8Y 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10:15               2.33Y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10:24               2.58Y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10:45               2.60Y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4040" y="1019175"/>
            <a:ext cx="7232650" cy="49885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如何卡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—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13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83880" y="1405255"/>
            <a:ext cx="3498215" cy="4138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9:33              7721W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9:36              7402W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  9:40              1.12Y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 9:44             3125W</a:t>
            </a:r>
            <a:endParaRPr lang="en-US" altLang="zh-CN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 9:47           47W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800">
                <a:latin typeface="思源黑体 CN Heavy" panose="020B0A00000000000000" charset="-122"/>
                <a:ea typeface="思源黑体 CN Heavy" panose="020B0A00000000000000" charset="-122"/>
              </a:rPr>
              <a:t> 9:48               -40W</a:t>
            </a:r>
            <a:endParaRPr lang="en-US" altLang="zh-CN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</a:rPr>
              <a:t>...... 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9115" y="908050"/>
            <a:ext cx="7523480" cy="5213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用户客观评价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2445" y="892810"/>
            <a:ext cx="5683885" cy="276479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4000500"/>
            <a:ext cx="5695950" cy="187706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0480" y="831850"/>
            <a:ext cx="5257800" cy="34099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322695" y="4184015"/>
            <a:ext cx="57410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上海易学堂，北京，天津，前后</a:t>
            </a:r>
            <a:r>
              <a:rPr lang="zh-CN" altLang="en-US" sz="2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学费十来万！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不如在经传买小额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神奇色阶，学神奇战法！！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80480" y="4963795"/>
            <a:ext cx="5257800" cy="12268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资金流分析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12.10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100" y="806450"/>
            <a:ext cx="4612640" cy="30784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99885" y="833120"/>
            <a:ext cx="4797425" cy="3075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73190" y="3143250"/>
            <a:ext cx="5230495" cy="303593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5945" y="3107055"/>
            <a:ext cx="4807585" cy="307149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小马过河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12.11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7065" y="1293495"/>
            <a:ext cx="7368540" cy="42716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8635" y="1071245"/>
            <a:ext cx="3681095" cy="21539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6890" y="3429000"/>
            <a:ext cx="3672205" cy="26022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资金流分析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12.11 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565" y="852805"/>
            <a:ext cx="3863340" cy="2914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53225" y="852805"/>
            <a:ext cx="4309110" cy="302641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27800" y="3068955"/>
            <a:ext cx="4806315" cy="310769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7710" y="3068955"/>
            <a:ext cx="4337050" cy="31127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07875" cy="6858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5" y="0"/>
            <a:ext cx="12190095" cy="68573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630295" y="3376295"/>
            <a:ext cx="6910705" cy="2260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</a:t>
            </a:r>
            <a:endParaRPr lang="en-US" altLang="zh-CN"/>
          </a:p>
        </p:txBody>
      </p:sp>
      <p:sp>
        <p:nvSpPr>
          <p:cNvPr id="4" name="上箭头 3"/>
          <p:cNvSpPr/>
          <p:nvPr/>
        </p:nvSpPr>
        <p:spPr>
          <a:xfrm>
            <a:off x="6833235" y="1266190"/>
            <a:ext cx="276860" cy="467106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967220" y="2864485"/>
            <a:ext cx="36576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900" b="1">
                <a:solidFill>
                  <a:srgbClr val="7030A0"/>
                </a:solidFill>
              </a:rPr>
              <a:t>0</a:t>
            </a:r>
            <a:endParaRPr lang="en-US" altLang="zh-CN" sz="3900" b="1">
              <a:solidFill>
                <a:srgbClr val="7030A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0095" y="761365"/>
            <a:ext cx="18421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</a:rPr>
              <a:t>心力</a:t>
            </a:r>
            <a:endParaRPr lang="zh-CN" altLang="en-US" sz="5000" b="1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0541000" y="3197860"/>
            <a:ext cx="18205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技力</a:t>
            </a:r>
            <a:endParaRPr lang="zh-CN" altLang="en-US" sz="5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1755" y="3862070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不易破局！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476490" y="385635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过山车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反反复复！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3865880" y="160718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容易破局！</a:t>
            </a:r>
            <a:endParaRPr lang="zh-CN" altLang="en-US" sz="3200" b="1">
              <a:sym typeface="+mn-ea"/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这样吧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476490" y="1614805"/>
            <a:ext cx="3587750" cy="154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7030A0"/>
                </a:solidFill>
              </a:rPr>
              <a:t>不过喜</a:t>
            </a:r>
            <a:r>
              <a:rPr lang="en-US" altLang="zh-CN" sz="3200" b="1">
                <a:solidFill>
                  <a:srgbClr val="7030A0"/>
                </a:solidFill>
              </a:rPr>
              <a:t>～</a:t>
            </a:r>
            <a:r>
              <a:rPr lang="zh-CN" altLang="en-US" sz="3200" b="1">
                <a:solidFill>
                  <a:srgbClr val="7030A0"/>
                </a:solidFill>
              </a:rPr>
              <a:t>正向循环！</a:t>
            </a:r>
            <a:endParaRPr lang="zh-CN" altLang="en-US" sz="3200" b="1">
              <a:solidFill>
                <a:srgbClr val="7030A0"/>
              </a:solidFill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盈利</a:t>
            </a:r>
            <a:r>
              <a:rPr lang="en-US" altLang="zh-CN" sz="3200" b="1">
                <a:solidFill>
                  <a:schemeClr val="accent1"/>
                </a:solidFill>
              </a:rPr>
              <a:t>     </a:t>
            </a:r>
            <a:r>
              <a:rPr lang="zh-CN" altLang="en-US" sz="3200" b="1">
                <a:solidFill>
                  <a:schemeClr val="accent6"/>
                </a:solidFill>
              </a:rPr>
              <a:t>平常心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5925" y="1218565"/>
            <a:ext cx="3056255" cy="381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50" y="5038090"/>
            <a:ext cx="332613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负责</a:t>
            </a:r>
            <a:r>
              <a:rPr lang="en-US" altLang="zh-CN" sz="2200" b="1"/>
              <a:t>-</a:t>
            </a:r>
            <a:r>
              <a:rPr lang="zh-CN" altLang="en-US" sz="2200" b="1"/>
              <a:t>教学开车技术</a:t>
            </a:r>
            <a:endParaRPr lang="zh-CN" altLang="en-US" sz="2200" b="1"/>
          </a:p>
          <a:p>
            <a:r>
              <a:rPr lang="zh-CN" altLang="en-US" sz="2200" b="1"/>
              <a:t>不负责</a:t>
            </a:r>
            <a:r>
              <a:rPr lang="en-US" altLang="zh-CN" sz="2200" b="1"/>
              <a:t>-</a:t>
            </a:r>
            <a:r>
              <a:rPr lang="zh-CN" altLang="en-US" sz="2200" b="1"/>
              <a:t>建设心力</a:t>
            </a:r>
            <a:endParaRPr lang="zh-CN" altLang="en-US" sz="2200" b="1"/>
          </a:p>
          <a:p>
            <a:r>
              <a:rPr lang="zh-CN" altLang="en-US" sz="2500" b="1"/>
              <a:t>做什么事都要</a:t>
            </a:r>
            <a:r>
              <a:rPr lang="zh-CN" altLang="en-US" sz="2800" b="1"/>
              <a:t>心力</a:t>
            </a:r>
            <a:r>
              <a:rPr lang="zh-CN" altLang="en-US" sz="2800"/>
              <a:t>！</a:t>
            </a:r>
            <a:endParaRPr lang="zh-CN" altLang="en-US" sz="2500"/>
          </a:p>
          <a:p>
            <a:endParaRPr lang="zh-CN" altLang="en-US" sz="2500"/>
          </a:p>
        </p:txBody>
      </p:sp>
    </p:spTree>
    <p:custDataLst>
      <p:tags r:id="rId7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6085" y="1130300"/>
            <a:ext cx="7127240" cy="4010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26085" y="5223510"/>
            <a:ext cx="775398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贪婪与恐惧就是心力不足的表象！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心力驾驭不了心态波动，好似没有风帆的船随波逐流！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20990" y="907415"/>
            <a:ext cx="376364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事后总结，归因破局</a:t>
            </a:r>
            <a:endParaRPr lang="zh-CN" altLang="en-US" sz="2600" b="1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归内因！～</a:t>
            </a: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破局之法！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chemeClr val="accent1"/>
                </a:solidFill>
              </a:rPr>
              <a:t>归外因！～起起落落，浮浮沉沉！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tx2"/>
                </a:solidFill>
              </a:rPr>
              <a:t>事前控仓！</a:t>
            </a:r>
            <a:endParaRPr lang="zh-CN" altLang="en-US" sz="2600" b="1">
              <a:solidFill>
                <a:schemeClr val="tx2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不要承担没必要的风险！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不让内心承担过多的压力！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16825" y="4877435"/>
            <a:ext cx="45358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6"/>
                </a:solidFill>
              </a:rPr>
              <a:t>抽离出第</a:t>
            </a:r>
            <a:r>
              <a:rPr lang="en-US" altLang="zh-CN" sz="2000" b="1">
                <a:solidFill>
                  <a:schemeClr val="accent6"/>
                </a:solidFill>
              </a:rPr>
              <a:t>3</a:t>
            </a:r>
            <a:r>
              <a:rPr lang="zh-CN" altLang="en-US" sz="2000" b="1">
                <a:solidFill>
                  <a:schemeClr val="accent6"/>
                </a:solidFill>
              </a:rPr>
              <a:t>视角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站在更长角度看待时间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短期对的选择，不一定对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以年底收益长期目标看，才看的透彻！</a:t>
            </a:r>
            <a:endParaRPr lang="zh-CN" altLang="en-US" sz="2000" b="1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大局观，穿层降维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2024.8.9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2750" y="833755"/>
            <a:ext cx="11428730" cy="5342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8880" y="877570"/>
            <a:ext cx="5613400" cy="1905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910" y="2922905"/>
            <a:ext cx="6330950" cy="32289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91195" y="812800"/>
            <a:ext cx="2724150" cy="53873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655" y="916940"/>
            <a:ext cx="4705350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8290" y="2404745"/>
            <a:ext cx="4704715" cy="2903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7395" y="782320"/>
            <a:ext cx="4770120" cy="1235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40960" y="2087880"/>
            <a:ext cx="6732905" cy="40811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（新手）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7860" y="820420"/>
            <a:ext cx="10910570" cy="547751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13435" y="1201420"/>
            <a:ext cx="2569845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新手的案例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简洁明了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应用清晰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正向推动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950" y="988695"/>
            <a:ext cx="3411855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4995" y="988695"/>
            <a:ext cx="3449320" cy="21805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1520" y="988695"/>
            <a:ext cx="3395980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7515" y="3429000"/>
            <a:ext cx="5014595" cy="25984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22035" y="3418205"/>
            <a:ext cx="56254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 b="1"/>
              <a:t>去伪留真！</a:t>
            </a:r>
            <a:endParaRPr lang="zh-CN" altLang="en-US" sz="3900" b="1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74765" y="4120515"/>
            <a:ext cx="4434840" cy="19062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" y="1038860"/>
            <a:ext cx="4533900" cy="22574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220" y="3650615"/>
            <a:ext cx="4533900" cy="22720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835650" y="812165"/>
            <a:ext cx="5978525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/>
              <a:t>穿</a:t>
            </a:r>
            <a:r>
              <a:rPr lang="en-US" altLang="zh-CN" sz="2300" b="1"/>
              <a:t>3</a:t>
            </a:r>
            <a:r>
              <a:rPr lang="zh-CN" altLang="en-US" sz="2300" b="1"/>
              <a:t>楼</a:t>
            </a:r>
            <a:r>
              <a:rPr lang="en-US" altLang="zh-CN" sz="2300" b="1"/>
              <a:t>-</a:t>
            </a:r>
            <a:r>
              <a:rPr lang="zh-CN" altLang="en-US" sz="2300" b="1"/>
              <a:t>神奇好股</a:t>
            </a:r>
            <a:endParaRPr lang="zh-CN" altLang="en-US" sz="2300" b="1"/>
          </a:p>
          <a:p>
            <a:r>
              <a:rPr lang="zh-CN" altLang="en-US" sz="2300" b="1"/>
              <a:t>黄金行业符合神奇标准</a:t>
            </a:r>
            <a:r>
              <a:rPr lang="en-US" altLang="zh-CN" sz="2300" b="1"/>
              <a:t>+</a:t>
            </a:r>
            <a:r>
              <a:rPr lang="zh-CN" altLang="en-US" sz="2300" b="1"/>
              <a:t>主力资金流较多</a:t>
            </a:r>
            <a:endParaRPr lang="zh-CN" altLang="en-US" sz="2300" b="1"/>
          </a:p>
          <a:p>
            <a:r>
              <a:rPr lang="zh-CN" altLang="en-US" sz="2300" b="1"/>
              <a:t>继续穿个股</a:t>
            </a:r>
            <a:endParaRPr lang="zh-CN" altLang="en-US" sz="2300" b="1"/>
          </a:p>
          <a:p>
            <a:r>
              <a:rPr lang="zh-CN" altLang="en-US" sz="2300" b="1"/>
              <a:t>赤金符合标准</a:t>
            </a:r>
            <a:r>
              <a:rPr lang="en-US" altLang="zh-CN" sz="2300" b="1"/>
              <a:t>+</a:t>
            </a:r>
            <a:r>
              <a:rPr lang="zh-CN" altLang="en-US" sz="2300" b="1"/>
              <a:t>主力</a:t>
            </a:r>
            <a:r>
              <a:rPr lang="en-US" altLang="zh-CN" sz="2300" b="1"/>
              <a:t>1.25</a:t>
            </a:r>
            <a:r>
              <a:rPr lang="zh-CN" altLang="en-US" sz="2300" b="1"/>
              <a:t>亿最多</a:t>
            </a:r>
            <a:endParaRPr lang="zh-CN" altLang="en-US" sz="2300" b="1"/>
          </a:p>
          <a:p>
            <a:r>
              <a:rPr lang="zh-CN" altLang="en-US" sz="2300" b="1"/>
              <a:t>山金符合标准</a:t>
            </a:r>
            <a:r>
              <a:rPr lang="en-US" altLang="zh-CN" sz="2300" b="1"/>
              <a:t>-</a:t>
            </a:r>
            <a:r>
              <a:rPr lang="zh-CN" altLang="en-US" sz="2300" b="1"/>
              <a:t>主力流出</a:t>
            </a:r>
            <a:r>
              <a:rPr lang="en-US" altLang="zh-CN" sz="2300" b="1"/>
              <a:t>1785</a:t>
            </a:r>
            <a:r>
              <a:rPr lang="zh-CN" altLang="en-US" sz="2300" b="1"/>
              <a:t>万</a:t>
            </a:r>
            <a:endParaRPr lang="zh-CN" altLang="en-US" sz="2300" b="1"/>
          </a:p>
          <a:p>
            <a:endParaRPr lang="zh-CN" altLang="en-US"/>
          </a:p>
          <a:p>
            <a:r>
              <a:rPr lang="en-US" altLang="zh-CN"/>
              <a:t>                  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1015" y="2742565"/>
            <a:ext cx="6082030" cy="33909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761605" y="3650615"/>
            <a:ext cx="33991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9</a:t>
            </a:r>
            <a:r>
              <a:rPr lang="zh-CN" altLang="en-US" sz="2000" b="1"/>
              <a:t>：</a:t>
            </a:r>
            <a:r>
              <a:rPr lang="en-US" altLang="zh-CN" sz="2000" b="1"/>
              <a:t>50</a:t>
            </a:r>
            <a:r>
              <a:rPr lang="zh-CN" altLang="en-US" sz="2000" b="1"/>
              <a:t>发现有色资金流</a:t>
            </a:r>
            <a:endParaRPr lang="zh-CN" altLang="en-US" sz="2000" b="1"/>
          </a:p>
          <a:p>
            <a:r>
              <a:rPr lang="zh-CN" altLang="en-US" sz="2000" b="1"/>
              <a:t>穿</a:t>
            </a:r>
            <a:r>
              <a:rPr lang="en-US" altLang="zh-CN" sz="2000" b="1"/>
              <a:t>3</a:t>
            </a:r>
            <a:r>
              <a:rPr lang="zh-CN" altLang="en-US" sz="2000" b="1"/>
              <a:t>楼→定位到赤金，</a:t>
            </a:r>
            <a:endParaRPr lang="zh-CN" altLang="en-US" sz="2000" b="1"/>
          </a:p>
          <a:p>
            <a:r>
              <a:rPr lang="zh-CN" altLang="en-US" sz="2000" b="1"/>
              <a:t>分时图分析</a:t>
            </a:r>
            <a:r>
              <a:rPr lang="en-US" altLang="zh-CN" sz="2000" b="1"/>
              <a:t>+MACD</a:t>
            </a:r>
            <a:r>
              <a:rPr lang="zh-CN" altLang="en-US" sz="2000" b="1"/>
              <a:t>，</a:t>
            </a:r>
            <a:endParaRPr lang="zh-CN" altLang="en-US" sz="2000" b="1"/>
          </a:p>
          <a:p>
            <a:r>
              <a:rPr lang="zh-CN" altLang="en-US" sz="2000" b="1"/>
              <a:t>结合均线与金叉拐点买入</a:t>
            </a:r>
            <a:endParaRPr lang="zh-CN" altLang="en-US" sz="2000" b="1"/>
          </a:p>
        </p:txBody>
      </p:sp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-7.13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52170"/>
            <a:ext cx="3286125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7695" y="852170"/>
            <a:ext cx="4552950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190990" y="1141730"/>
            <a:ext cx="2723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/>
              <a:t>7</a:t>
            </a:r>
            <a:r>
              <a:rPr lang="zh-CN" altLang="en-US" sz="2300" b="1"/>
              <a:t>月</a:t>
            </a:r>
            <a:r>
              <a:rPr lang="en-US" altLang="zh-CN" sz="2300" b="1"/>
              <a:t>13</a:t>
            </a:r>
            <a:r>
              <a:rPr lang="zh-CN" altLang="en-US" sz="2300" b="1"/>
              <a:t>号，资金流</a:t>
            </a:r>
            <a:endParaRPr lang="zh-CN" altLang="en-US" sz="2300" b="1"/>
          </a:p>
          <a:p>
            <a:endParaRPr lang="zh-CN" altLang="en-US" sz="2300"/>
          </a:p>
          <a:p>
            <a:r>
              <a:rPr lang="zh-CN" altLang="en-US" sz="2300" b="1">
                <a:solidFill>
                  <a:schemeClr val="accent1"/>
                </a:solidFill>
              </a:rPr>
              <a:t>有色一早就断流了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神奇好股穿不到黄金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" y="3562985"/>
            <a:ext cx="5300345" cy="26047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3600" y="4485005"/>
            <a:ext cx="44608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4"/>
                </a:solidFill>
              </a:rPr>
              <a:t>看资金流，早盘出了赤金，落袋为金</a:t>
            </a:r>
            <a:endParaRPr lang="zh-CN" altLang="en-US" sz="2000" b="1">
              <a:solidFill>
                <a:schemeClr val="accent4"/>
              </a:solidFill>
            </a:endParaRPr>
          </a:p>
          <a:p>
            <a:r>
              <a:rPr lang="zh-CN" altLang="en-US" sz="2000" b="1">
                <a:solidFill>
                  <a:schemeClr val="accent4"/>
                </a:solidFill>
              </a:rPr>
              <a:t>两天</a:t>
            </a:r>
            <a:r>
              <a:rPr lang="zh-CN" altLang="en-US" sz="3000" b="1">
                <a:solidFill>
                  <a:schemeClr val="accent6"/>
                </a:solidFill>
              </a:rPr>
              <a:t>获利</a:t>
            </a:r>
            <a:r>
              <a:rPr lang="en-US" altLang="zh-CN" sz="3000" b="1">
                <a:solidFill>
                  <a:schemeClr val="accent6"/>
                </a:solidFill>
              </a:rPr>
              <a:t>4%</a:t>
            </a:r>
            <a:r>
              <a:rPr lang="zh-CN" altLang="en-US" sz="2000" b="1">
                <a:solidFill>
                  <a:schemeClr val="accent4"/>
                </a:solidFill>
              </a:rPr>
              <a:t>左右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4255" y="3562985"/>
            <a:ext cx="5642610" cy="260477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7160" y="3971290"/>
            <a:ext cx="34658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3"/>
                </a:solidFill>
              </a:rPr>
              <a:t>看技术，昨个买山金</a:t>
            </a:r>
            <a:endParaRPr lang="zh-CN" altLang="en-US" sz="2300" b="1">
              <a:solidFill>
                <a:schemeClr val="accent3"/>
              </a:solidFill>
            </a:endParaRPr>
          </a:p>
          <a:p>
            <a:r>
              <a:rPr lang="zh-CN" altLang="en-US" sz="2300" b="1">
                <a:solidFill>
                  <a:schemeClr val="accent3"/>
                </a:solidFill>
              </a:rPr>
              <a:t>今天亏损接近</a:t>
            </a:r>
            <a:r>
              <a:rPr lang="en-US" altLang="zh-CN" sz="2300" b="1">
                <a:solidFill>
                  <a:schemeClr val="accent3"/>
                </a:solidFill>
              </a:rPr>
              <a:t>5%</a:t>
            </a:r>
            <a:endParaRPr lang="en-US" altLang="zh-CN" sz="2300" b="1">
              <a:solidFill>
                <a:schemeClr val="accent3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UNIT_TABLE_BEAUTIFY" val="smartTable{2f27b620-d7f2-4052-9221-1224e110f8f7}"/>
  <p:tag name="TABLE_SKINIDX" val="2"/>
  <p:tag name="TABLE_ENCOLOR" val="#FFFFFF"/>
  <p:tag name="KSO_WM_UNIT_VALUE" val="1309*2531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#wm#"/>
  <p:tag name="TABLE_ENDDRAG_ORIGIN_RECT" val="702*383"/>
  <p:tag name="TABLE_ENDDRAG_RECT" val="119*71*702*383"/>
</p:tagLst>
</file>

<file path=ppt/tags/tag185.xml><?xml version="1.0" encoding="utf-8"?>
<p:tagLst xmlns:p="http://schemas.openxmlformats.org/presentationml/2006/main">
  <p:tag name="KSO_WM_UNIT_TABLE_BEAUTIFY" val="smartTable{eff7605d-6e97-4bc5-aead-16ae082ad389}"/>
  <p:tag name="TABLE_SKINIDX" val="2"/>
  <p:tag name="TABLE_ENCOLOR" val="#FFFFFF"/>
  <p:tag name="KSO_WM_UNIT_VALUE" val="1309*2531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806_1*β*1"/>
  <p:tag name="KSO_WM_TEMPLATE_CATEGORY" val="mixed"/>
  <p:tag name="KSO_WM_TEMPLATE_INDEX" val="20203806"/>
  <p:tag name="KSO_WM_UNIT_LAYERLEVEL" val="1"/>
  <p:tag name="KSO_WM_TAG_VERSION" val="1.0"/>
  <p:tag name="KSO_WM_BEAUTIFY_FLAG" val=""/>
  <p:tag name="TABLE_ENDDRAG_ORIGIN_RECT" val="702*383"/>
  <p:tag name="TABLE_ENDDRAG_RECT" val="119*71*702*383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9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7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5027</Words>
  <Application>WPS 演示</Application>
  <PresentationFormat>宽屏</PresentationFormat>
  <Paragraphs>700</Paragraphs>
  <Slides>54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54</vt:i4>
      </vt:variant>
    </vt:vector>
  </HeadingPairs>
  <TitlesOfParts>
    <vt:vector size="69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Arial Unicode MS</vt:lpstr>
      <vt:lpstr>Calibri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756</cp:revision>
  <dcterms:created xsi:type="dcterms:W3CDTF">2019-06-19T02:08:00Z</dcterms:created>
  <dcterms:modified xsi:type="dcterms:W3CDTF">2024-12-11T05:52:17Z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0FCC4A17AE6443E789FE26AD846F3929_13</vt:lpwstr>
  </property>
</Properties>
</file>