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84" r:id="rId7"/>
    <p:sldId id="2481" r:id="rId8"/>
    <p:sldId id="2343" r:id="rId9"/>
    <p:sldId id="2491" r:id="rId10"/>
    <p:sldId id="2236" r:id="rId11"/>
    <p:sldId id="2164" r:id="rId12"/>
    <p:sldId id="2495" r:id="rId13"/>
    <p:sldId id="2492" r:id="rId14"/>
    <p:sldId id="2499" r:id="rId15"/>
    <p:sldId id="2487" r:id="rId16"/>
    <p:sldId id="2500" r:id="rId17"/>
    <p:sldId id="2153" r:id="rId18"/>
    <p:sldId id="2277" r:id="rId19"/>
    <p:sldId id="2483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4" userDrawn="1">
          <p15:clr>
            <a:srgbClr val="A4A3A4"/>
          </p15:clr>
        </p15:guide>
        <p15:guide id="2" pos="35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4"/>
        <p:guide pos="35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latin typeface="unset"/>
                <a:ea typeface="宋体" panose="02010600030101010101" pitchFamily="2" charset="-122"/>
                <a:sym typeface="+mn-ea"/>
              </a:rPr>
              <a:t>复购</a:t>
            </a:r>
            <a:r>
              <a:rPr lang="en-US" altLang="zh-CN">
                <a:latin typeface="unset"/>
                <a:ea typeface="unset"/>
                <a:sym typeface="+mn-ea"/>
              </a:rPr>
              <a:t>https://toujiao.n8n8.cn/introduce/142</a:t>
            </a:r>
            <a:endParaRPr lang="en-US" altLang="zh-CN">
              <a:latin typeface="unset"/>
              <a:ea typeface="unset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缩量涨，熊线下移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4.png"/><Relationship Id="rId1" Type="http://schemas.openxmlformats.org/officeDocument/2006/relationships/tags" Target="../tags/tag12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5.png"/><Relationship Id="rId1" Type="http://schemas.openxmlformats.org/officeDocument/2006/relationships/tags" Target="../tags/tag12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30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29.png"/><Relationship Id="rId1" Type="http://schemas.openxmlformats.org/officeDocument/2006/relationships/tags" Target="../tags/tag13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0.png"/><Relationship Id="rId1" Type="http://schemas.openxmlformats.org/officeDocument/2006/relationships/tags" Target="../tags/tag13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6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3.png"/><Relationship Id="rId1" Type="http://schemas.openxmlformats.org/officeDocument/2006/relationships/tags" Target="../tags/tag13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4.png"/><Relationship Id="rId1" Type="http://schemas.openxmlformats.org/officeDocument/2006/relationships/tags" Target="../tags/tag1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3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image" Target="../media/image10.png"/><Relationship Id="rId2" Type="http://schemas.openxmlformats.org/officeDocument/2006/relationships/tags" Target="../tags/tag110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tags" Target="../tags/tag11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18.png"/><Relationship Id="rId1" Type="http://schemas.openxmlformats.org/officeDocument/2006/relationships/tags" Target="../tags/tag120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2025 .05.09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78580" y="1798320"/>
            <a:ext cx="4938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r>
              <a:rPr lang="zh-CN" altLang="en-US" sz="3200">
                <a:solidFill>
                  <a:schemeClr val="bg1"/>
                </a:solidFill>
              </a:rPr>
              <a:t>高标退潮</a:t>
            </a:r>
            <a:r>
              <a:rPr lang="en-US" altLang="zh-CN" sz="3200">
                <a:solidFill>
                  <a:schemeClr val="bg1"/>
                </a:solidFill>
              </a:rPr>
              <a:t> </a:t>
            </a:r>
            <a:r>
              <a:rPr lang="zh-CN" altLang="en-US" sz="3200">
                <a:solidFill>
                  <a:schemeClr val="bg1"/>
                </a:solidFill>
              </a:rPr>
              <a:t>市场震荡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295" y="743585"/>
            <a:ext cx="8195310" cy="53708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3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220" y="989330"/>
            <a:ext cx="7960360" cy="487934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栏目走势回顾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85" y="975360"/>
            <a:ext cx="5307330" cy="5124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075" y="975360"/>
            <a:ext cx="4771390" cy="42081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0" y="2215515"/>
            <a:ext cx="3100705" cy="388429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寻找确定性机会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7070" y="1511935"/>
            <a:ext cx="6388100" cy="34150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在经历了</a:t>
            </a:r>
            <a:r>
              <a:rPr lang="en-US" alt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月关税冲击后，</a:t>
            </a:r>
            <a:r>
              <a:rPr lang="en-US" alt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月宏观不确定性依然上升，但风险偏好改善以及流动性宽松预期背景下，</a:t>
            </a:r>
            <a:r>
              <a:rPr lang="en-US" alt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月中小成长和科技有望占优，</a:t>
            </a:r>
            <a:r>
              <a:rPr lang="en-US" alt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月市场有望迎来结构性行情，实操上不妨从震荡中寻找确定性。</a:t>
            </a:r>
            <a:endParaRPr lang="zh-CN" altLang="en-US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投资机会建议参考政治局会议明确定调方向：</a:t>
            </a:r>
            <a:endParaRPr lang="zh-CN" altLang="en-US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科技创新先行</a:t>
            </a: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方向轮动修复，例如人工智能、机器人、算力</a:t>
            </a:r>
            <a:endParaRPr lang="zh-CN" altLang="en-US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关键核心技术攻关与产业链自主可控</a:t>
            </a: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，例如芯片半导体、华为鸿蒙、信创 </a:t>
            </a:r>
            <a:endParaRPr lang="zh-CN" altLang="en-US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政策加码扩内需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全球供应链复苏</a:t>
            </a:r>
            <a:r>
              <a: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，例如汽车、消费电子、创新药等。</a:t>
            </a:r>
            <a:endParaRPr lang="zh-CN" altLang="en-US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545" y="1035050"/>
            <a:ext cx="3814445" cy="4793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月涨价活动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85" y="807720"/>
            <a:ext cx="9322435" cy="52431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645922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71018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533209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01954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48220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91363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55599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711644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《选股体系陪跑营》倒计时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80" y="851535"/>
            <a:ext cx="9164320" cy="51549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7849870" y="5053330"/>
            <a:ext cx="215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60</a:t>
            </a:r>
            <a:r>
              <a:rPr lang="en-US" altLang="zh-CN"/>
              <a:t>min</a:t>
            </a:r>
            <a:r>
              <a:rPr lang="zh-CN" altLang="en-US"/>
              <a:t>图死叉后期</a:t>
            </a: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047240" y="5550535"/>
            <a:ext cx="1770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日</a:t>
            </a:r>
            <a:r>
              <a:rPr lang="en-US" altLang="zh-CN"/>
              <a:t>k</a:t>
            </a:r>
            <a:r>
              <a:rPr lang="zh-CN" altLang="en-US"/>
              <a:t>死叉第一天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00" y="906145"/>
            <a:ext cx="5710555" cy="43472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2980" y="1254760"/>
            <a:ext cx="3885565" cy="32334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85" y="1177290"/>
            <a:ext cx="4655185" cy="4743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b="17754"/>
          <a:stretch>
            <a:fillRect/>
          </a:stretch>
        </p:blipFill>
        <p:spPr>
          <a:xfrm>
            <a:off x="6180455" y="960120"/>
            <a:ext cx="4834255" cy="30886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195" y="4164965"/>
            <a:ext cx="4169410" cy="1819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11800"/>
          <a:stretch>
            <a:fillRect/>
          </a:stretch>
        </p:blipFill>
        <p:spPr>
          <a:xfrm>
            <a:off x="625475" y="1374775"/>
            <a:ext cx="6393180" cy="43262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630" y="1374775"/>
            <a:ext cx="3843655" cy="464756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3116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纺织制造、服装家纺、家用轻工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华为鸿蒙、华为供应链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电力、银行、医药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资金流出（资金轮动加速）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军工分化走弱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商业零售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芯片半导体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汽配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高标票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资金高低切换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9076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1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、资金风口选股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45" y="916305"/>
            <a:ext cx="7268210" cy="50253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46468"/>
          <a:stretch>
            <a:fillRect/>
          </a:stretch>
        </p:blipFill>
        <p:spPr>
          <a:xfrm>
            <a:off x="6341745" y="2093595"/>
            <a:ext cx="4966335" cy="30765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902</Words>
  <Application>WPS 演示</Application>
  <PresentationFormat>宽屏</PresentationFormat>
  <Paragraphs>106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unset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2259</cp:revision>
  <dcterms:created xsi:type="dcterms:W3CDTF">2019-06-19T02:08:00Z</dcterms:created>
  <dcterms:modified xsi:type="dcterms:W3CDTF">2025-05-09T02:23:23Z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C39AAD0121F64B90A619D96799ECD20C_13</vt:lpwstr>
  </property>
</Properties>
</file>