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484" r:id="rId7"/>
    <p:sldId id="2529" r:id="rId8"/>
    <p:sldId id="2523" r:id="rId9"/>
    <p:sldId id="2491" r:id="rId10"/>
    <p:sldId id="2538" r:id="rId11"/>
    <p:sldId id="2236" r:id="rId12"/>
    <p:sldId id="2164" r:id="rId13"/>
    <p:sldId id="2524" r:id="rId14"/>
    <p:sldId id="2522" r:id="rId15"/>
    <p:sldId id="2516" r:id="rId16"/>
    <p:sldId id="2527" r:id="rId17"/>
    <p:sldId id="2536" r:id="rId18"/>
    <p:sldId id="2537" r:id="rId19"/>
    <p:sldId id="372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6" userDrawn="1">
          <p15:clr>
            <a:srgbClr val="A4A3A4"/>
          </p15:clr>
        </p15:guide>
        <p15:guide id="2" pos="34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76"/>
        <p:guide pos="34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33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市场风格：控盘、小票、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lvl="0" algn="l" eaLnBrk="1" hangingPunct="1">
              <a:lnSpc>
                <a:spcPct val="150000"/>
              </a:lnSpc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lvl="0" algn="l" eaLnBrk="1" hangingPunct="1">
              <a:lnSpc>
                <a:spcPct val="150000"/>
              </a:lnSpc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lvl="0" algn="l" eaLnBrk="1" hangingPunct="1">
              <a:lnSpc>
                <a:spcPct val="150000"/>
              </a:lnSpc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41.png"/><Relationship Id="rId1" Type="http://schemas.openxmlformats.org/officeDocument/2006/relationships/tags" Target="../tags/tag1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tags" Target="../tags/tag111.xml"/><Relationship Id="rId3" Type="http://schemas.openxmlformats.org/officeDocument/2006/relationships/image" Target="../media/image11.png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0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1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2025 .06.19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613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</a:t>
            </a:r>
            <a:r>
              <a:rPr lang="zh-CN" altLang="en-US" sz="3200">
                <a:solidFill>
                  <a:schemeClr val="bg1"/>
                </a:solidFill>
              </a:rPr>
              <a:t>超跌方向轮动反弹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科技超跌反弹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08025" y="1582420"/>
            <a:ext cx="6507480" cy="382968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6000115" y="1009650"/>
            <a:ext cx="5695950" cy="3657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2985135" y="3023870"/>
            <a:ext cx="5257800" cy="33909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好股研选栏目回顾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21195" y="5398135"/>
            <a:ext cx="45123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/>
              <a:t>风险提示：以上为特定条件、特定时间区间下的部分案例展示，不代表普遍现象，个股历史涨幅不预示其未来表现，过往收益亦不代表未来收益承诺。市场有风险，投资需谨慎！</a:t>
            </a:r>
            <a:endParaRPr lang="zh-CN" altLang="en-US" sz="1200"/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774383" y="875983"/>
            <a:ext cx="3648075" cy="98107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656590" y="1957070"/>
            <a:ext cx="3765550" cy="122428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656590" y="3281045"/>
            <a:ext cx="3871595" cy="2582545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5"/>
          <a:srcRect l="8766" t="2392" r="2126" b="30732"/>
          <a:stretch>
            <a:fillRect/>
          </a:stretch>
        </p:blipFill>
        <p:spPr>
          <a:xfrm>
            <a:off x="5336540" y="1013460"/>
            <a:ext cx="5931535" cy="2167890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6"/>
          <a:srcRect l="3689" t="8883" r="2274" b="12114"/>
          <a:stretch>
            <a:fillRect/>
          </a:stretch>
        </p:blipFill>
        <p:spPr>
          <a:xfrm>
            <a:off x="5194935" y="2700655"/>
            <a:ext cx="6009640" cy="25057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49245" y="67310"/>
            <a:ext cx="7507605" cy="585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          </a:t>
            </a:r>
            <a:r>
              <a:rPr lang="en-US" altLang="zh-CN" sz="28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  </a:t>
            </a:r>
            <a:endParaRPr lang="en-US" altLang="zh-CN" sz="3200" b="1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15030" y="160655"/>
            <a:ext cx="5612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</a:t>
            </a:r>
            <a:r>
              <a:rPr 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《好股研选》活动通知</a:t>
            </a:r>
            <a:endParaRPr 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770" y="842010"/>
            <a:ext cx="9521825" cy="53562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49245" y="67310"/>
            <a:ext cx="7507605" cy="585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          </a:t>
            </a:r>
            <a:r>
              <a:rPr lang="en-US" altLang="zh-CN" sz="28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  </a:t>
            </a:r>
            <a:endParaRPr lang="en-US" altLang="zh-CN" sz="3200" b="1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15030" y="160655"/>
            <a:ext cx="5612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</a:t>
            </a:r>
            <a:r>
              <a:rPr 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好股定位</a:t>
            </a:r>
            <a:endParaRPr 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3255" y="1544320"/>
            <a:ext cx="9713595" cy="155575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>
              <a:lnSpc>
                <a:spcPts val="285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、好股三要素：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好赛道好公司好股价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l">
              <a:lnSpc>
                <a:spcPts val="285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、好股都有较高的风险报酬比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l">
              <a:lnSpc>
                <a:spcPts val="285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、好股应该是大部分人都可以做到的波段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l">
              <a:lnSpc>
                <a:spcPts val="285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、好股兑现的时间不应该太长（预期什么时候会涨）</a:t>
            </a:r>
            <a:endParaRPr lang="zh-CN" altLang="en-US" sz="1600" b="1" i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l">
              <a:lnSpc>
                <a:spcPts val="285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49245" y="67310"/>
            <a:ext cx="7507605" cy="585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          </a:t>
            </a:r>
            <a:r>
              <a:rPr lang="en-US" altLang="zh-CN" sz="28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  </a:t>
            </a:r>
            <a:endParaRPr lang="en-US" altLang="zh-CN" sz="3200" b="1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15030" y="160655"/>
            <a:ext cx="5612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好股不应该兑现时间太久</a:t>
            </a:r>
            <a:endParaRPr 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5190" y="1204595"/>
            <a:ext cx="4305935" cy="6534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①</a:t>
            </a:r>
            <a:r>
              <a:rPr lang="zh-CN" altLang="en-US" sz="1600" dirty="0">
                <a:sym typeface="+mn-ea"/>
              </a:rPr>
              <a:t>风口</a:t>
            </a:r>
            <a:r>
              <a:rPr sz="1600">
                <a:sym typeface="+mn-ea"/>
              </a:rPr>
              <a:t>强势股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的兑现周期定位在一周，最长不超过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周（选股时注意日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k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、周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k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的金叉共振）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rcRect l="2810" t="2303" r="2186" b="47357"/>
          <a:stretch>
            <a:fillRect/>
          </a:stretch>
        </p:blipFill>
        <p:spPr>
          <a:xfrm>
            <a:off x="790575" y="3872230"/>
            <a:ext cx="4504690" cy="190754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图片 10"/>
          <p:cNvPicPr/>
          <p:nvPr/>
        </p:nvPicPr>
        <p:blipFill>
          <a:blip r:embed="rId3"/>
          <a:srcRect l="2709" t="2728" r="1366" b="4588"/>
          <a:stretch>
            <a:fillRect/>
          </a:stretch>
        </p:blipFill>
        <p:spPr>
          <a:xfrm>
            <a:off x="790575" y="2091055"/>
            <a:ext cx="4505325" cy="15367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5721350" y="1243330"/>
            <a:ext cx="4677410" cy="680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②隐形冠军的兑现周期最长不应超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个月，即月内可能会启动（选股时注意月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k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、周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k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的金叉共振）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4"/>
          <a:srcRect l="2220" t="5921" r="2188" b="7367"/>
          <a:stretch>
            <a:fillRect/>
          </a:stretch>
        </p:blipFill>
        <p:spPr>
          <a:xfrm>
            <a:off x="5652770" y="2099945"/>
            <a:ext cx="5578475" cy="150050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4" name="图片 13"/>
          <p:cNvPicPr/>
          <p:nvPr/>
        </p:nvPicPr>
        <p:blipFill>
          <a:blip r:embed="rId5"/>
          <a:srcRect l="1913" t="2062" r="1719" b="43889"/>
          <a:stretch>
            <a:fillRect/>
          </a:stretch>
        </p:blipFill>
        <p:spPr>
          <a:xfrm>
            <a:off x="5652770" y="3790315"/>
            <a:ext cx="5496560" cy="198945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979930" y="5752465"/>
            <a:ext cx="1327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周线金叉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40" y="1134110"/>
            <a:ext cx="4564380" cy="4458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7787005" y="5592445"/>
            <a:ext cx="2047240" cy="3365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1915"/>
              </a:lnSpc>
            </a:pP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平均股价弱金叉形成</a:t>
            </a:r>
            <a:endParaRPr lang="zh-CN" altLang="en-US" sz="1600" b="0" i="0">
              <a:solidFill>
                <a:srgbClr val="1D1D1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6"/>
          <a:srcRect l="5579" t="2921" r="1840" b="3449"/>
          <a:stretch>
            <a:fillRect/>
          </a:stretch>
        </p:blipFill>
        <p:spPr>
          <a:xfrm>
            <a:off x="6096000" y="1234440"/>
            <a:ext cx="5325110" cy="3950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市场风格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751" t="1485" r="1886" b="999"/>
          <a:stretch>
            <a:fillRect/>
          </a:stretch>
        </p:blipFill>
        <p:spPr>
          <a:xfrm>
            <a:off x="1331595" y="1261745"/>
            <a:ext cx="4032885" cy="45872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3"/>
          <a:srcRect l="2092" t="1840" r="4259" b="48027"/>
          <a:stretch>
            <a:fillRect/>
          </a:stretch>
        </p:blipFill>
        <p:spPr>
          <a:xfrm>
            <a:off x="7353300" y="1016000"/>
            <a:ext cx="3950970" cy="288861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rcRect l="2203" t="2061" r="3238"/>
          <a:stretch>
            <a:fillRect/>
          </a:stretch>
        </p:blipFill>
        <p:spPr>
          <a:xfrm>
            <a:off x="6409055" y="2566035"/>
            <a:ext cx="4251325" cy="35420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5"/>
          <a:srcRect l="6144" t="9323" b="16927"/>
          <a:stretch>
            <a:fillRect/>
          </a:stretch>
        </p:blipFill>
        <p:spPr>
          <a:xfrm>
            <a:off x="3901440" y="2933065"/>
            <a:ext cx="3879850" cy="8991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771" t="3597" r="27213" b="3617"/>
          <a:stretch>
            <a:fillRect/>
          </a:stretch>
        </p:blipFill>
        <p:spPr>
          <a:xfrm>
            <a:off x="1390650" y="1685290"/>
            <a:ext cx="4705350" cy="35960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6559550" y="1374775"/>
            <a:ext cx="4631690" cy="42297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PCB/CPO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固态电池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金融科技注意高位回落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超跌反弹的硬科技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核电、核污染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创新药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</a:t>
            </a:r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控盘回档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、主力追踪创新高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超跌轮动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84855" y="1045210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3.18-5.30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行业跌幅榜靠前的方向会在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6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月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7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月启动修复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174" t="2010" r="1068" b="2456"/>
          <a:stretch>
            <a:fillRect/>
          </a:stretch>
        </p:blipFill>
        <p:spPr>
          <a:xfrm>
            <a:off x="3719195" y="1709420"/>
            <a:ext cx="5233035" cy="38036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976</Words>
  <Application>WPS 演示</Application>
  <PresentationFormat>宽屏</PresentationFormat>
  <Paragraphs>119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思源黑体 Normal</vt:lpstr>
      <vt:lpstr>黑体</vt:lpstr>
      <vt:lpstr>阿里巴巴普惠体 Light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2367</cp:revision>
  <dcterms:created xsi:type="dcterms:W3CDTF">2019-06-19T02:08:00Z</dcterms:created>
  <dcterms:modified xsi:type="dcterms:W3CDTF">2025-06-19T02:30:19Z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C39AAD0121F64B90A619D96799ECD20C_13</vt:lpwstr>
  </property>
</Properties>
</file>