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39" r:id="rId7"/>
    <p:sldId id="2540" r:id="rId8"/>
    <p:sldId id="2523" r:id="rId9"/>
    <p:sldId id="2491" r:id="rId10"/>
    <p:sldId id="2164" r:id="rId11"/>
    <p:sldId id="2524" r:id="rId12"/>
    <p:sldId id="2542" r:id="rId13"/>
    <p:sldId id="2543" r:id="rId14"/>
    <p:sldId id="2236" r:id="rId15"/>
    <p:sldId id="2541" r:id="rId16"/>
    <p:sldId id="2522" r:id="rId17"/>
    <p:sldId id="2527" r:id="rId18"/>
    <p:sldId id="372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3" userDrawn="1">
          <p15:clr>
            <a:srgbClr val="A4A3A4"/>
          </p15:clr>
        </p15:guide>
        <p15:guide id="2" pos="34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3"/>
        <p:guide pos="345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39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市场风格：控盘、小票、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27.png"/><Relationship Id="rId1" Type="http://schemas.openxmlformats.org/officeDocument/2006/relationships/tags" Target="../tags/tag12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28.png"/><Relationship Id="rId1" Type="http://schemas.openxmlformats.org/officeDocument/2006/relationships/tags" Target="../tags/tag129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31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32.png"/><Relationship Id="rId1" Type="http://schemas.openxmlformats.org/officeDocument/2006/relationships/tags" Target="../tags/tag133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5.png"/><Relationship Id="rId1" Type="http://schemas.openxmlformats.org/officeDocument/2006/relationships/tags" Target="../tags/tag1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26.png"/><Relationship Id="rId1" Type="http://schemas.openxmlformats.org/officeDocument/2006/relationships/tags" Target="../tags/tag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2025 .06.26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613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</a:t>
            </a:r>
            <a:r>
              <a:rPr lang="zh-CN" altLang="en-US" sz="3200">
                <a:solidFill>
                  <a:schemeClr val="bg1"/>
                </a:solidFill>
              </a:rPr>
              <a:t>日内</a:t>
            </a:r>
            <a:r>
              <a:rPr lang="zh-CN" sz="3200">
                <a:solidFill>
                  <a:schemeClr val="bg1"/>
                </a:solidFill>
              </a:rPr>
              <a:t>震荡</a:t>
            </a:r>
            <a:r>
              <a:rPr lang="en-US" altLang="zh-CN" sz="3200">
                <a:solidFill>
                  <a:schemeClr val="bg1"/>
                </a:solidFill>
              </a:rPr>
              <a:t>  </a:t>
            </a:r>
            <a:r>
              <a:rPr lang="zh-CN" altLang="en-US" sz="3200">
                <a:solidFill>
                  <a:schemeClr val="bg1"/>
                </a:solidFill>
              </a:rPr>
              <a:t>回档即机会</a:t>
            </a:r>
            <a:endParaRPr lang="zh-CN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6954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盘后大额连买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767" t="3387" r="2281" b="3699"/>
          <a:stretch>
            <a:fillRect/>
          </a:stretch>
        </p:blipFill>
        <p:spPr>
          <a:xfrm>
            <a:off x="619125" y="1083310"/>
            <a:ext cx="10996295" cy="46615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549" t="2935" r="2456" b="1972"/>
          <a:stretch>
            <a:fillRect/>
          </a:stretch>
        </p:blipFill>
        <p:spPr>
          <a:xfrm>
            <a:off x="6576695" y="928370"/>
            <a:ext cx="5038725" cy="50819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5850890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600" dirty="0"/>
              <a:t>《好股研选》是款</a:t>
            </a:r>
            <a:r>
              <a:rPr sz="1600" b="1" dirty="0">
                <a:solidFill>
                  <a:srgbClr val="FF0000"/>
                </a:solidFill>
              </a:rPr>
              <a:t>个股研究研究类产品</a:t>
            </a:r>
            <a:r>
              <a:rPr sz="1600" dirty="0"/>
              <a:t>。</a:t>
            </a:r>
            <a:r>
              <a:rPr lang="zh-CN" altLang="en-US" sz="16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600" dirty="0"/>
              <a:t>，中短线定位的</a:t>
            </a:r>
            <a:r>
              <a:rPr lang="en-US" altLang="zh-CN" sz="1600" dirty="0"/>
              <a:t>“</a:t>
            </a:r>
            <a:r>
              <a:rPr lang="zh-CN" altLang="en-US" sz="1600" dirty="0"/>
              <a:t>隐形冠军</a:t>
            </a:r>
            <a:r>
              <a:rPr lang="en-US" altLang="zh-CN" sz="1600" dirty="0"/>
              <a:t>”</a:t>
            </a:r>
            <a:r>
              <a:rPr lang="zh-CN" altLang="en-US" sz="1600" dirty="0"/>
              <a:t>用的是倍量突破选股法，短线定位做的是风口</a:t>
            </a:r>
            <a:r>
              <a:rPr sz="1600">
                <a:sym typeface="+mn-ea"/>
              </a:rPr>
              <a:t>强势股的回档低吸，尝试捕捉第二波，用的是资金新高选股法。</a:t>
            </a:r>
            <a:endParaRPr lang="zh-CN" altLang="en-US" sz="1600" dirty="0"/>
          </a:p>
          <a:p>
            <a:pPr algn="l"/>
            <a:endParaRPr lang="zh-CN" altLang="en-US" sz="16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2901950"/>
            <a:ext cx="5955030" cy="286131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6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26460" y="102235"/>
            <a:ext cx="5781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近日内参回顾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747" t="3149" r="2311" b="3904"/>
          <a:stretch>
            <a:fillRect/>
          </a:stretch>
        </p:blipFill>
        <p:spPr>
          <a:xfrm>
            <a:off x="654050" y="1102360"/>
            <a:ext cx="5510530" cy="36734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l="2679" t="4384" r="3065" b="2705"/>
          <a:stretch>
            <a:fillRect/>
          </a:stretch>
        </p:blipFill>
        <p:spPr>
          <a:xfrm>
            <a:off x="6323330" y="3105150"/>
            <a:ext cx="5013960" cy="30581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4"/>
          <a:srcRect l="3289" t="2995" r="2067" b="3342"/>
          <a:stretch>
            <a:fillRect/>
          </a:stretch>
        </p:blipFill>
        <p:spPr>
          <a:xfrm>
            <a:off x="7506335" y="889000"/>
            <a:ext cx="3304540" cy="20751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好股研选栏目回顾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410" y="1010920"/>
            <a:ext cx="9187180" cy="51682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3759" t="6616" r="3113" b="5548"/>
          <a:stretch>
            <a:fillRect/>
          </a:stretch>
        </p:blipFill>
        <p:spPr>
          <a:xfrm>
            <a:off x="674370" y="1169670"/>
            <a:ext cx="5946775" cy="16186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2954" t="2701" r="1965" b="1982"/>
          <a:stretch>
            <a:fillRect/>
          </a:stretch>
        </p:blipFill>
        <p:spPr>
          <a:xfrm>
            <a:off x="6854825" y="1392555"/>
            <a:ext cx="4582160" cy="40265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2301240" y="5001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3408" t="2579" r="2432" b="3461"/>
          <a:stretch>
            <a:fillRect/>
          </a:stretch>
        </p:blipFill>
        <p:spPr>
          <a:xfrm>
            <a:off x="525145" y="1356995"/>
            <a:ext cx="4105910" cy="35852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6"/>
          <a:srcRect l="2149" t="2224" b="2537"/>
          <a:stretch>
            <a:fillRect/>
          </a:stretch>
        </p:blipFill>
        <p:spPr>
          <a:xfrm>
            <a:off x="4910455" y="1357630"/>
            <a:ext cx="2978785" cy="36442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6062345" y="5128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9576435" y="5128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rcRect l="22272" t="2805" r="26178" b="14969"/>
          <a:stretch>
            <a:fillRect/>
          </a:stretch>
        </p:blipFill>
        <p:spPr>
          <a:xfrm>
            <a:off x="8168640" y="1491615"/>
            <a:ext cx="3680460" cy="34505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971" t="3457" r="2292" b="3476"/>
          <a:stretch>
            <a:fillRect/>
          </a:stretch>
        </p:blipFill>
        <p:spPr>
          <a:xfrm>
            <a:off x="802005" y="1690370"/>
            <a:ext cx="5918200" cy="37731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482" t="1157" r="1509" b="2030"/>
          <a:stretch>
            <a:fillRect/>
          </a:stretch>
        </p:blipFill>
        <p:spPr>
          <a:xfrm>
            <a:off x="6929120" y="1374775"/>
            <a:ext cx="4566920" cy="44977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（低位板块、弹性板块）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固态电池延续强势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低位科技反弹（软件信息、半导体、机器人）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金融科技暂时分化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英伟达市值新高带动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CPO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PCB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军工不弱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（冷门板块、防御板块）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高速公路、航空运输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西药、医药商业、生物制品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保险、银行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主力追踪创新高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6954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盘中异动选股：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科技超跌反弹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92555" y="1008380"/>
            <a:ext cx="1276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固态电池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149975" y="998855"/>
            <a:ext cx="1276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</a:t>
            </a:r>
            <a:r>
              <a:rPr lang="zh-CN" altLang="en-US"/>
              <a:t>军工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09050" y="998855"/>
            <a:ext cx="1741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</a:t>
            </a:r>
            <a:r>
              <a:rPr lang="zh-CN" altLang="en-US"/>
              <a:t>软件信号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242310" y="1008380"/>
            <a:ext cx="1951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</a:t>
            </a:r>
            <a:r>
              <a:rPr lang="zh-CN" altLang="en-US"/>
              <a:t>英伟达产业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rcRect l="1733" t="2925" r="57096" b="6836"/>
          <a:stretch>
            <a:fillRect/>
          </a:stretch>
        </p:blipFill>
        <p:spPr>
          <a:xfrm>
            <a:off x="9107805" y="1358265"/>
            <a:ext cx="2749550" cy="43389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l="11329" t="1077" r="4811" b="3944"/>
          <a:stretch>
            <a:fillRect/>
          </a:stretch>
        </p:blipFill>
        <p:spPr>
          <a:xfrm>
            <a:off x="5797550" y="1507490"/>
            <a:ext cx="3179445" cy="40817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4"/>
          <a:srcRect l="3212" t="2732" r="1800" b="9749"/>
          <a:stretch>
            <a:fillRect/>
          </a:stretch>
        </p:blipFill>
        <p:spPr>
          <a:xfrm>
            <a:off x="485775" y="1786255"/>
            <a:ext cx="2511425" cy="3803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图片 12"/>
          <p:cNvPicPr/>
          <p:nvPr/>
        </p:nvPicPr>
        <p:blipFill>
          <a:blip r:embed="rId5"/>
          <a:srcRect l="5020" r="2715" b="2133"/>
          <a:stretch>
            <a:fillRect/>
          </a:stretch>
        </p:blipFill>
        <p:spPr>
          <a:xfrm>
            <a:off x="3242310" y="1588770"/>
            <a:ext cx="2287270" cy="41084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6954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/>
          <p:nvPr/>
        </p:nvPicPr>
        <p:blipFill>
          <a:blip r:embed="rId2"/>
          <a:srcRect l="1460" t="2727" r="1143" b="2917"/>
          <a:stretch>
            <a:fillRect/>
          </a:stretch>
        </p:blipFill>
        <p:spPr>
          <a:xfrm>
            <a:off x="2054225" y="861695"/>
            <a:ext cx="8766810" cy="53613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29&quot;:[50000283],&quot;65&quot;:[20205081]}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871</Words>
  <Application>WPS 演示</Application>
  <PresentationFormat>宽屏</PresentationFormat>
  <Paragraphs>106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2415</cp:revision>
  <dcterms:created xsi:type="dcterms:W3CDTF">2019-06-19T02:08:00Z</dcterms:created>
  <dcterms:modified xsi:type="dcterms:W3CDTF">2025-06-26T02:24:01Z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C39AAD0121F64B90A619D96799ECD20C_13</vt:lpwstr>
  </property>
</Properties>
</file>