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39" r:id="rId7"/>
    <p:sldId id="2547" r:id="rId8"/>
    <p:sldId id="2540" r:id="rId9"/>
    <p:sldId id="2523" r:id="rId10"/>
    <p:sldId id="2491" r:id="rId11"/>
    <p:sldId id="2164" r:id="rId12"/>
    <p:sldId id="2548" r:id="rId13"/>
    <p:sldId id="2549" r:id="rId14"/>
    <p:sldId id="2236" r:id="rId15"/>
    <p:sldId id="2522" r:id="rId16"/>
    <p:sldId id="2546" r:id="rId17"/>
    <p:sldId id="2545" r:id="rId18"/>
    <p:sldId id="2544" r:id="rId19"/>
    <p:sldId id="2527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3" userDrawn="1">
          <p15:clr>
            <a:srgbClr val="A4A3A4"/>
          </p15:clr>
        </p15:guide>
        <p15:guide id="2" pos="34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3"/>
        <p:guide pos="34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5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https://toujiao.n8n8.cn/introduce/157</a:t>
            </a:r>
            <a:endParaRPr lang="en-US" altLang="zh-CN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https://toujiao.n8n8.cn/introduce/157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6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7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image" Target="../media/image28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3.png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0.png"/><Relationship Id="rId1" Type="http://schemas.openxmlformats.org/officeDocument/2006/relationships/tags" Target="../tags/tag1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image" Target="../media/image17.png"/><Relationship Id="rId4" Type="http://schemas.openxmlformats.org/officeDocument/2006/relationships/tags" Target="../tags/tag115.xml"/><Relationship Id="rId3" Type="http://schemas.openxmlformats.org/officeDocument/2006/relationships/image" Target="../media/image16.png"/><Relationship Id="rId2" Type="http://schemas.openxmlformats.org/officeDocument/2006/relationships/tags" Target="../tags/tag114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8.xml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5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2025 .07.02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</a:t>
            </a:r>
            <a:r>
              <a:rPr lang="zh-CN" sz="3200">
                <a:solidFill>
                  <a:schemeClr val="bg1"/>
                </a:solidFill>
              </a:rPr>
              <a:t>回档休整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沪强深弱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资金新高选股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113" t="1609" r="964" b="2611"/>
          <a:stretch>
            <a:fillRect/>
          </a:stretch>
        </p:blipFill>
        <p:spPr>
          <a:xfrm>
            <a:off x="1790700" y="946150"/>
            <a:ext cx="8712200" cy="4914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549" t="2935" r="2456" b="1972"/>
          <a:stretch>
            <a:fillRect/>
          </a:stretch>
        </p:blipFill>
        <p:spPr>
          <a:xfrm>
            <a:off x="6576695" y="928370"/>
            <a:ext cx="5038725" cy="5081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5850890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600" dirty="0"/>
              <a:t>《好股研选》是款</a:t>
            </a:r>
            <a:r>
              <a:rPr sz="1600" b="1" dirty="0">
                <a:solidFill>
                  <a:srgbClr val="FF0000"/>
                </a:solidFill>
              </a:rPr>
              <a:t>个股研究研究类产品</a:t>
            </a:r>
            <a:r>
              <a:rPr sz="1600" dirty="0"/>
              <a:t>。</a:t>
            </a:r>
            <a:r>
              <a:rPr lang="zh-CN" altLang="en-US" sz="16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600" dirty="0"/>
              <a:t>，中短线定位的</a:t>
            </a:r>
            <a:r>
              <a:rPr lang="en-US" altLang="zh-CN" sz="1600" dirty="0"/>
              <a:t>“</a:t>
            </a:r>
            <a:r>
              <a:rPr lang="zh-CN" altLang="en-US" sz="1600" dirty="0"/>
              <a:t>隐形冠军</a:t>
            </a:r>
            <a:r>
              <a:rPr lang="en-US" altLang="zh-CN" sz="1600" dirty="0"/>
              <a:t>”</a:t>
            </a:r>
            <a:r>
              <a:rPr lang="zh-CN" altLang="en-US" sz="1600" dirty="0"/>
              <a:t>用的是倍量突破选股法，短线定位做的是风口</a:t>
            </a:r>
            <a:r>
              <a:rPr sz="1600">
                <a:sym typeface="+mn-ea"/>
              </a:rPr>
              <a:t>强势股的回档低吸，尝试捕捉第二波，用的是资金新高选股法。</a:t>
            </a:r>
            <a:endParaRPr lang="zh-CN" altLang="en-US" sz="1600" dirty="0"/>
          </a:p>
          <a:p>
            <a:pPr algn="l"/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2901950"/>
            <a:ext cx="595503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90" y="962660"/>
            <a:ext cx="9367520" cy="52692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最新一期陪跑营启动招募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如何加入社群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934585" y="1417955"/>
            <a:ext cx="6529705" cy="4181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3741" t="1183" r="3113" b="2206"/>
          <a:stretch>
            <a:fillRect/>
          </a:stretch>
        </p:blipFill>
        <p:spPr>
          <a:xfrm>
            <a:off x="752475" y="3680460"/>
            <a:ext cx="3857625" cy="191897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985838" y="1417638"/>
            <a:ext cx="3286125" cy="124777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6"/>
          <a:stretch>
            <a:fillRect/>
          </a:stretch>
        </p:blipFill>
        <p:spPr>
          <a:xfrm>
            <a:off x="1076325" y="2790508"/>
            <a:ext cx="3124200" cy="6381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20" y="-635"/>
            <a:ext cx="12263120" cy="68980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干货学习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小芸聊行研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31149" b="34162"/>
          <a:stretch>
            <a:fillRect/>
          </a:stretch>
        </p:blipFill>
        <p:spPr>
          <a:xfrm>
            <a:off x="1336040" y="921385"/>
            <a:ext cx="3710940" cy="1592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3563"/>
          <a:stretch>
            <a:fillRect/>
          </a:stretch>
        </p:blipFill>
        <p:spPr>
          <a:xfrm>
            <a:off x="974090" y="4705350"/>
            <a:ext cx="4434840" cy="8928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4"/>
          <a:srcRect b="60418"/>
          <a:stretch>
            <a:fillRect/>
          </a:stretch>
        </p:blipFill>
        <p:spPr>
          <a:xfrm>
            <a:off x="1684655" y="2662555"/>
            <a:ext cx="3362325" cy="150431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rcRect l="3531" t="2535" r="6642" b="1765"/>
          <a:stretch>
            <a:fillRect/>
          </a:stretch>
        </p:blipFill>
        <p:spPr>
          <a:xfrm>
            <a:off x="6096000" y="1143635"/>
            <a:ext cx="4491355" cy="45783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7750" y="4090670"/>
            <a:ext cx="551116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深海经济（政策驱动）</a:t>
            </a:r>
            <a:r>
              <a:rPr lang="en-US" altLang="zh-CN"/>
              <a:t>         </a:t>
            </a:r>
            <a:endParaRPr lang="en-US" altLang="zh-CN"/>
          </a:p>
          <a:p>
            <a:pPr>
              <a:lnSpc>
                <a:spcPct val="150000"/>
              </a:lnSpc>
            </a:pPr>
            <a:r>
              <a:rPr lang="zh-CN" altLang="en-US"/>
              <a:t>互联网金融</a:t>
            </a:r>
            <a:r>
              <a:rPr lang="en-US" altLang="zh-CN"/>
              <a:t> </a:t>
            </a:r>
            <a:r>
              <a:rPr lang="zh-CN" altLang="en-US"/>
              <a:t>（观察回档反弹力度）</a:t>
            </a:r>
            <a:r>
              <a:rPr lang="en-US" altLang="zh-CN"/>
              <a:t>   </a:t>
            </a:r>
            <a:endParaRPr lang="en-US" altLang="zh-CN"/>
          </a:p>
          <a:p>
            <a:pPr>
              <a:lnSpc>
                <a:spcPct val="150000"/>
              </a:lnSpc>
            </a:pPr>
            <a:r>
              <a:rPr lang="zh-CN" altLang="en-US"/>
              <a:t>芯片半导体</a:t>
            </a:r>
            <a:r>
              <a:rPr lang="en-US" altLang="zh-CN"/>
              <a:t>   </a:t>
            </a:r>
            <a:r>
              <a:rPr lang="zh-CN" altLang="en-US"/>
              <a:t>（保持观察）</a:t>
            </a:r>
            <a:r>
              <a:rPr lang="en-US" altLang="zh-CN"/>
              <a:t>     </a:t>
            </a:r>
            <a:endParaRPr lang="en-US" altLang="zh-CN"/>
          </a:p>
        </p:txBody>
      </p:sp>
      <p:pic>
        <p:nvPicPr>
          <p:cNvPr id="9" name="图片 8"/>
          <p:cNvPicPr/>
          <p:nvPr/>
        </p:nvPicPr>
        <p:blipFill>
          <a:blip r:embed="rId2"/>
          <a:srcRect l="1204" t="5208" r="1826" b="5208"/>
          <a:stretch>
            <a:fillRect/>
          </a:stretch>
        </p:blipFill>
        <p:spPr>
          <a:xfrm>
            <a:off x="4938395" y="2984500"/>
            <a:ext cx="6557645" cy="2533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3"/>
          <a:srcRect l="14736" t="32402" r="14712" b="4805"/>
          <a:stretch>
            <a:fillRect/>
          </a:stretch>
        </p:blipFill>
        <p:spPr>
          <a:xfrm>
            <a:off x="826770" y="1130300"/>
            <a:ext cx="3797300" cy="22987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76900" y="200310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342900"/>
            <a:r>
              <a:rPr lang="zh-CN" altLang="en-US" sz="1600" b="0" i="0">
                <a:solidFill>
                  <a:srgbClr val="4D4F53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en-US" altLang="zh-CN" sz="1600" b="0" i="0">
                <a:solidFill>
                  <a:srgbClr val="4D4F53"/>
                </a:solidFill>
                <a:latin typeface="微软雅黑" panose="020B0503020204020204" charset="-122"/>
                <a:ea typeface="微软雅黑" panose="020B0503020204020204" charset="-122"/>
              </a:rPr>
              <a:t>#</a:t>
            </a:r>
            <a:r>
              <a:rPr lang="zh-CN" altLang="en-US" sz="1600" b="0" i="0">
                <a:solidFill>
                  <a:srgbClr val="4D4F53"/>
                </a:solidFill>
                <a:latin typeface="微软雅黑" panose="020B0503020204020204" charset="-122"/>
                <a:ea typeface="微软雅黑" panose="020B0503020204020204" charset="-122"/>
              </a:rPr>
              <a:t>特朗普称不考虑延长关税谈判最后期限</a:t>
            </a:r>
            <a:r>
              <a:rPr lang="en-US" altLang="zh-CN" sz="1600" b="0" i="0">
                <a:solidFill>
                  <a:srgbClr val="4D4F53"/>
                </a:solidFill>
                <a:latin typeface="微软雅黑" panose="020B0503020204020204" charset="-122"/>
                <a:ea typeface="微软雅黑" panose="020B0503020204020204" charset="-122"/>
              </a:rPr>
              <a:t># </a:t>
            </a:r>
            <a:r>
              <a:rPr lang="zh-CN" altLang="en-US" sz="1600" b="0" i="0">
                <a:solidFill>
                  <a:srgbClr val="4D4F53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sz="1600" b="0" i="0">
              <a:solidFill>
                <a:srgbClr val="4D4F5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841" t="2784" r="1820" b="4283"/>
          <a:stretch>
            <a:fillRect/>
          </a:stretch>
        </p:blipFill>
        <p:spPr>
          <a:xfrm>
            <a:off x="866775" y="842010"/>
            <a:ext cx="5975985" cy="3458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543800" y="1089660"/>
            <a:ext cx="3752850" cy="31051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4"/>
          <a:srcRect l="2179" t="2604" r="1795" b="3377"/>
          <a:stretch>
            <a:fillRect/>
          </a:stretch>
        </p:blipFill>
        <p:spPr>
          <a:xfrm>
            <a:off x="5124450" y="3147695"/>
            <a:ext cx="4144010" cy="2543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5452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576435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2" name="图片 1"/>
          <p:cNvPicPr/>
          <p:nvPr/>
        </p:nvPicPr>
        <p:blipFill>
          <a:blip r:embed="rId8"/>
          <a:srcRect l="2556" t="1728" r="3153" b="3172"/>
          <a:stretch>
            <a:fillRect/>
          </a:stretch>
        </p:blipFill>
        <p:spPr>
          <a:xfrm>
            <a:off x="8353425" y="1289050"/>
            <a:ext cx="3181350" cy="3712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l="9770" r="23079"/>
          <a:stretch>
            <a:fillRect/>
          </a:stretch>
        </p:blipFill>
        <p:spPr>
          <a:xfrm>
            <a:off x="52832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427" t="2905" r="2710" b="2197"/>
          <a:stretch>
            <a:fillRect/>
          </a:stretch>
        </p:blipFill>
        <p:spPr>
          <a:xfrm>
            <a:off x="628650" y="1642745"/>
            <a:ext cx="5638800" cy="38385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033" t="2381" r="18577" b="2133"/>
          <a:stretch>
            <a:fillRect/>
          </a:stretch>
        </p:blipFill>
        <p:spPr>
          <a:xfrm>
            <a:off x="7048500" y="1374775"/>
            <a:ext cx="4124325" cy="4601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深海经济、海工装备、深海科技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有色金属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传统五朵金花：钢铁煤炭水泥有色电力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光伏概念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CPO/PCB/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易中天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半导体芯片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数字货币、金融科技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军工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主力追踪创新高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2007870" y="806450"/>
            <a:ext cx="8328660" cy="5245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283],&quot;65&quot;:[20205081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283],&quot;65&quot;:[20205081]}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941</Words>
  <Application>WPS 演示</Application>
  <PresentationFormat>宽屏</PresentationFormat>
  <Paragraphs>113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2440</cp:revision>
  <dcterms:created xsi:type="dcterms:W3CDTF">2019-06-19T02:08:00Z</dcterms:created>
  <dcterms:modified xsi:type="dcterms:W3CDTF">2025-07-02T05:55:51Z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