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7" r:id="rId7"/>
    <p:sldId id="2540" r:id="rId8"/>
    <p:sldId id="2523" r:id="rId9"/>
    <p:sldId id="2491" r:id="rId10"/>
    <p:sldId id="2164" r:id="rId11"/>
    <p:sldId id="2550" r:id="rId12"/>
    <p:sldId id="2236" r:id="rId13"/>
    <p:sldId id="2522" r:id="rId14"/>
    <p:sldId id="2546" r:id="rId15"/>
    <p:sldId id="2545" r:id="rId16"/>
    <p:sldId id="2552" r:id="rId17"/>
    <p:sldId id="2544" r:id="rId18"/>
    <p:sldId id="2551" r:id="rId19"/>
    <p:sldId id="372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3" userDrawn="1">
          <p15:clr>
            <a:srgbClr val="A4A3A4"/>
          </p15:clr>
        </p15:guide>
        <p15:guide id="2" pos="34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3"/>
        <p:guide pos="345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43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>
                <a:sym typeface="+mn-ea"/>
              </a:rPr>
              <a:t>https://toujiao.n8n8.cn/introduce/157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《决战分时陪跑营》首度招募</a:t>
            </a:r>
            <a:r>
              <a:rPr lang="en-US" altLang="zh-CN">
                <a:sym typeface="+mn-ea"/>
              </a:rPr>
              <a:t>  https://toujiao.n8n8.cn/introduce/157</a:t>
            </a:r>
            <a:endParaRPr lang="en-US" altLang="zh-CN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28.png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33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5.png"/><Relationship Id="rId1" Type="http://schemas.openxmlformats.org/officeDocument/2006/relationships/tags" Target="../tags/tag13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13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139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2.png"/><Relationship Id="rId1" Type="http://schemas.openxmlformats.org/officeDocument/2006/relationships/tags" Target="../tags/tag1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5.png"/><Relationship Id="rId4" Type="http://schemas.openxmlformats.org/officeDocument/2006/relationships/tags" Target="../tags/tag113.xml"/><Relationship Id="rId3" Type="http://schemas.openxmlformats.org/officeDocument/2006/relationships/image" Target="../media/image14.png"/><Relationship Id="rId2" Type="http://schemas.openxmlformats.org/officeDocument/2006/relationships/tags" Target="../tags/tag112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7.png"/><Relationship Id="rId1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2025 .07.09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83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</a:t>
            </a:r>
            <a:r>
              <a:rPr lang="zh-CN" altLang="en-US" sz="3200">
                <a:solidFill>
                  <a:schemeClr val="bg1"/>
                </a:solidFill>
              </a:rPr>
              <a:t>收复</a:t>
            </a:r>
            <a:r>
              <a:rPr lang="en-US" altLang="zh-CN" sz="3200">
                <a:solidFill>
                  <a:schemeClr val="bg1"/>
                </a:solidFill>
              </a:rPr>
              <a:t>3500  </a:t>
            </a:r>
            <a:r>
              <a:rPr lang="zh-CN" altLang="en-US" sz="3200">
                <a:solidFill>
                  <a:schemeClr val="bg1"/>
                </a:solidFill>
              </a:rPr>
              <a:t>延续反弹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795905" y="12700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决战分时陪跑营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11225"/>
            <a:ext cx="9659620" cy="54330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795905" y="12700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如何加入社群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3741" t="1183" r="3113" b="2206"/>
          <a:stretch>
            <a:fillRect/>
          </a:stretch>
        </p:blipFill>
        <p:spPr>
          <a:xfrm>
            <a:off x="1922780" y="4038600"/>
            <a:ext cx="3857625" cy="19189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665" y="1159510"/>
            <a:ext cx="4392295" cy="24917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5"/>
          <a:srcRect l="3799" t="3107" r="2509" b="1701"/>
          <a:stretch>
            <a:fillRect/>
          </a:stretch>
        </p:blipFill>
        <p:spPr>
          <a:xfrm>
            <a:off x="6889750" y="1050290"/>
            <a:ext cx="3931285" cy="50038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15" y="1252855"/>
            <a:ext cx="8129905" cy="457327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3350" t="6130" r="35897" b="4417"/>
          <a:stretch>
            <a:fillRect/>
          </a:stretch>
        </p:blipFill>
        <p:spPr>
          <a:xfrm>
            <a:off x="8908415" y="3648075"/>
            <a:ext cx="2651760" cy="2089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67419" t="13233" b="10643"/>
          <a:stretch>
            <a:fillRect/>
          </a:stretch>
        </p:blipFill>
        <p:spPr>
          <a:xfrm>
            <a:off x="8976995" y="1252855"/>
            <a:ext cx="2515235" cy="21164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155" y="904875"/>
            <a:ext cx="8975090" cy="50488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《好股研选》内参回顾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903923" y="1306513"/>
            <a:ext cx="4486275" cy="1724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1249045" y="3280093"/>
            <a:ext cx="3657600" cy="24669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6057900" y="814705"/>
            <a:ext cx="4819650" cy="23050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27197" t="6882" r="3072" b="12183"/>
          <a:stretch>
            <a:fillRect/>
          </a:stretch>
        </p:blipFill>
        <p:spPr>
          <a:xfrm>
            <a:off x="6033770" y="3280410"/>
            <a:ext cx="4843780" cy="27813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28327" t="2052" r="2184" b="5507"/>
          <a:stretch>
            <a:fillRect/>
          </a:stretch>
        </p:blipFill>
        <p:spPr>
          <a:xfrm>
            <a:off x="6096000" y="1355090"/>
            <a:ext cx="5659120" cy="41471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083" t="4393" r="3316" b="2935"/>
          <a:stretch>
            <a:fillRect/>
          </a:stretch>
        </p:blipFill>
        <p:spPr>
          <a:xfrm>
            <a:off x="971550" y="945515"/>
            <a:ext cx="4737735" cy="189611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rcRect l="2451" t="2389" r="1176" b="9822"/>
          <a:stretch>
            <a:fillRect/>
          </a:stretch>
        </p:blipFill>
        <p:spPr>
          <a:xfrm>
            <a:off x="971550" y="2956560"/>
            <a:ext cx="4737735" cy="29483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5452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9665970" y="539686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52832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9"/>
          <a:srcRect l="29865" t="6730" r="38872" b="12840"/>
          <a:stretch>
            <a:fillRect/>
          </a:stretch>
        </p:blipFill>
        <p:spPr>
          <a:xfrm>
            <a:off x="8437245" y="988695"/>
            <a:ext cx="3010535" cy="43389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712" t="2284" r="1555" b="3397"/>
          <a:stretch>
            <a:fillRect/>
          </a:stretch>
        </p:blipFill>
        <p:spPr>
          <a:xfrm>
            <a:off x="862965" y="1477645"/>
            <a:ext cx="5847715" cy="424878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248" t="1475" r="8876" b="4129"/>
          <a:stretch>
            <a:fillRect/>
          </a:stretch>
        </p:blipFill>
        <p:spPr>
          <a:xfrm>
            <a:off x="7108190" y="1366520"/>
            <a:ext cx="4368165" cy="44710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低位机器人（熊线上移）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绩优PCB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/CPO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新题材电子布延续强势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金融科技保持活跃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政策刺激的托育服务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稳定币、保险、磁材、有色金属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景点旅游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01685" y="878840"/>
            <a:ext cx="2583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主力创新高盈利模式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528050" y="12471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芯片、医药</a:t>
            </a:r>
            <a:r>
              <a:rPr lang="en-US" altLang="zh-CN"/>
              <a:t> </a:t>
            </a:r>
            <a:r>
              <a:rPr lang="zh-CN" altLang="en-US"/>
              <a:t>、军工</a:t>
            </a:r>
            <a:r>
              <a:rPr lang="en-US" altLang="zh-CN"/>
              <a:t>T+5</a:t>
            </a:r>
            <a:endParaRPr lang="en-US" altLang="zh-CN"/>
          </a:p>
        </p:txBody>
      </p:sp>
      <p:pic>
        <p:nvPicPr>
          <p:cNvPr id="6" name="图片 5"/>
          <p:cNvPicPr/>
          <p:nvPr/>
        </p:nvPicPr>
        <p:blipFill>
          <a:blip r:embed="rId2"/>
          <a:srcRect l="26714" t="3269" r="2609"/>
          <a:stretch>
            <a:fillRect/>
          </a:stretch>
        </p:blipFill>
        <p:spPr>
          <a:xfrm>
            <a:off x="7306310" y="3126105"/>
            <a:ext cx="4210050" cy="270192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rcRect l="5071" t="8768" r="4841" b="4203"/>
          <a:stretch>
            <a:fillRect/>
          </a:stretch>
        </p:blipFill>
        <p:spPr>
          <a:xfrm>
            <a:off x="1091565" y="960755"/>
            <a:ext cx="5967095" cy="328803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4"/>
          <a:srcRect l="18465" t="3103" r="2885" b="2906"/>
          <a:stretch>
            <a:fillRect/>
          </a:stretch>
        </p:blipFill>
        <p:spPr>
          <a:xfrm>
            <a:off x="1617980" y="3126105"/>
            <a:ext cx="3911600" cy="265239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图片 9"/>
          <p:cNvPicPr/>
          <p:nvPr/>
        </p:nvPicPr>
        <p:blipFill>
          <a:blip r:embed="rId5"/>
          <a:srcRect l="9827" t="2400" r="2039" b="3500"/>
          <a:stretch>
            <a:fillRect/>
          </a:stretch>
        </p:blipFill>
        <p:spPr>
          <a:xfrm>
            <a:off x="4864735" y="2051050"/>
            <a:ext cx="3464560" cy="23552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5850890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600" dirty="0"/>
              <a:t>《好股研选》是款</a:t>
            </a:r>
            <a:r>
              <a:rPr sz="1600" b="1" dirty="0">
                <a:solidFill>
                  <a:srgbClr val="FF0000"/>
                </a:solidFill>
              </a:rPr>
              <a:t>个股研究研究类产品</a:t>
            </a:r>
            <a:r>
              <a:rPr sz="1600" dirty="0"/>
              <a:t>。</a:t>
            </a:r>
            <a:r>
              <a:rPr lang="zh-CN" altLang="en-US" sz="16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600" dirty="0"/>
              <a:t>，中短线定位的</a:t>
            </a:r>
            <a:r>
              <a:rPr lang="en-US" altLang="zh-CN" sz="1600" dirty="0"/>
              <a:t>“</a:t>
            </a:r>
            <a:r>
              <a:rPr lang="zh-CN" altLang="en-US" sz="1600" dirty="0"/>
              <a:t>隐形冠军</a:t>
            </a:r>
            <a:r>
              <a:rPr lang="en-US" altLang="zh-CN" sz="1600" dirty="0"/>
              <a:t>”</a:t>
            </a:r>
            <a:r>
              <a:rPr lang="zh-CN" altLang="en-US" sz="1600" dirty="0"/>
              <a:t>用的是倍量突破选股法，短线定位做的是风口</a:t>
            </a:r>
            <a:r>
              <a:rPr sz="1600">
                <a:sym typeface="+mn-ea"/>
              </a:rPr>
              <a:t>强势股的回档低吸，尝试捕捉第二波，用的是资金新高选股法。</a:t>
            </a:r>
            <a:endParaRPr lang="zh-CN" altLang="en-US" sz="1600" dirty="0"/>
          </a:p>
          <a:p>
            <a:pPr algn="l"/>
            <a:endParaRPr lang="zh-CN" altLang="en-US" sz="16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2901950"/>
            <a:ext cx="5955030" cy="28613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369" t="3765" r="1906" b="1272"/>
          <a:stretch>
            <a:fillRect/>
          </a:stretch>
        </p:blipFill>
        <p:spPr>
          <a:xfrm>
            <a:off x="6774815" y="1120775"/>
            <a:ext cx="4800600" cy="4740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283],&quot;65&quot;:[20205081]}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873</Words>
  <Application>WPS 演示</Application>
  <PresentationFormat>宽屏</PresentationFormat>
  <Paragraphs>106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2468</cp:revision>
  <dcterms:created xsi:type="dcterms:W3CDTF">2019-06-19T02:08:00Z</dcterms:created>
  <dcterms:modified xsi:type="dcterms:W3CDTF">2025-07-09T05:22:55Z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C39AAD0121F64B90A619D96799ECD20C_13</vt:lpwstr>
  </property>
</Properties>
</file>