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4" r:id="rId3"/>
  </p:sldMasterIdLst>
  <p:notesMasterIdLst>
    <p:notesMasterId r:id="rId5"/>
  </p:notesMasterIdLst>
  <p:sldIdLst>
    <p:sldId id="370" r:id="rId4"/>
    <p:sldId id="505" r:id="rId6"/>
    <p:sldId id="2540" r:id="rId7"/>
    <p:sldId id="2555" r:id="rId8"/>
    <p:sldId id="2523" r:id="rId9"/>
    <p:sldId id="2491" r:id="rId10"/>
    <p:sldId id="2164" r:id="rId11"/>
    <p:sldId id="2550" r:id="rId12"/>
    <p:sldId id="2556" r:id="rId13"/>
    <p:sldId id="2522" r:id="rId14"/>
    <p:sldId id="2551" r:id="rId15"/>
    <p:sldId id="2236" r:id="rId16"/>
    <p:sldId id="2545" r:id="rId17"/>
    <p:sldId id="2544" r:id="rId18"/>
    <p:sldId id="2554" r:id="rId19"/>
    <p:sldId id="372" r:id="rId20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3" userDrawn="1">
          <p15:clr>
            <a:srgbClr val="A4A3A4"/>
          </p15:clr>
        </p15:guide>
        <p15:guide id="2" pos="3452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2" clrIdx="0"/>
  <p:cmAuthor id="7" name="熊仪_aYju7RJj" initials="熊" lastIdx="0" clrIdx="0"/>
  <p:cmAuthor id="8" name="yifei" initials="y" lastIdx="1" clrIdx="7"/>
  <p:cmAuthor id="2" name="kingsoft" initials="k" lastIdx="1" clrIdx="1"/>
  <p:cmAuthor id="9" name="ADMIN" initials="A" lastIdx="1" clrIdx="8"/>
  <p:cmAuthor id="3" name="zhouzean" initials="z" lastIdx="1" clrIdx="2"/>
  <p:cmAuthor id="4" name="李鹏飞_6bQfzI3a" initials="李" lastIdx="0" clrIdx="0"/>
  <p:cmAuthor id="5" name="李晓菲_MZFnUzi6" initials="李" lastIdx="0" clrIdx="0"/>
  <p:cmAuthor id="6" name="小珞_QjMfU7FR" initials="小" lastIdx="0" clrIdx="0"/>
  <p:cmAuthor id="2001" name="骆倩怡_Znauj26B" initials="authorId_382814100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324F3"/>
    <a:srgbClr val="6096E6"/>
    <a:srgbClr val="FFF6CD"/>
    <a:srgbClr val="FFFDF5"/>
    <a:srgbClr val="FFDFDF"/>
    <a:srgbClr val="D16664"/>
    <a:srgbClr val="FFFC91"/>
    <a:srgbClr val="DCDCDC"/>
    <a:srgbClr val="F0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1803"/>
        <p:guide pos="3452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gs" Target="tags/tag142.xml"/><Relationship Id="rId24" Type="http://schemas.openxmlformats.org/officeDocument/2006/relationships/commentAuthors" Target="commentAuthors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>
                <a:sym typeface="+mn-ea"/>
              </a:rPr>
              <a:t>《决战分时陪跑营》首度招募</a:t>
            </a:r>
            <a:r>
              <a:rPr lang="en-US" altLang="zh-CN">
                <a:sym typeface="+mn-ea"/>
              </a:rPr>
              <a:t>  https://toujiao.n8n8.cn/introduce/157</a:t>
            </a:r>
            <a:endParaRPr lang="en-US" altLang="zh-CN">
              <a:sym typeface="+mn-ea"/>
            </a:endParaRPr>
          </a:p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36.xml"/><Relationship Id="rId5" Type="http://schemas.openxmlformats.org/officeDocument/2006/relationships/tags" Target="../tags/tag35.xml"/><Relationship Id="rId4" Type="http://schemas.openxmlformats.org/officeDocument/2006/relationships/tags" Target="../tags/tag34.xml"/><Relationship Id="rId3" Type="http://schemas.openxmlformats.org/officeDocument/2006/relationships/tags" Target="../tags/tag33.xml"/><Relationship Id="rId2" Type="http://schemas.openxmlformats.org/officeDocument/2006/relationships/tags" Target="../tags/tag3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6" Type="http://schemas.openxmlformats.org/officeDocument/2006/relationships/tags" Target="../tags/tag46.xml"/><Relationship Id="rId5" Type="http://schemas.openxmlformats.org/officeDocument/2006/relationships/tags" Target="../tags/tag45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6" Type="http://schemas.openxmlformats.org/officeDocument/2006/relationships/tags" Target="../tags/tag51.xml"/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7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tags" Target="../tags/tag1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65.xml"/><Relationship Id="rId8" Type="http://schemas.openxmlformats.org/officeDocument/2006/relationships/tags" Target="../tags/tag64.xml"/><Relationship Id="rId7" Type="http://schemas.openxmlformats.org/officeDocument/2006/relationships/tags" Target="../tags/tag63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4" Type="http://schemas.openxmlformats.org/officeDocument/2006/relationships/tags" Target="../tags/tag60.xml"/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7" Type="http://schemas.openxmlformats.org/officeDocument/2006/relationships/tags" Target="../tags/tag78.xml"/><Relationship Id="rId6" Type="http://schemas.openxmlformats.org/officeDocument/2006/relationships/tags" Target="../tags/tag77.xml"/><Relationship Id="rId5" Type="http://schemas.openxmlformats.org/officeDocument/2006/relationships/tags" Target="../tags/tag76.xml"/><Relationship Id="rId4" Type="http://schemas.openxmlformats.org/officeDocument/2006/relationships/tags" Target="../tags/tag75.xml"/><Relationship Id="rId3" Type="http://schemas.openxmlformats.org/officeDocument/2006/relationships/tags" Target="../tags/tag74.xml"/><Relationship Id="rId2" Type="http://schemas.openxmlformats.org/officeDocument/2006/relationships/tags" Target="../tags/tag7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tags" Target="../tags/tag81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tags" Target="../tags/tag87.xml"/><Relationship Id="rId4" Type="http://schemas.openxmlformats.org/officeDocument/2006/relationships/tags" Target="../tags/tag86.xml"/><Relationship Id="rId3" Type="http://schemas.openxmlformats.org/officeDocument/2006/relationships/tags" Target="../tags/tag85.xml"/><Relationship Id="rId2" Type="http://schemas.openxmlformats.org/officeDocument/2006/relationships/tags" Target="../tags/tag84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92.xml"/><Relationship Id="rId5" Type="http://schemas.openxmlformats.org/officeDocument/2006/relationships/tags" Target="../tags/tag91.xml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16.xml"/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2.xml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 descr="组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3200" y="335280"/>
            <a:ext cx="1492885" cy="6202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 panose="02000000000000000000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_正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1"/>
          <p:cNvGrpSpPr/>
          <p:nvPr userDrawn="1"/>
        </p:nvGrpSpPr>
        <p:grpSpPr bwMode="auto">
          <a:xfrm>
            <a:off x="220068" y="347979"/>
            <a:ext cx="507955" cy="445077"/>
            <a:chOff x="0" y="0"/>
            <a:chExt cx="3252297" cy="2844316"/>
          </a:xfrm>
        </p:grpSpPr>
        <p:sp>
          <p:nvSpPr>
            <p:cNvPr id="9" name="椭圆 13"/>
            <p:cNvSpPr>
              <a:spLocks noChangeArrowheads="1"/>
            </p:cNvSpPr>
            <p:nvPr/>
          </p:nvSpPr>
          <p:spPr bwMode="auto">
            <a:xfrm>
              <a:off x="588001" y="180020"/>
              <a:ext cx="2664296" cy="266429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  <p:sp>
          <p:nvSpPr>
            <p:cNvPr id="10" name="椭圆 29"/>
            <p:cNvSpPr>
              <a:spLocks noChangeArrowheads="1"/>
            </p:cNvSpPr>
            <p:nvPr/>
          </p:nvSpPr>
          <p:spPr bwMode="auto">
            <a:xfrm>
              <a:off x="0" y="0"/>
              <a:ext cx="1224136" cy="1224136"/>
            </a:xfrm>
            <a:prstGeom prst="ellipse">
              <a:avLst/>
            </a:prstGeom>
            <a:solidFill>
              <a:schemeClr val="bg1">
                <a:alpha val="29803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charset="0"/>
                  <a:ea typeface="宋体" panose="02010600030101010101" pitchFamily="2" charset="-122"/>
                </a:defRPr>
              </a:lvl9pPr>
            </a:lstStyle>
            <a:p>
              <a:pPr algn="ctr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None/>
              </a:pPr>
              <a:endParaRPr lang="zh-CN" altLang="en-US" sz="1800">
                <a:solidFill>
                  <a:srgbClr val="FFFFFF"/>
                </a:solidFill>
                <a:latin typeface="Arial" panose="020B0604020202020204"/>
                <a:ea typeface="微软雅黑" panose="020B0503020204020204" charset="-122"/>
                <a:sym typeface="Arial" panose="020B0604020202020204"/>
              </a:endParaRPr>
            </a:p>
          </p:txBody>
        </p:sp>
      </p:grpSp>
      <p:pic>
        <p:nvPicPr>
          <p:cNvPr id="11" name="图片 10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r="75149"/>
          <a:stretch>
            <a:fillRect/>
          </a:stretch>
        </p:blipFill>
        <p:spPr>
          <a:xfrm>
            <a:off x="843011" y="339421"/>
            <a:ext cx="500367" cy="453636"/>
          </a:xfrm>
          <a:prstGeom prst="rect">
            <a:avLst/>
          </a:prstGeom>
        </p:spPr>
      </p:pic>
      <p:cxnSp>
        <p:nvCxnSpPr>
          <p:cNvPr id="12" name="直接连接符 11"/>
          <p:cNvCxnSpPr/>
          <p:nvPr userDrawn="1"/>
        </p:nvCxnSpPr>
        <p:spPr>
          <a:xfrm>
            <a:off x="0" y="901700"/>
            <a:ext cx="123571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占位符 11"/>
          <p:cNvSpPr>
            <a:spLocks noGrp="1"/>
          </p:cNvSpPr>
          <p:nvPr>
            <p:ph type="body" sz="quarter" idx="10"/>
          </p:nvPr>
        </p:nvSpPr>
        <p:spPr>
          <a:xfrm>
            <a:off x="1557868" y="290740"/>
            <a:ext cx="8286044" cy="569037"/>
          </a:xfrm>
        </p:spPr>
        <p:txBody>
          <a:bodyPr>
            <a:normAutofit/>
          </a:bodyPr>
          <a:lstStyle>
            <a:lvl1pPr marL="0" indent="0" algn="ctr">
              <a:buNone/>
              <a:defRPr lang="zh-CN" altLang="en-US" sz="3600" b="1" kern="1200" dirty="0">
                <a:solidFill>
                  <a:srgbClr val="FFC000"/>
                </a:solidFill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/>
          </p:nvPr>
        </p:nvSpPr>
        <p:spPr>
          <a:xfrm>
            <a:off x="843012" y="2101541"/>
            <a:ext cx="10505977" cy="3517323"/>
          </a:xfrm>
        </p:spPr>
        <p:txBody>
          <a:bodyPr>
            <a:normAutofit/>
          </a:bodyPr>
          <a:lstStyle>
            <a:lvl1pPr marL="0" indent="0" algn="just">
              <a:lnSpc>
                <a:spcPct val="130000"/>
              </a:lnSpc>
              <a:buNone/>
              <a:defRPr kumimoji="0" lang="zh-CN" altLang="en-US" sz="2800" b="0" i="0" u="none" strike="noStrike" kern="120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ource Sans Pro Black" panose="020B0803030403020204" pitchFamily="34" charset="0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pic>
        <p:nvPicPr>
          <p:cNvPr id="15" name="图片 14" descr="经传多赢01-白色"/>
          <p:cNvPicPr>
            <a:picLocks noChangeAspect="1"/>
          </p:cNvPicPr>
          <p:nvPr userDrawn="1"/>
        </p:nvPicPr>
        <p:blipFill rotWithShape="1">
          <a:blip r:embed="rId3" cstate="print"/>
          <a:srcRect l="25381"/>
          <a:stretch>
            <a:fillRect/>
          </a:stretch>
        </p:blipFill>
        <p:spPr>
          <a:xfrm>
            <a:off x="10103556" y="417023"/>
            <a:ext cx="1245433" cy="37603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0" y="600075"/>
            <a:ext cx="12192000" cy="5871491"/>
          </a:xfrm>
          <a:prstGeom prst="roundRect">
            <a:avLst>
              <a:gd name="adj" fmla="val 1031"/>
            </a:avLst>
          </a:prstGeom>
          <a:solidFill>
            <a:schemeClr val="bg1"/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2875" y="168910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141552" y="0"/>
            <a:ext cx="5908896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2800" b="1" kern="120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文本框 14"/>
          <p:cNvSpPr txBox="1"/>
          <p:nvPr userDrawn="1"/>
        </p:nvSpPr>
        <p:spPr>
          <a:xfrm>
            <a:off x="5667374" y="6541135"/>
            <a:ext cx="625538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r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820344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4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1790701" y="889540"/>
            <a:ext cx="8610598" cy="482398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 descr="组 22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39395" y="271780"/>
            <a:ext cx="11740515" cy="64566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4.xml"/><Relationship Id="rId8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8" Type="http://schemas.openxmlformats.org/officeDocument/2006/relationships/theme" Target="../theme/theme2.xml"/><Relationship Id="rId17" Type="http://schemas.openxmlformats.org/officeDocument/2006/relationships/image" Target="../media/image9.png"/><Relationship Id="rId16" Type="http://schemas.openxmlformats.org/officeDocument/2006/relationships/tags" Target="../tags/tag97.xml"/><Relationship Id="rId15" Type="http://schemas.openxmlformats.org/officeDocument/2006/relationships/tags" Target="../tags/tag96.xml"/><Relationship Id="rId14" Type="http://schemas.openxmlformats.org/officeDocument/2006/relationships/tags" Target="../tags/tag95.xml"/><Relationship Id="rId13" Type="http://schemas.openxmlformats.org/officeDocument/2006/relationships/tags" Target="../tags/tag94.xml"/><Relationship Id="rId12" Type="http://schemas.openxmlformats.org/officeDocument/2006/relationships/tags" Target="../tags/tag93.xml"/><Relationship Id="rId11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05.xml"/><Relationship Id="rId8" Type="http://schemas.openxmlformats.org/officeDocument/2006/relationships/tags" Target="../tags/tag104.xml"/><Relationship Id="rId7" Type="http://schemas.openxmlformats.org/officeDocument/2006/relationships/tags" Target="../tags/tag103.xml"/><Relationship Id="rId6" Type="http://schemas.openxmlformats.org/officeDocument/2006/relationships/tags" Target="../tags/tag102.xml"/><Relationship Id="rId5" Type="http://schemas.openxmlformats.org/officeDocument/2006/relationships/tags" Target="../tags/tag101.xml"/><Relationship Id="rId4" Type="http://schemas.openxmlformats.org/officeDocument/2006/relationships/tags" Target="../tags/tag100.xml"/><Relationship Id="rId3" Type="http://schemas.openxmlformats.org/officeDocument/2006/relationships/tags" Target="../tags/tag99.xml"/><Relationship Id="rId2" Type="http://schemas.openxmlformats.org/officeDocument/2006/relationships/image" Target="../media/image10.png"/><Relationship Id="rId14" Type="http://schemas.openxmlformats.org/officeDocument/2006/relationships/notesSlide" Target="../notesSlides/notesSlide1.xml"/><Relationship Id="rId13" Type="http://schemas.openxmlformats.org/officeDocument/2006/relationships/slideLayout" Target="../slideLayouts/slideLayout3.xml"/><Relationship Id="rId12" Type="http://schemas.openxmlformats.org/officeDocument/2006/relationships/tags" Target="../tags/tag108.xml"/><Relationship Id="rId11" Type="http://schemas.openxmlformats.org/officeDocument/2006/relationships/tags" Target="../tags/tag107.xml"/><Relationship Id="rId10" Type="http://schemas.openxmlformats.org/officeDocument/2006/relationships/tags" Target="../tags/tag106.xml"/><Relationship Id="rId1" Type="http://schemas.openxmlformats.org/officeDocument/2006/relationships/tags" Target="../tags/tag98.xml"/></Relationships>
</file>

<file path=ppt/slides/_rels/slide1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9.xml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128.xml"/><Relationship Id="rId1" Type="http://schemas.openxmlformats.org/officeDocument/2006/relationships/tags" Target="../tags/tag12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1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13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3.xml"/><Relationship Id="rId2" Type="http://schemas.openxmlformats.org/officeDocument/2006/relationships/image" Target="../media/image32.png"/><Relationship Id="rId1" Type="http://schemas.openxmlformats.org/officeDocument/2006/relationships/tags" Target="../tags/tag132.xml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tags" Target="../tags/tag134.xml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136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39.xml"/><Relationship Id="rId8" Type="http://schemas.openxmlformats.org/officeDocument/2006/relationships/image" Target="../media/image44.png"/><Relationship Id="rId7" Type="http://schemas.openxmlformats.org/officeDocument/2006/relationships/image" Target="../media/image43.png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1" Type="http://schemas.openxmlformats.org/officeDocument/2006/relationships/notesSlide" Target="../notesSlides/notesSlide14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13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1.xml"/><Relationship Id="rId2" Type="http://schemas.openxmlformats.org/officeDocument/2006/relationships/image" Target="../media/image45.png"/><Relationship Id="rId1" Type="http://schemas.openxmlformats.org/officeDocument/2006/relationships/tags" Target="../tags/tag14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0.xml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tags" Target="../tags/tag10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png"/><Relationship Id="rId8" Type="http://schemas.openxmlformats.org/officeDocument/2006/relationships/image" Target="../media/image15.png"/><Relationship Id="rId7" Type="http://schemas.openxmlformats.org/officeDocument/2006/relationships/tags" Target="../tags/tag115.xml"/><Relationship Id="rId6" Type="http://schemas.openxmlformats.org/officeDocument/2006/relationships/tags" Target="../tags/tag114.xml"/><Relationship Id="rId5" Type="http://schemas.openxmlformats.org/officeDocument/2006/relationships/image" Target="../media/image14.png"/><Relationship Id="rId4" Type="http://schemas.openxmlformats.org/officeDocument/2006/relationships/tags" Target="../tags/tag113.xml"/><Relationship Id="rId3" Type="http://schemas.openxmlformats.org/officeDocument/2006/relationships/image" Target="../media/image13.png"/><Relationship Id="rId2" Type="http://schemas.openxmlformats.org/officeDocument/2006/relationships/tags" Target="../tags/tag112.xml"/><Relationship Id="rId12" Type="http://schemas.openxmlformats.org/officeDocument/2006/relationships/notesSlide" Target="../notesSlides/notesSlide3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16.xml"/><Relationship Id="rId1" Type="http://schemas.openxmlformats.org/officeDocument/2006/relationships/tags" Target="../tags/tag111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18.xml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117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22.xml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tags" Target="../tags/tag121.xml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2.xml"/><Relationship Id="rId6" Type="http://schemas.openxmlformats.org/officeDocument/2006/relationships/tags" Target="../tags/tag12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tags" Target="../tags/tag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 descr="矢量智能对象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9852025" y="194945"/>
            <a:ext cx="1774825" cy="38481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3150870" y="5130165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3"/>
            </p:custDataLst>
          </p:nvPr>
        </p:nvSpPr>
        <p:spPr>
          <a:xfrm>
            <a:off x="3157220" y="5130165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112770" y="5137150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</a:t>
            </a:r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5"/>
            </p:custDataLst>
          </p:nvPr>
        </p:nvSpPr>
        <p:spPr>
          <a:xfrm>
            <a:off x="4152900" y="5118735"/>
            <a:ext cx="11620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梁洁云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 rot="0">
            <a:off x="5587365" y="5137150"/>
            <a:ext cx="3528060" cy="374650"/>
            <a:chOff x="7093" y="6616"/>
            <a:chExt cx="5888" cy="656"/>
          </a:xfrm>
        </p:grpSpPr>
        <p:sp>
          <p:nvSpPr>
            <p:cNvPr id="18" name="矩形 17"/>
            <p:cNvSpPr/>
            <p:nvPr>
              <p:custDataLst>
                <p:tags r:id="rId6"/>
              </p:custDataLst>
            </p:nvPr>
          </p:nvSpPr>
          <p:spPr>
            <a:xfrm>
              <a:off x="7093" y="6626"/>
              <a:ext cx="5888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7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8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9"/>
              </p:custDataLst>
            </p:nvPr>
          </p:nvSpPr>
          <p:spPr>
            <a:xfrm>
              <a:off x="9470" y="6616"/>
              <a:ext cx="3511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l"/>
              <a:r>
                <a:rPr lang="zh-CN" altLang="en-US">
                  <a:solidFill>
                    <a:schemeClr val="bg1"/>
                  </a:solidFill>
                  <a:latin typeface="思源黑体 Normal" panose="020B0400000000000000" charset="-122"/>
                  <a:ea typeface="思源黑体 Normal" panose="020B0400000000000000" charset="-122"/>
                  <a:cs typeface="思源黑体 Normal" panose="020B0400000000000000" charset="-122"/>
                  <a:sym typeface="+mn-ea"/>
                </a:rPr>
                <a:t>A1120619060027</a:t>
              </a:r>
              <a:endParaRPr lang="zh-CN" altLang="en-US">
                <a:solidFill>
                  <a:schemeClr val="bg1"/>
                </a:solidFill>
                <a:latin typeface="思源黑体 Normal" panose="020B0400000000000000" charset="-122"/>
                <a:ea typeface="思源黑体 Normal" panose="020B0400000000000000" charset="-122"/>
                <a:cs typeface="思源黑体 Normal" panose="020B0400000000000000" charset="-122"/>
                <a:sym typeface="+mn-ea"/>
              </a:endParaRPr>
            </a:p>
          </p:txBody>
        </p:sp>
      </p:grpSp>
      <p:sp>
        <p:nvSpPr>
          <p:cNvPr id="12" name="文本框 11"/>
          <p:cNvSpPr txBox="1"/>
          <p:nvPr userDrawn="1">
            <p:custDataLst>
              <p:tags r:id="rId10"/>
            </p:custDataLst>
          </p:nvPr>
        </p:nvSpPr>
        <p:spPr>
          <a:xfrm>
            <a:off x="1772920" y="2145665"/>
            <a:ext cx="8777605" cy="18357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120000"/>
              </a:lnSpc>
            </a:pP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     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algn="ctr">
              <a:lnSpc>
                <a:spcPct val="120000"/>
              </a:lnSpc>
            </a:pPr>
            <a:r>
              <a:rPr lang="zh-CN" altLang="en-US" sz="36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</a:t>
            </a:r>
            <a:r>
              <a:rPr lang="zh-CN" sz="240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（紧跟资金脉搏，捕捉短线机会）</a:t>
            </a:r>
            <a:endParaRPr lang="zh-CN" sz="240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1"/>
            </p:custDataLst>
          </p:nvPr>
        </p:nvSpPr>
        <p:spPr>
          <a:xfrm>
            <a:off x="408305" y="283210"/>
            <a:ext cx="3613150" cy="4197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</a:rPr>
              <a:t>资金脉搏</a:t>
            </a:r>
            <a:r>
              <a:rPr lang="en-US" altLang="zh-CN" sz="2400" b="1" dirty="0">
                <a:solidFill>
                  <a:schemeClr val="accent4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——</a:t>
            </a:r>
            <a:endParaRPr lang="en-US" altLang="zh-CN" sz="2400" b="1" dirty="0">
              <a:solidFill>
                <a:schemeClr val="accent4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96840" y="3813810"/>
            <a:ext cx="2185035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 b="1" dirty="0">
                <a:solidFill>
                  <a:schemeClr val="bg1"/>
                </a:solidFill>
                <a:latin typeface="阿里巴巴普惠体 Light" panose="00020600040101010101" charset="-122"/>
                <a:ea typeface="阿里巴巴普惠体 Light" panose="00020600040101010101" charset="-122"/>
                <a:cs typeface="阿里巴巴普惠体 Light" panose="00020600040101010101" charset="-122"/>
                <a:sym typeface="+mn-ea"/>
              </a:rPr>
              <a:t>2025 .07.11</a:t>
            </a:r>
            <a:endParaRPr lang="en-US" sz="2400" b="1" dirty="0">
              <a:solidFill>
                <a:schemeClr val="bg1"/>
              </a:solidFill>
              <a:latin typeface="阿里巴巴普惠体 Light" panose="00020600040101010101" charset="-122"/>
              <a:ea typeface="阿里巴巴普惠体 Light" panose="00020600040101010101" charset="-122"/>
              <a:cs typeface="阿里巴巴普惠体 Light" panose="00020600040101010101" charset="-122"/>
              <a:sym typeface="+mn-ea"/>
            </a:endParaRPr>
          </a:p>
        </p:txBody>
      </p:sp>
      <p:sp>
        <p:nvSpPr>
          <p:cNvPr id="3" name="文本占位符 3"/>
          <p:cNvSpPr>
            <a:spLocks noGrp="1"/>
          </p:cNvSpPr>
          <p:nvPr/>
        </p:nvSpPr>
        <p:spPr>
          <a:xfrm>
            <a:off x="2513965" y="1485583"/>
            <a:ext cx="7054850" cy="811530"/>
          </a:xfrm>
          <a:prstGeom prst="rect">
            <a:avLst/>
          </a:prstGeom>
        </p:spPr>
        <p:txBody>
          <a:bodyPr wrap="square" anchor="ctr" anchorCtr="1">
            <a:spAutoFit/>
          </a:bodyPr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defRPr lang="zh-CN" altLang="en-US" sz="4800" b="1" u="sng" strike="noStrike" kern="1200" cap="none" spc="150" normalizeH="0" baseline="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uFillTx/>
                <a:latin typeface="+mn-ea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b="0" u="none" spc="0" dirty="0">
                <a:gradFill>
                  <a:gsLst>
                    <a:gs pos="0">
                      <a:srgbClr val="FFFAE9"/>
                    </a:gs>
                    <a:gs pos="100000">
                      <a:srgbClr val="FBDF62"/>
                    </a:gs>
                  </a:gsLst>
                  <a:lin ang="5400000" scaled="0"/>
                </a:gra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</a:t>
            </a:r>
            <a:endParaRPr sz="3600" b="0" u="none" spc="0" dirty="0">
              <a:gradFill>
                <a:gsLst>
                  <a:gs pos="0">
                    <a:srgbClr val="FFFAE9"/>
                  </a:gs>
                  <a:gs pos="100000">
                    <a:srgbClr val="FBDF62"/>
                  </a:gs>
                </a:gsLst>
                <a:lin ang="5400000" scaled="0"/>
              </a:gra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275965" y="1798320"/>
            <a:ext cx="583946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>
                <a:solidFill>
                  <a:schemeClr val="bg1"/>
                </a:solidFill>
              </a:rPr>
              <a:t>         </a:t>
            </a:r>
            <a:r>
              <a:rPr lang="zh-CN" sz="3200">
                <a:solidFill>
                  <a:schemeClr val="bg1"/>
                </a:solidFill>
              </a:rPr>
              <a:t>指数牛</a:t>
            </a:r>
            <a:r>
              <a:rPr lang="en-US" altLang="zh-CN" sz="3200">
                <a:solidFill>
                  <a:schemeClr val="bg1"/>
                </a:solidFill>
              </a:rPr>
              <a:t>  60min</a:t>
            </a:r>
            <a:r>
              <a:rPr lang="zh-CN" altLang="en-US" sz="3200">
                <a:solidFill>
                  <a:schemeClr val="bg1"/>
                </a:solidFill>
              </a:rPr>
              <a:t>金叉</a:t>
            </a:r>
            <a:endParaRPr lang="zh-CN" altLang="en-US" sz="3200" dirty="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6" name="圆角矩形 5"/>
          <p:cNvSpPr/>
          <p:nvPr/>
        </p:nvSpPr>
        <p:spPr>
          <a:xfrm>
            <a:off x="3465830" y="4356100"/>
            <a:ext cx="75565" cy="75565"/>
          </a:xfrm>
          <a:prstGeom prst="roundRect">
            <a:avLst/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1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>
            <p:custDataLst>
              <p:tags r:id="rId2"/>
            </p:custDataLst>
          </p:nvPr>
        </p:nvSpPr>
        <p:spPr>
          <a:xfrm>
            <a:off x="2795905" y="12700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决战分时陪跑营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842010"/>
            <a:ext cx="9659620" cy="543306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83045" y="4120515"/>
            <a:ext cx="3831590" cy="190627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决战分时陪跑营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9" name="图片 8"/>
          <p:cNvPicPr/>
          <p:nvPr/>
        </p:nvPicPr>
        <p:blipFill>
          <a:blip r:embed="rId2"/>
          <a:srcRect l="16286" t="23436" r="6227" b="3981"/>
          <a:stretch>
            <a:fillRect/>
          </a:stretch>
        </p:blipFill>
        <p:spPr>
          <a:xfrm>
            <a:off x="5883275" y="1819910"/>
            <a:ext cx="5427980" cy="30181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085" y="1691640"/>
            <a:ext cx="4400550" cy="3638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887730" y="81280"/>
            <a:ext cx="9549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  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《好股研选》选股标准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9" name="文本占位符 8"/>
          <p:cNvSpPr>
            <a:spLocks noGrp="1"/>
          </p:cNvSpPr>
          <p:nvPr/>
        </p:nvSpPr>
        <p:spPr>
          <a:xfrm>
            <a:off x="621030" y="1120775"/>
            <a:ext cx="5850890" cy="72263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sz="1600" dirty="0"/>
              <a:t>《好股研选》是款</a:t>
            </a:r>
            <a:r>
              <a:rPr sz="1600" b="1" dirty="0">
                <a:solidFill>
                  <a:srgbClr val="FF0000"/>
                </a:solidFill>
              </a:rPr>
              <a:t>个股研究研究类产品</a:t>
            </a:r>
            <a:r>
              <a:rPr sz="1600" dirty="0"/>
              <a:t>。</a:t>
            </a:r>
            <a:r>
              <a:rPr lang="zh-CN" altLang="en-US" sz="1600" b="1" dirty="0">
                <a:solidFill>
                  <a:srgbClr val="FF0000"/>
                </a:solidFill>
              </a:rPr>
              <a:t>中线成长稳健型和短线爆发交易型全方位覆盖</a:t>
            </a:r>
            <a:r>
              <a:rPr lang="zh-CN" altLang="en-US" sz="1600" dirty="0"/>
              <a:t>，中短线定位的</a:t>
            </a:r>
            <a:r>
              <a:rPr lang="en-US" altLang="zh-CN" sz="1600" dirty="0"/>
              <a:t>“</a:t>
            </a:r>
            <a:r>
              <a:rPr lang="zh-CN" altLang="en-US" sz="1600" dirty="0"/>
              <a:t>隐形冠军</a:t>
            </a:r>
            <a:r>
              <a:rPr lang="en-US" altLang="zh-CN" sz="1600" dirty="0"/>
              <a:t>”</a:t>
            </a:r>
            <a:r>
              <a:rPr lang="zh-CN" altLang="en-US" sz="1600" dirty="0"/>
              <a:t>用的是倍量突破选股法，短线定位做的是风口</a:t>
            </a:r>
            <a:r>
              <a:rPr sz="1600">
                <a:sym typeface="+mn-ea"/>
              </a:rPr>
              <a:t>强势股的回档低吸，尝试捕捉第二波，用的是资金新高选股法。</a:t>
            </a:r>
            <a:endParaRPr lang="zh-CN" altLang="en-US" sz="1600" dirty="0"/>
          </a:p>
          <a:p>
            <a:pPr algn="l"/>
            <a:endParaRPr lang="zh-CN" altLang="en-US" sz="1600" dirty="0"/>
          </a:p>
        </p:txBody>
      </p:sp>
      <p:sp>
        <p:nvSpPr>
          <p:cNvPr id="10" name="文本框 9"/>
          <p:cNvSpPr txBox="1"/>
          <p:nvPr/>
        </p:nvSpPr>
        <p:spPr>
          <a:xfrm>
            <a:off x="621030" y="2901950"/>
            <a:ext cx="5955030" cy="286131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1、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“短线机会”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</a:rPr>
              <a:t>是从短线风口去找寻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强势股做回档低吸，尝试捕捉第二波。短线选股最关注的是量能，所以用【资金新高选股法】，选出来之后再结合强势股的特征来优中选优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2、</a:t>
            </a:r>
            <a:r>
              <a:rPr lang="en-US" altLang="zh-CN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lang="zh-CN" altLang="en-US" sz="1600" b="1" spc="150" dirty="0">
                <a:solidFill>
                  <a:srgbClr val="FF0000"/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隐形冠军”</a:t>
            </a:r>
            <a:r>
              <a:rPr lang="zh-CN" altLang="en-US" sz="1600" spc="15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sym typeface="+mn-ea"/>
              </a:rPr>
              <a:t>是聚焦具备高成长性的的分支龙头，并尽量结合技术形态（多方炮、芙蓉出水、黄金三角、收敛突破）来尝试捕捉中线主升浪行情，隐形冠军关键是业绩支撑。</a:t>
            </a:r>
            <a:endParaRPr lang="zh-CN" altLang="en-US" sz="1600" spc="15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0" indent="0" algn="just" defTabSz="266700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rcRect l="1369" t="3765" r="1906" b="1272"/>
          <a:stretch>
            <a:fillRect/>
          </a:stretch>
        </p:blipFill>
        <p:spPr>
          <a:xfrm>
            <a:off x="6774815" y="1120775"/>
            <a:ext cx="4800600" cy="47402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668905" y="0"/>
            <a:ext cx="63080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</a:t>
            </a:r>
            <a:r>
              <a:rPr kumimoji="0" lang="zh-CN" sz="3600" b="1" i="0" kern="1200" cap="none" spc="0" normalizeH="0" baseline="0">
                <a:solidFill>
                  <a:schemeClr val="bg1"/>
                </a:solidFill>
              </a:rPr>
              <a:t>好股研选栏目活动</a:t>
            </a:r>
            <a:endParaRPr kumimoji="0" lang="zh-CN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225" y="1252855"/>
            <a:ext cx="8129905" cy="4573270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3"/>
          <a:srcRect l="3350" t="6130" r="35897" b="4417"/>
          <a:stretch>
            <a:fillRect/>
          </a:stretch>
        </p:blipFill>
        <p:spPr>
          <a:xfrm>
            <a:off x="8908415" y="3648075"/>
            <a:ext cx="2651760" cy="20891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rcRect t="1620" b="12153"/>
          <a:stretch>
            <a:fillRect/>
          </a:stretch>
        </p:blipFill>
        <p:spPr>
          <a:xfrm>
            <a:off x="8415655" y="1379855"/>
            <a:ext cx="3421380" cy="201295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《好股研选》手机版查看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5661"/>
          <a:stretch>
            <a:fillRect/>
          </a:stretch>
        </p:blipFill>
        <p:spPr>
          <a:xfrm>
            <a:off x="6713220" y="892810"/>
            <a:ext cx="3166110" cy="537210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t="3394"/>
          <a:stretch>
            <a:fillRect/>
          </a:stretch>
        </p:blipFill>
        <p:spPr>
          <a:xfrm>
            <a:off x="2748280" y="857250"/>
            <a:ext cx="3227705" cy="5407660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10" name="椭圆 9"/>
          <p:cNvSpPr/>
          <p:nvPr/>
        </p:nvSpPr>
        <p:spPr>
          <a:xfrm>
            <a:off x="5370195" y="547179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9273540" y="5541645"/>
            <a:ext cx="605790" cy="49657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7736205" y="857250"/>
            <a:ext cx="734695" cy="401320"/>
          </a:xfrm>
          <a:prstGeom prst="ellipse">
            <a:avLst/>
          </a:prstGeom>
          <a:noFill/>
          <a:ln w="28575" cmpd="sng">
            <a:solidFill>
              <a:srgbClr val="FF0000"/>
            </a:solidFill>
            <a:prstDash val="solid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下箭头 13"/>
          <p:cNvSpPr/>
          <p:nvPr/>
        </p:nvSpPr>
        <p:spPr>
          <a:xfrm rot="18960000">
            <a:off x="4951730" y="4526280"/>
            <a:ext cx="154305" cy="103759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下箭头 15"/>
          <p:cNvSpPr/>
          <p:nvPr/>
        </p:nvSpPr>
        <p:spPr>
          <a:xfrm rot="9840000" flipH="1">
            <a:off x="8809990" y="1190625"/>
            <a:ext cx="104775" cy="4240530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下箭头 16"/>
          <p:cNvSpPr/>
          <p:nvPr/>
        </p:nvSpPr>
        <p:spPr>
          <a:xfrm rot="2400000">
            <a:off x="7370445" y="1102995"/>
            <a:ext cx="154305" cy="94551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1932305" y="81280"/>
            <a:ext cx="84696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lang="zh-CN" sz="36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《好股研选》好评素材</a:t>
            </a:r>
            <a:endParaRPr lang="zh-CN" sz="36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478155" y="773430"/>
            <a:ext cx="3528060" cy="2269490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3"/>
          <a:srcRect r="36856" b="52300"/>
          <a:stretch>
            <a:fillRect/>
          </a:stretch>
        </p:blipFill>
        <p:spPr>
          <a:xfrm>
            <a:off x="478155" y="3089910"/>
            <a:ext cx="3293745" cy="1120775"/>
          </a:xfrm>
          <a:prstGeom prst="rect">
            <a:avLst/>
          </a:prstGeom>
        </p:spPr>
      </p:pic>
      <p:pic>
        <p:nvPicPr>
          <p:cNvPr id="3" name="图片 2"/>
          <p:cNvPicPr/>
          <p:nvPr/>
        </p:nvPicPr>
        <p:blipFill>
          <a:blip r:embed="rId4"/>
          <a:srcRect t="11874"/>
          <a:stretch>
            <a:fillRect/>
          </a:stretch>
        </p:blipFill>
        <p:spPr>
          <a:xfrm>
            <a:off x="3771900" y="975360"/>
            <a:ext cx="3882390" cy="186626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5"/>
          <a:srcRect l="3394" t="6667"/>
          <a:stretch>
            <a:fillRect/>
          </a:stretch>
        </p:blipFill>
        <p:spPr>
          <a:xfrm>
            <a:off x="4006215" y="2927350"/>
            <a:ext cx="3524250" cy="15735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0965" y="4415155"/>
            <a:ext cx="3743325" cy="168592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7"/>
          <a:srcRect r="8210"/>
          <a:stretch>
            <a:fillRect/>
          </a:stretch>
        </p:blipFill>
        <p:spPr>
          <a:xfrm>
            <a:off x="773430" y="4415155"/>
            <a:ext cx="2937510" cy="8001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64780" y="851535"/>
            <a:ext cx="3764280" cy="2350770"/>
          </a:xfrm>
          <a:prstGeom prst="rect">
            <a:avLst/>
          </a:prstGeom>
        </p:spPr>
      </p:pic>
    </p:spTree>
    <p:custDataLst>
      <p:tags r:id="rId9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大盘环境</a:t>
            </a:r>
            <a:endParaRPr lang="zh-CN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t="1722" r="41385" b="2342"/>
          <a:stretch>
            <a:fillRect/>
          </a:stretch>
        </p:blipFill>
        <p:spPr>
          <a:xfrm>
            <a:off x="7195185" y="2242185"/>
            <a:ext cx="4354830" cy="30429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" y="1431925"/>
            <a:ext cx="6359525" cy="305816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4157345" y="62230"/>
            <a:ext cx="44856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altLang="zh-CN" sz="3600" b="1" i="0" kern="1200" cap="none" spc="0" normalizeH="0" baseline="0">
                <a:solidFill>
                  <a:schemeClr val="bg1"/>
                </a:solidFill>
              </a:rPr>
              <a:t>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大盘状态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787005" y="3899535"/>
            <a:ext cx="685800" cy="45720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5819140" y="512889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月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7" name="图片 6"/>
          <p:cNvPicPr/>
          <p:nvPr/>
        </p:nvPicPr>
        <p:blipFill>
          <a:blip r:embed="rId5"/>
          <a:srcRect l="6248" t="2579" r="2432" b="3461"/>
          <a:stretch>
            <a:fillRect/>
          </a:stretch>
        </p:blipFill>
        <p:spPr>
          <a:xfrm>
            <a:off x="4454525" y="1442085"/>
            <a:ext cx="3694430" cy="34321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11" name="文本框 10"/>
          <p:cNvSpPr txBox="1"/>
          <p:nvPr>
            <p:custDataLst>
              <p:tags r:id="rId6"/>
            </p:custDataLst>
          </p:nvPr>
        </p:nvSpPr>
        <p:spPr>
          <a:xfrm>
            <a:off x="2061845" y="5188585"/>
            <a:ext cx="8020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/>
              <a:t>季线</a:t>
            </a:r>
            <a:endParaRPr lang="zh-CN"/>
          </a:p>
        </p:txBody>
      </p:sp>
      <p:sp>
        <p:nvSpPr>
          <p:cNvPr id="12" name="文本框 11"/>
          <p:cNvSpPr txBox="1"/>
          <p:nvPr>
            <p:custDataLst>
              <p:tags r:id="rId7"/>
            </p:custDataLst>
          </p:nvPr>
        </p:nvSpPr>
        <p:spPr>
          <a:xfrm>
            <a:off x="9665970" y="5396865"/>
            <a:ext cx="5537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日</a:t>
            </a:r>
            <a:r>
              <a:rPr lang="en-US" altLang="zh-CN"/>
              <a:t>k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8"/>
          <a:srcRect l="9770" r="23079"/>
          <a:stretch>
            <a:fillRect/>
          </a:stretch>
        </p:blipFill>
        <p:spPr>
          <a:xfrm>
            <a:off x="528320" y="1442085"/>
            <a:ext cx="3721735" cy="357632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2" name="图片 1"/>
          <p:cNvPicPr/>
          <p:nvPr/>
        </p:nvPicPr>
        <p:blipFill>
          <a:blip r:embed="rId9"/>
          <a:srcRect l="29865" t="6730" r="38872" b="12840"/>
          <a:stretch>
            <a:fillRect/>
          </a:stretch>
        </p:blipFill>
        <p:spPr>
          <a:xfrm>
            <a:off x="8437245" y="988695"/>
            <a:ext cx="3010535" cy="433895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810000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盘中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资金流向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20975" y="880110"/>
            <a:ext cx="7131685" cy="3619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开盘迄今，全市场指数的分类表现，以及资金热点情况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625600"/>
            <a:ext cx="5472430" cy="4035425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205" y="1374775"/>
            <a:ext cx="5263515" cy="458660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719195" y="102235"/>
            <a:ext cx="44278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今日盘中热点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14450" y="1537335"/>
            <a:ext cx="4929505" cy="421386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资金流入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稀土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泛金融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创新药反弹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超大盘、上证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50</a:t>
            </a: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、中字头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钢铁、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资金流出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北美算力链涨多休息、电子布涨多休息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喇叭口题材承压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服装家纺、商业零售、水泥制造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房地产高开走低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943725" y="2123440"/>
            <a:ext cx="4304030" cy="3379470"/>
          </a:xfrm>
          <a:prstGeom prst="rect">
            <a:avLst/>
          </a:prstGeom>
        </p:spPr>
        <p:style>
          <a:lnRef idx="0">
            <a:srgbClr val="FFFFFF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 anchor="t">
            <a:noAutofit/>
          </a:bodyPr>
          <a:p>
            <a:pPr algn="l"/>
            <a:r>
              <a:rPr lang="zh-CN" sz="1600">
                <a:solidFill>
                  <a:schemeClr val="tx1"/>
                </a:solidFill>
                <a:sym typeface="+mn-ea"/>
              </a:rPr>
              <a:t>软件演示</a:t>
            </a:r>
            <a:endParaRPr lang="zh-CN" sz="1600">
              <a:solidFill>
                <a:schemeClr val="tx1"/>
              </a:solidFill>
              <a:sym typeface="+mn-ea"/>
            </a:endParaRPr>
          </a:p>
          <a:p>
            <a:pPr algn="l"/>
            <a:endParaRPr lang="zh-CN" sz="1600" b="1">
              <a:solidFill>
                <a:srgbClr val="FF0000"/>
              </a:solidFill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①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分时异动跟庄擒牛</a:t>
            </a:r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    </a:t>
            </a:r>
            <a:endParaRPr lang="en-US" alt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②</a:t>
            </a:r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风口爆量回档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③主题猎手T+3回档选股</a:t>
            </a:r>
            <a:endParaRPr lang="zh-CN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④倍量突破选股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⑤涨停复制</a:t>
            </a:r>
            <a:endParaRPr lang="zh-CN" altLang="en-US" sz="16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zh-CN" altLang="en-US" sz="16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⑥控盘回档、</a:t>
            </a:r>
            <a:r>
              <a:rPr lang="zh-CN" sz="16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绩优趋势股</a:t>
            </a:r>
            <a:endParaRPr lang="zh-CN" sz="16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algn="l"/>
            <a:r>
              <a:rPr lang="en-US" altLang="zh-CN" sz="1400" b="1">
                <a:solidFill>
                  <a:srgbClr val="FF0000"/>
                </a:solidFill>
                <a:sym typeface="+mn-ea"/>
              </a:rPr>
              <a:t> </a:t>
            </a:r>
            <a:endParaRPr lang="zh-CN" sz="1400" b="1">
              <a:solidFill>
                <a:srgbClr val="FF0000"/>
              </a:solidFill>
              <a:sym typeface="+mn-ea"/>
            </a:endParaRPr>
          </a:p>
          <a:p>
            <a:pPr algn="l"/>
            <a:endParaRPr lang="zh-CN" sz="1400">
              <a:solidFill>
                <a:schemeClr val="tx1"/>
              </a:solidFill>
              <a:sym typeface="+mn-ea"/>
            </a:endParaRPr>
          </a:p>
          <a:p>
            <a:pPr algn="l"/>
            <a:endParaRPr lang="zh-CN" sz="1400">
              <a:solidFill>
                <a:srgbClr val="FF0000"/>
              </a:solidFill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47845" y="890905"/>
            <a:ext cx="6096000" cy="36639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>
              <a:lnSpc>
                <a:spcPct val="110000"/>
              </a:lnSpc>
            </a:pPr>
            <a:r>
              <a:rPr lang="en-US" altLang="zh-CN" sz="1600">
                <a:solidFill>
                  <a:schemeClr val="tx2"/>
                </a:solidFill>
                <a:sym typeface="+mn-ea"/>
              </a:rPr>
              <a:t>          </a:t>
            </a:r>
            <a:r>
              <a:rPr lang="zh-CN" altLang="en-US" sz="1600">
                <a:solidFill>
                  <a:schemeClr val="tx2"/>
                </a:solidFill>
                <a:sym typeface="+mn-ea"/>
              </a:rPr>
              <a:t>盘中资金流向以及突发热点的点评</a:t>
            </a:r>
            <a:endParaRPr lang="zh-CN" altLang="en-US" sz="1600">
              <a:solidFill>
                <a:schemeClr val="tx2"/>
              </a:solidFill>
              <a:sym typeface="+mn-ea"/>
            </a:endParaRPr>
          </a:p>
          <a:p>
            <a:pPr algn="l">
              <a:lnSpc>
                <a:spcPct val="110000"/>
              </a:lnSpc>
            </a:pPr>
            <a:endParaRPr lang="zh-CN" altLang="en-US" sz="1600">
              <a:solidFill>
                <a:schemeClr val="tx2"/>
              </a:solidFill>
              <a:sym typeface="+mn-ea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风口回档选股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2"/>
          <a:stretch>
            <a:fillRect/>
          </a:stretch>
        </p:blipFill>
        <p:spPr>
          <a:xfrm>
            <a:off x="878205" y="1002665"/>
            <a:ext cx="4055745" cy="327279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6285" y="1002665"/>
            <a:ext cx="4188460" cy="33420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9390" y="3217545"/>
            <a:ext cx="6713855" cy="273621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211445" y="1747520"/>
            <a:ext cx="1710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方法①②③④⑤⑥</a:t>
            </a:r>
            <a:endParaRPr lang="zh-CN" altLang="en-US"/>
          </a:p>
        </p:txBody>
      </p:sp>
    </p:spTree>
    <p:custDataLst>
      <p:tags r:id="rId5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009890" y="1677670"/>
            <a:ext cx="258381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FF0000"/>
                </a:solidFill>
              </a:rPr>
              <a:t>主题猎手</a:t>
            </a:r>
            <a:r>
              <a:rPr lang="en-US" altLang="zh-CN" b="1">
                <a:solidFill>
                  <a:srgbClr val="FF0000"/>
                </a:solidFill>
              </a:rPr>
              <a:t>T+3</a:t>
            </a:r>
            <a:endParaRPr lang="en-US" altLang="zh-CN" b="1">
              <a:solidFill>
                <a:srgbClr val="FF0000"/>
              </a:solidFill>
            </a:endParaRPr>
          </a:p>
          <a:p>
            <a:r>
              <a:rPr lang="zh-CN" altLang="en-US" b="1">
                <a:solidFill>
                  <a:srgbClr val="FF0000"/>
                </a:solidFill>
              </a:rPr>
              <a:t>风口爆量回档</a:t>
            </a:r>
            <a:endParaRPr lang="zh-CN" altLang="en-US" b="1">
              <a:solidFill>
                <a:srgbClr val="FF0000"/>
              </a:solidFill>
            </a:endParaRPr>
          </a:p>
          <a:p>
            <a:r>
              <a:rPr lang="zh-CN" altLang="en-US"/>
              <a:t>启动龙头、回档龙头</a:t>
            </a:r>
            <a:endParaRPr lang="zh-CN" altLang="en-US"/>
          </a:p>
        </p:txBody>
      </p:sp>
      <p:pic>
        <p:nvPicPr>
          <p:cNvPr id="6" name="图片 5"/>
          <p:cNvPicPr/>
          <p:nvPr/>
        </p:nvPicPr>
        <p:blipFill>
          <a:blip r:embed="rId2"/>
          <a:srcRect l="26714" t="3269" r="2609"/>
          <a:stretch>
            <a:fillRect/>
          </a:stretch>
        </p:blipFill>
        <p:spPr>
          <a:xfrm>
            <a:off x="7197090" y="3044825"/>
            <a:ext cx="4210050" cy="27019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205865"/>
            <a:ext cx="5823585" cy="34925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062605" y="0"/>
            <a:ext cx="56476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R="0" defTabSz="914400" fontAlgn="auto">
              <a:lnSpc>
                <a:spcPct val="100000"/>
              </a:lnSpc>
              <a:spcBef>
                <a:spcPts val="0"/>
              </a:spcBef>
              <a:buClrTx/>
              <a:buSzTx/>
              <a:buFontTx/>
              <a:buNone/>
            </a:pPr>
            <a:r>
              <a:rPr kumimoji="0" lang="en-US" sz="3600" b="1" i="0" kern="1200" cap="none" spc="0" normalizeH="0" baseline="0">
                <a:solidFill>
                  <a:schemeClr val="bg1"/>
                </a:solidFill>
              </a:rPr>
              <a:t>                  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风口</a:t>
            </a:r>
            <a:r>
              <a:rPr kumimoji="0" lang="zh-CN" altLang="en-US" sz="3600" b="1" i="0" kern="1200" cap="none" spc="0" normalizeH="0" baseline="0">
                <a:solidFill>
                  <a:schemeClr val="bg1"/>
                </a:solidFill>
              </a:rPr>
              <a:t>选股</a:t>
            </a:r>
            <a:endParaRPr kumimoji="0" lang="zh-CN" altLang="en-US" sz="3600" b="1" i="0" kern="1200" cap="none" spc="0" normalizeH="0" baseline="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260" y="965200"/>
            <a:ext cx="5737225" cy="492823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rcRect l="27625"/>
          <a:stretch>
            <a:fillRect/>
          </a:stretch>
        </p:blipFill>
        <p:spPr>
          <a:xfrm>
            <a:off x="7335520" y="870585"/>
            <a:ext cx="4202430" cy="26301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520" y="3625850"/>
            <a:ext cx="4157980" cy="216789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02405" y="2124710"/>
            <a:ext cx="4860290" cy="234188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custDataLst>
      <p:tags r:id="rId6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3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4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5.xml><?xml version="1.0" encoding="utf-8"?>
<p:tagLst xmlns:p="http://schemas.openxmlformats.org/presentationml/2006/main">
  <p:tag name="KSO_WM_DIAGRAM_VIRTUALLY_FRAME" val="{&quot;height&quot;:409.7,&quot;left&quot;:71.85,&quot;top&quot;:74.1,&quot;width&quot;:866.85}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"/>
</p:tagLst>
</file>

<file path=ppt/tags/tag1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2.xml><?xml version="1.0" encoding="utf-8"?>
<p:tagLst xmlns:p="http://schemas.openxmlformats.org/presentationml/2006/main">
  <p:tag name="KSO_WPP_MARK_KEY" val="34a5c737-2527-451b-a6cc-313a70f4ce21"/>
  <p:tag name="COMMONDATA" val="eyJoZGlkIjoiMjUxNmU2Yzc2MjNiNjJjZGFlY2Q1MzYxMGIzYTQ4YWEifQ=="/>
  <p:tag name="resource_record_key" val="{&quot;29&quot;:[20405972,20405933,20405934,20405922,20405918,20405950,20426316,20405937,50000159,50052696,50053313,50053344,50053246,50000283],&quot;65&quot;:[20205081],&quot;70&quot;:[3312359,3314058,3312209,3320069,3314060]}"/>
  <p:tag name="commondata" val="eyJoZGlkIjoiMTE5OTlmMmY3Mzc0MTBlODE0YTNlMWY0MTJhZTZiYT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PLACING_PICTURE_USER_VIEWPORT" val="{&quot;height&quot;:606,&quot;width&quot;:2795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874</Words>
  <Application>WPS 演示</Application>
  <PresentationFormat>宽屏</PresentationFormat>
  <Paragraphs>105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Roboto</vt:lpstr>
      <vt:lpstr>汉仪旗黑-55简</vt:lpstr>
      <vt:lpstr>Calibri</vt:lpstr>
      <vt:lpstr>Arial</vt:lpstr>
      <vt:lpstr>微软雅黑</vt:lpstr>
      <vt:lpstr>Source Sans Pro Black</vt:lpstr>
      <vt:lpstr>Yu Gothic UI Semibold</vt:lpstr>
      <vt:lpstr>思源黑体 CN Medium</vt:lpstr>
      <vt:lpstr>黑体</vt:lpstr>
      <vt:lpstr>思源黑体 Normal</vt:lpstr>
      <vt:lpstr>阿里巴巴普惠体 Light</vt:lpstr>
      <vt:lpstr>Arial Unicode MS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A陈小渊</cp:lastModifiedBy>
  <cp:revision>2479</cp:revision>
  <dcterms:created xsi:type="dcterms:W3CDTF">2019-06-19T02:08:00Z</dcterms:created>
  <dcterms:modified xsi:type="dcterms:W3CDTF">2025-07-11T02:21:04Z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C39AAD0121F64B90A619D96799ECD20C_13</vt:lpwstr>
  </property>
</Properties>
</file>