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50" r:id="rId12"/>
    <p:sldId id="2561" r:id="rId13"/>
    <p:sldId id="2545" r:id="rId14"/>
    <p:sldId id="2557" r:id="rId15"/>
    <p:sldId id="2236" r:id="rId16"/>
    <p:sldId id="2559" r:id="rId17"/>
    <p:sldId id="2562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9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8.png"/><Relationship Id="rId1" Type="http://schemas.openxmlformats.org/officeDocument/2006/relationships/tags" Target="../tags/tag129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42.png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2025 .07.25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       </a:t>
            </a:r>
            <a:r>
              <a:rPr lang="zh-CN" sz="3200">
                <a:solidFill>
                  <a:schemeClr val="bg1"/>
                </a:solidFill>
              </a:rPr>
              <a:t>震荡</a:t>
            </a:r>
            <a:r>
              <a:rPr lang="zh-CN" sz="3200">
                <a:solidFill>
                  <a:schemeClr val="bg1"/>
                </a:solidFill>
              </a:rPr>
              <a:t>洗盘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620" b="12153"/>
          <a:stretch>
            <a:fillRect/>
          </a:stretch>
        </p:blipFill>
        <p:spPr>
          <a:xfrm>
            <a:off x="8976995" y="2447925"/>
            <a:ext cx="2961005" cy="1742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5" y="1099185"/>
            <a:ext cx="8656320" cy="48698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577070" y="445516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回看路径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50" y="883285"/>
            <a:ext cx="9384665" cy="52793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轮认真听课的重要性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7880" y="5487670"/>
            <a:ext cx="6015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1200"/>
          </a:p>
        </p:txBody>
      </p:sp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375920" y="883285"/>
            <a:ext cx="7661275" cy="403796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6586538" y="1150620"/>
            <a:ext cx="5495925" cy="2628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0" y="3020060"/>
            <a:ext cx="4851400" cy="2833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666990" y="5853430"/>
            <a:ext cx="38004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>
                <a:solidFill>
                  <a:srgbClr val="FF0000"/>
                </a:solidFill>
              </a:rPr>
              <a:t>本周三盘中</a:t>
            </a:r>
            <a:r>
              <a:rPr lang="en-US" altLang="zh-CN" sz="1400" b="1">
                <a:solidFill>
                  <a:srgbClr val="FF0000"/>
                </a:solidFill>
              </a:rPr>
              <a:t>CRO</a:t>
            </a:r>
            <a:r>
              <a:rPr lang="zh-CN" altLang="en-US" sz="1400" b="1">
                <a:solidFill>
                  <a:srgbClr val="FF0000"/>
                </a:solidFill>
              </a:rPr>
              <a:t>异动选股</a:t>
            </a:r>
            <a:r>
              <a:rPr lang="en-US" altLang="zh-CN" sz="1400" b="1">
                <a:solidFill>
                  <a:srgbClr val="FF0000"/>
                </a:solidFill>
              </a:rPr>
              <a:t>--</a:t>
            </a:r>
            <a:r>
              <a:rPr lang="zh-CN" altLang="en-US" sz="1400" b="1">
                <a:solidFill>
                  <a:srgbClr val="FF0000"/>
                </a:solidFill>
              </a:rPr>
              <a:t>用户选出康龙化成</a:t>
            </a:r>
            <a:endParaRPr lang="zh-CN" altLang="en-US" sz="1400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《好股研选》信号回顾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7880" y="5487670"/>
            <a:ext cx="6015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/>
              <a:t>以上为特定条件、特定时间区间下的部分案例展示，不代表普遍现象，个股历史涨幅不预示其未来表现，过往收益亦不代表未来收益承诺。市场有风险，投资需谨慎</a:t>
            </a:r>
            <a:endParaRPr lang="zh-CN" altLang="en-US" sz="1200"/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0215" y="916940"/>
            <a:ext cx="3264535" cy="8997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95" y="2020570"/>
            <a:ext cx="3101975" cy="894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556895" y="3090545"/>
            <a:ext cx="3035935" cy="7740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/>
          <p:nvPr/>
        </p:nvPicPr>
        <p:blipFill>
          <a:blip r:embed="rId5"/>
          <a:stretch>
            <a:fillRect/>
          </a:stretch>
        </p:blipFill>
        <p:spPr>
          <a:xfrm>
            <a:off x="556895" y="4217035"/>
            <a:ext cx="3238500" cy="9975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5139055" y="1044575"/>
            <a:ext cx="5793740" cy="431609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7"/>
          <a:stretch>
            <a:fillRect/>
          </a:stretch>
        </p:blipFill>
        <p:spPr>
          <a:xfrm>
            <a:off x="3911601" y="2583180"/>
            <a:ext cx="3676649" cy="10477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/>
          <p:nvPr/>
        </p:nvPicPr>
        <p:blipFill>
          <a:blip r:embed="rId8"/>
          <a:stretch>
            <a:fillRect/>
          </a:stretch>
        </p:blipFill>
        <p:spPr>
          <a:xfrm>
            <a:off x="4001770" y="916940"/>
            <a:ext cx="2612390" cy="149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/>
          <p:nvPr/>
        </p:nvPicPr>
        <p:blipFill>
          <a:blip r:embed="rId9"/>
          <a:stretch>
            <a:fillRect/>
          </a:stretch>
        </p:blipFill>
        <p:spPr>
          <a:xfrm>
            <a:off x="3911283" y="3735705"/>
            <a:ext cx="3495675" cy="1543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3721"/>
          <a:stretch>
            <a:fillRect/>
          </a:stretch>
        </p:blipFill>
        <p:spPr>
          <a:xfrm>
            <a:off x="554990" y="1167130"/>
            <a:ext cx="6009640" cy="4523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1341"/>
          <a:stretch>
            <a:fillRect/>
          </a:stretch>
        </p:blipFill>
        <p:spPr>
          <a:xfrm>
            <a:off x="6978650" y="1166495"/>
            <a:ext cx="4539615" cy="45904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37286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7783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6749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9"/>
          <a:srcRect l="1464" t="3868" r="1065" b="5052"/>
          <a:stretch>
            <a:fillRect/>
          </a:stretch>
        </p:blipFill>
        <p:spPr>
          <a:xfrm>
            <a:off x="9061450" y="1058545"/>
            <a:ext cx="2206625" cy="4343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229" t="2906" r="2563" b="2503"/>
          <a:stretch>
            <a:fillRect/>
          </a:stretch>
        </p:blipFill>
        <p:spPr>
          <a:xfrm>
            <a:off x="6645275" y="1472565"/>
            <a:ext cx="4623435" cy="4319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429" t="2801" r="4042" b="2968"/>
          <a:stretch>
            <a:fillRect/>
          </a:stretch>
        </p:blipFill>
        <p:spPr>
          <a:xfrm>
            <a:off x="720725" y="1633855"/>
            <a:ext cx="5669915" cy="3996690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西药制药、创新药、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CRO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人工智能、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应用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稀土休息，回档后是机会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海南股、雅下水电站均调整，后者被按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419340" y="919480"/>
            <a:ext cx="39096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创新药、信创</a:t>
            </a:r>
            <a:endParaRPr lang="zh-CN" altLang="en-US"/>
          </a:p>
          <a:p>
            <a:pPr algn="ctr"/>
            <a:r>
              <a:rPr lang="zh-CN" altLang="en-US" sz="1200"/>
              <a:t>（为什么内参选到这两个方向）</a:t>
            </a:r>
            <a:endParaRPr lang="zh-CN" altLang="en-US" sz="1200"/>
          </a:p>
        </p:txBody>
      </p:sp>
      <p:pic>
        <p:nvPicPr>
          <p:cNvPr id="5" name="图片 4"/>
          <p:cNvPicPr/>
          <p:nvPr/>
        </p:nvPicPr>
        <p:blipFill>
          <a:blip r:embed="rId2"/>
          <a:srcRect l="1514" t="2550" r="27244" b="5067"/>
          <a:stretch>
            <a:fillRect/>
          </a:stretch>
        </p:blipFill>
        <p:spPr>
          <a:xfrm>
            <a:off x="696595" y="1735455"/>
            <a:ext cx="6304915" cy="322008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rcRect t="2246"/>
          <a:stretch>
            <a:fillRect/>
          </a:stretch>
        </p:blipFill>
        <p:spPr>
          <a:xfrm>
            <a:off x="7717155" y="1472565"/>
            <a:ext cx="3478530" cy="46704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6563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周三是用盘中异动方法选到它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49870" y="1355090"/>
            <a:ext cx="2840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1</a:t>
            </a:r>
            <a:r>
              <a:rPr lang="zh-CN" altLang="en-US"/>
              <a:t>、定风口，考虑持续性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、定个股</a:t>
            </a:r>
            <a:r>
              <a:rPr lang="en-US" altLang="zh-CN"/>
              <a:t>+</a:t>
            </a:r>
            <a:r>
              <a:rPr lang="zh-CN" altLang="en-US"/>
              <a:t>形态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2915" r="10332"/>
          <a:stretch>
            <a:fillRect/>
          </a:stretch>
        </p:blipFill>
        <p:spPr>
          <a:xfrm>
            <a:off x="873760" y="1207770"/>
            <a:ext cx="6452870" cy="432435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5226685" y="2494915"/>
            <a:ext cx="6098540" cy="34074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WPS 演示</Application>
  <PresentationFormat>宽屏</PresentationFormat>
  <Paragraphs>106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2516</cp:revision>
  <dcterms:created xsi:type="dcterms:W3CDTF">2019-06-19T02:08:00Z</dcterms:created>
  <dcterms:modified xsi:type="dcterms:W3CDTF">2025-07-25T02:23:00Z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