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540" r:id="rId7"/>
    <p:sldId id="2555" r:id="rId8"/>
    <p:sldId id="2523" r:id="rId9"/>
    <p:sldId id="2491" r:id="rId10"/>
    <p:sldId id="2164" r:id="rId11"/>
    <p:sldId id="2565" r:id="rId12"/>
    <p:sldId id="2568" r:id="rId13"/>
    <p:sldId id="2567" r:id="rId14"/>
    <p:sldId id="2545" r:id="rId15"/>
    <p:sldId id="2236" r:id="rId16"/>
    <p:sldId id="372" r:id="rId17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28" userDrawn="1">
          <p15:clr>
            <a:srgbClr val="A4A3A4"/>
          </p15:clr>
        </p15:guide>
        <p15:guide id="2" pos="346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28"/>
        <p:guide pos="346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gs" Target="tags/tag136.xml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9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128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1.xml"/><Relationship Id="rId2" Type="http://schemas.openxmlformats.org/officeDocument/2006/relationships/image" Target="../media/image30.png"/><Relationship Id="rId1" Type="http://schemas.openxmlformats.org/officeDocument/2006/relationships/tags" Target="../tags/tag130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3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tags" Target="../tags/tag132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5.xml"/><Relationship Id="rId2" Type="http://schemas.openxmlformats.org/officeDocument/2006/relationships/image" Target="../media/image33.png"/><Relationship Id="rId1" Type="http://schemas.openxmlformats.org/officeDocument/2006/relationships/tags" Target="../tags/tag13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0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5.png"/><Relationship Id="rId7" Type="http://schemas.openxmlformats.org/officeDocument/2006/relationships/tags" Target="../tags/tag115.xml"/><Relationship Id="rId6" Type="http://schemas.openxmlformats.org/officeDocument/2006/relationships/tags" Target="../tags/tag114.xml"/><Relationship Id="rId5" Type="http://schemas.openxmlformats.org/officeDocument/2006/relationships/image" Target="../media/image14.png"/><Relationship Id="rId4" Type="http://schemas.openxmlformats.org/officeDocument/2006/relationships/tags" Target="../tags/tag113.xml"/><Relationship Id="rId3" Type="http://schemas.openxmlformats.org/officeDocument/2006/relationships/image" Target="../media/image13.png"/><Relationship Id="rId2" Type="http://schemas.openxmlformats.org/officeDocument/2006/relationships/tags" Target="../tags/tag112.xml"/><Relationship Id="rId14" Type="http://schemas.openxmlformats.org/officeDocument/2006/relationships/notesSlide" Target="../notesSlides/notesSlide3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17.xml"/><Relationship Id="rId11" Type="http://schemas.openxmlformats.org/officeDocument/2006/relationships/image" Target="../media/image17.png"/><Relationship Id="rId10" Type="http://schemas.openxmlformats.org/officeDocument/2006/relationships/tags" Target="../tags/tag116.xml"/><Relationship Id="rId1" Type="http://schemas.openxmlformats.org/officeDocument/2006/relationships/tags" Target="../tags/tag111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9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118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1.xml"/><Relationship Id="rId1" Type="http://schemas.openxmlformats.org/officeDocument/2006/relationships/tags" Target="../tags/tag120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3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2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5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2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2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hyperlink" Target="https://xueqiu.com/S/MSFT?from=status_stock_match" TargetMode="External"/><Relationship Id="rId2" Type="http://schemas.openxmlformats.org/officeDocument/2006/relationships/image" Target="../media/image25.png"/><Relationship Id="rId1" Type="http://schemas.openxmlformats.org/officeDocument/2006/relationships/tags" Target="../tags/tag1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2025 .08.05</a:t>
            </a:r>
            <a:endParaRPr 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75965" y="1798320"/>
            <a:ext cx="58394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bg1"/>
                </a:solidFill>
              </a:rPr>
              <a:t>              </a:t>
            </a:r>
            <a:r>
              <a:rPr lang="zh-CN" sz="3200">
                <a:solidFill>
                  <a:schemeClr val="bg1"/>
                </a:solidFill>
              </a:rPr>
              <a:t>延续轮动反弹</a:t>
            </a:r>
            <a:endParaRPr lang="zh-CN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465830" y="4356100"/>
            <a:ext cx="75565" cy="7556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8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月上涨概率高的板块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322060" y="1447800"/>
            <a:ext cx="5476875" cy="32194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>
              <a:lnSpc>
                <a:spcPts val="1800"/>
              </a:lnSpc>
            </a:pP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统计过去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年，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月胜率高的板块例如军工、传媒、煤炭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" y="838200"/>
            <a:ext cx="5581650" cy="5362575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3"/>
          <a:srcRect l="2486" r="2258"/>
          <a:stretch>
            <a:fillRect/>
          </a:stretch>
        </p:blipFill>
        <p:spPr>
          <a:xfrm>
            <a:off x="6228080" y="2118995"/>
            <a:ext cx="5570855" cy="31432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好股研选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818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活动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735" y="936625"/>
            <a:ext cx="9281795" cy="52209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880" y="1072515"/>
            <a:ext cx="5324475" cy="471233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l="5888"/>
          <a:stretch>
            <a:fillRect/>
          </a:stretch>
        </p:blipFill>
        <p:spPr>
          <a:xfrm>
            <a:off x="6314440" y="1607820"/>
            <a:ext cx="5216525" cy="34963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5819140" y="501840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月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7" name="图片 6"/>
          <p:cNvPicPr/>
          <p:nvPr/>
        </p:nvPicPr>
        <p:blipFill>
          <a:blip r:embed="rId5"/>
          <a:srcRect l="6248" t="2579" r="2432" b="3461"/>
          <a:stretch>
            <a:fillRect/>
          </a:stretch>
        </p:blipFill>
        <p:spPr>
          <a:xfrm>
            <a:off x="4460875" y="1442085"/>
            <a:ext cx="3694430" cy="34321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2061845" y="5188585"/>
            <a:ext cx="802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季线</a:t>
            </a:r>
            <a:endParaRPr lang="zh-CN"/>
          </a:p>
        </p:txBody>
      </p: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10021570" y="5715000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日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rcRect l="9770" r="23079"/>
          <a:stretch>
            <a:fillRect/>
          </a:stretch>
        </p:blipFill>
        <p:spPr>
          <a:xfrm>
            <a:off x="601980" y="1442085"/>
            <a:ext cx="3721735" cy="35763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图片 7"/>
          <p:cNvPicPr/>
          <p:nvPr/>
        </p:nvPicPr>
        <p:blipFill>
          <a:blip r:embed="rId9"/>
          <a:stretch>
            <a:fillRect/>
          </a:stretch>
        </p:blipFill>
        <p:spPr>
          <a:xfrm>
            <a:off x="7220585" y="2496185"/>
            <a:ext cx="2375535" cy="25222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文本框 8"/>
          <p:cNvSpPr txBox="1"/>
          <p:nvPr>
            <p:custDataLst>
              <p:tags r:id="rId10"/>
            </p:custDataLst>
          </p:nvPr>
        </p:nvSpPr>
        <p:spPr>
          <a:xfrm>
            <a:off x="7868285" y="518858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周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20910" y="1151255"/>
            <a:ext cx="1858010" cy="41579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1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r="764"/>
          <a:stretch>
            <a:fillRect/>
          </a:stretch>
        </p:blipFill>
        <p:spPr>
          <a:xfrm>
            <a:off x="636905" y="1765935"/>
            <a:ext cx="5615940" cy="37922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5820" y="1242060"/>
            <a:ext cx="3877945" cy="47377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14450" y="1537335"/>
            <a:ext cx="4929505" cy="421386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军工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传媒、游戏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机器人（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PEEK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、零部件）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AI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硬件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→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液冷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有色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医药继续分化但注意回避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旅游景点、传统中药、医药商业、房地产、农业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2123440"/>
            <a:ext cx="4304030" cy="33794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③主题猎手T+3回档选股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⑥控盘回档、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绩优趋势股</a:t>
            </a:r>
            <a:endParaRPr 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举例军工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663815" y="1136015"/>
            <a:ext cx="339153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跌破智能辅助线的减或出局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没跌破但走弱，等日</a:t>
            </a:r>
            <a:r>
              <a:rPr lang="en-US" altLang="zh-CN"/>
              <a:t>k</a:t>
            </a:r>
            <a:r>
              <a:rPr lang="zh-CN" altLang="en-US"/>
              <a:t>反弹出局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还在正常回档，管理你的预期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2120" y="932815"/>
            <a:ext cx="4934585" cy="49917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090" y="1248410"/>
            <a:ext cx="5530215" cy="27990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1579880" y="465074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L2</a:t>
            </a:r>
            <a:r>
              <a:rPr lang="zh-CN" altLang="en-US"/>
              <a:t>分时异动看军工、传媒、汽配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举例液冷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115" y="1143635"/>
            <a:ext cx="6033770" cy="318516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930275" y="4328795"/>
            <a:ext cx="5316855" cy="33718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latinLnBrk="1"/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hlinkClick r:id="rId3"/>
              </a:rPr>
              <a:t>微软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的财报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主要是液冷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+AI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应用带动的业绩超预期增长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8035" y="1037590"/>
            <a:ext cx="3928110" cy="118554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2145" y="2785745"/>
            <a:ext cx="4450715" cy="27717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930275" y="4907598"/>
            <a:ext cx="5080000" cy="829945"/>
          </a:xfrm>
          <a:prstGeom prst="rect">
            <a:avLst/>
          </a:prstGeom>
        </p:spPr>
        <p:txBody>
          <a:bodyPr>
            <a:spAutoFit/>
          </a:bodyPr>
          <a:p>
            <a:pPr marL="0" indent="0"/>
            <a:r>
              <a:rPr lang="zh-CN" altLang="en-US" sz="1600" b="0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飞荣达</a:t>
            </a:r>
            <a:r>
              <a:rPr lang="zh-CN" altLang="en-US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：数据中心、服务器客户包括：</a:t>
            </a:r>
            <a:r>
              <a:rPr lang="zh-CN" altLang="en-US" sz="1600" b="0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华为</a:t>
            </a:r>
            <a:r>
              <a:rPr lang="zh-CN" altLang="en-US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、中兴、</a:t>
            </a:r>
            <a:r>
              <a:rPr lang="zh-CN" altLang="en-US" sz="1600" b="0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微软</a:t>
            </a:r>
            <a:r>
              <a:rPr lang="zh-CN" altLang="en-US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、思科、浪潮、大唐移动、宝德、超越、新华三、超聚变、东方通信、神州鲲泰及 </a:t>
            </a:r>
            <a:r>
              <a:rPr lang="en-US" altLang="zh-CN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Meta</a:t>
            </a:r>
            <a:r>
              <a:rPr lang="zh-CN" altLang="en-US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 </a:t>
            </a:r>
            <a:r>
              <a:rPr lang="en-US" altLang="zh-CN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google </a:t>
            </a:r>
            <a:r>
              <a:rPr lang="zh-CN" altLang="en-US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等</a:t>
            </a:r>
            <a:endParaRPr lang="zh-CN" altLang="en-US" sz="1600" b="0" i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3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4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5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6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13,50053344,50053246,50000283],&quot;65&quot;:[20205081],&quot;70&quot;:[3312359,3314058,3312209,3320069,3314060]}"/>
  <p:tag name="commondata" val="eyJoZGlkIjoiMTE5OTlmMmY3Mzc0MTBlODE0YTNlMWY0MTJhZTZiYT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961</Words>
  <Application>WPS 演示</Application>
  <PresentationFormat>宽屏</PresentationFormat>
  <Paragraphs>109</Paragraphs>
  <Slides>13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34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思源黑体 CN Medium</vt:lpstr>
      <vt:lpstr>黑体</vt:lpstr>
      <vt:lpstr>思源黑体 Normal</vt:lpstr>
      <vt:lpstr>阿里巴巴普惠体 Light</vt:lpstr>
      <vt:lpstr>Arial Unicode MS</vt:lpstr>
      <vt:lpstr>Biaodian Pro Sans GB</vt:lpstr>
      <vt:lpstr>Segoe Print</vt:lpstr>
      <vt:lpstr>-apple-system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2547</cp:revision>
  <dcterms:created xsi:type="dcterms:W3CDTF">2019-06-19T02:08:00Z</dcterms:created>
  <dcterms:modified xsi:type="dcterms:W3CDTF">2025-08-06T02:23:35Z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2052-12.1.0.22215</vt:lpwstr>
  </property>
  <property fmtid="{D5CDD505-2E9C-101B-9397-08002B2CF9AE}" pid="3" name="ICV">
    <vt:lpwstr>C39AAD0121F64B90A619D96799ECD20C_13</vt:lpwstr>
  </property>
</Properties>
</file>