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86" r:id="rId7"/>
    <p:sldId id="2555" r:id="rId8"/>
    <p:sldId id="2523" r:id="rId9"/>
    <p:sldId id="2585" r:id="rId10"/>
    <p:sldId id="2589" r:id="rId11"/>
    <p:sldId id="2491" r:id="rId12"/>
    <p:sldId id="2164" r:id="rId13"/>
    <p:sldId id="2583" r:id="rId14"/>
    <p:sldId id="2592" r:id="rId15"/>
    <p:sldId id="2236" r:id="rId16"/>
    <p:sldId id="2591" r:id="rId17"/>
    <p:sldId id="3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8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7.png"/><Relationship Id="rId1" Type="http://schemas.openxmlformats.org/officeDocument/2006/relationships/tags" Target="../tags/tag134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8.png"/><Relationship Id="rId1" Type="http://schemas.openxmlformats.org/officeDocument/2006/relationships/tags" Target="../tags/tag1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7.xml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2025 .09.15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6293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255770" y="1921510"/>
            <a:ext cx="41281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</a:rPr>
              <a:t>              </a:t>
            </a:r>
            <a:r>
              <a:rPr lang="zh-CN" sz="2400">
                <a:solidFill>
                  <a:schemeClr val="bg1"/>
                </a:solidFill>
              </a:rPr>
              <a:t>储能电池领涨</a:t>
            </a:r>
            <a:endParaRPr lang="zh-CN" sz="2400">
              <a:solidFill>
                <a:schemeClr val="bg1"/>
              </a:solidFill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75" y="1083945"/>
            <a:ext cx="5111750" cy="48431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315" y="895350"/>
            <a:ext cx="4819650" cy="23482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130" y="3416935"/>
            <a:ext cx="4979670" cy="27120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85" y="1239520"/>
            <a:ext cx="3581400" cy="32861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" y="4728845"/>
            <a:ext cx="3475355" cy="10439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085" y="1239520"/>
            <a:ext cx="3533775" cy="2343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050" y="3841750"/>
            <a:ext cx="3441065" cy="11468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3575" y="1239520"/>
            <a:ext cx="3295650" cy="30670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" y="0"/>
            <a:ext cx="12291695" cy="6914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275" y="1242695"/>
            <a:ext cx="5480050" cy="43732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31258"/>
          <a:stretch>
            <a:fillRect/>
          </a:stretch>
        </p:blipFill>
        <p:spPr>
          <a:xfrm>
            <a:off x="657225" y="1130935"/>
            <a:ext cx="5655945" cy="49422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38225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2578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3" name="图片 12"/>
          <p:cNvPicPr/>
          <p:nvPr/>
        </p:nvPicPr>
        <p:blipFill>
          <a:blip r:embed="rId8"/>
          <a:srcRect l="7669" t="2383" r="3095" b="5427"/>
          <a:stretch>
            <a:fillRect/>
          </a:stretch>
        </p:blipFill>
        <p:spPr>
          <a:xfrm>
            <a:off x="7184390" y="2207895"/>
            <a:ext cx="2378075" cy="2980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图片 13"/>
          <p:cNvPicPr/>
          <p:nvPr/>
        </p:nvPicPr>
        <p:blipFill>
          <a:blip r:embed="rId9"/>
          <a:srcRect l="5549" t="2537" r="2626" b="2277"/>
          <a:stretch>
            <a:fillRect/>
          </a:stretch>
        </p:blipFill>
        <p:spPr>
          <a:xfrm>
            <a:off x="4512310" y="1127125"/>
            <a:ext cx="2573020" cy="3676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图片 14"/>
          <p:cNvPicPr/>
          <p:nvPr/>
        </p:nvPicPr>
        <p:blipFill>
          <a:blip r:embed="rId10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74885" y="866140"/>
            <a:ext cx="1748155" cy="46907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18624"/>
          <a:stretch>
            <a:fillRect/>
          </a:stretch>
        </p:blipFill>
        <p:spPr>
          <a:xfrm>
            <a:off x="6862445" y="1374775"/>
            <a:ext cx="4044950" cy="47802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27214"/>
          <a:stretch>
            <a:fillRect/>
          </a:stretch>
        </p:blipFill>
        <p:spPr>
          <a:xfrm>
            <a:off x="1268095" y="1374775"/>
            <a:ext cx="5213985" cy="46520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4280" y="4623435"/>
            <a:ext cx="4301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汽配（机器人）、化工（电池材料股）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36019"/>
          <a:stretch>
            <a:fillRect/>
          </a:stretch>
        </p:blipFill>
        <p:spPr>
          <a:xfrm>
            <a:off x="425450" y="1181735"/>
            <a:ext cx="5899150" cy="29051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-1027" r="2511"/>
          <a:stretch>
            <a:fillRect/>
          </a:stretch>
        </p:blipFill>
        <p:spPr>
          <a:xfrm>
            <a:off x="6572250" y="1181735"/>
            <a:ext cx="5198745" cy="28105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7909560" y="4623435"/>
            <a:ext cx="2524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电气设备（储能光伏）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题材轮动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95" y="1268730"/>
            <a:ext cx="6505575" cy="36861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670800" y="1080135"/>
            <a:ext cx="3696335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60000"/>
              </a:lnSpc>
            </a:pPr>
            <a:r>
              <a:rPr lang="zh-CN" altLang="en-US"/>
              <a:t>现在轮动的是固态电池、机器人</a:t>
            </a:r>
            <a:endParaRPr lang="zh-CN" altLang="en-US"/>
          </a:p>
          <a:p>
            <a:pPr>
              <a:lnSpc>
                <a:spcPct val="160000"/>
              </a:lnSpc>
            </a:pPr>
            <a:r>
              <a:rPr lang="zh-CN" altLang="en-US"/>
              <a:t>接下来轮动的会不会是</a:t>
            </a:r>
            <a:r>
              <a:rPr lang="en-US" altLang="zh-CN"/>
              <a:t>PCB</a:t>
            </a:r>
            <a:r>
              <a:rPr lang="zh-CN" altLang="en-US"/>
              <a:t>、</a:t>
            </a:r>
            <a:endParaRPr lang="zh-CN" altLang="en-US"/>
          </a:p>
          <a:p>
            <a:pPr>
              <a:lnSpc>
                <a:spcPct val="160000"/>
              </a:lnSpc>
            </a:pPr>
            <a:r>
              <a:rPr lang="zh-CN" altLang="en-US"/>
              <a:t>东数西算以及国产芯片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295" y="2741930"/>
            <a:ext cx="4968875" cy="31432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28993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储能电池光伏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国产算力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芯片半导体分化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汽车整车、农业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房地产、钢铁、服装家纺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信创、军工、通信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14450" y="5196840"/>
            <a:ext cx="10189845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/>
              <a:t>稳健者：①美联储降息受益方向：有色、港股科技</a:t>
            </a:r>
            <a:r>
              <a:rPr lang="en-US" altLang="zh-CN"/>
              <a:t>ETF  </a:t>
            </a:r>
            <a:r>
              <a:rPr lang="zh-CN" altLang="en-US"/>
              <a:t>②低位固态电池</a:t>
            </a:r>
            <a:r>
              <a:rPr lang="en-US" altLang="zh-CN"/>
              <a:t>  </a:t>
            </a:r>
            <a:r>
              <a:rPr lang="zh-CN" altLang="en-US"/>
              <a:t>③传媒娱乐、商业零售</a:t>
            </a:r>
            <a:endParaRPr lang="en-US" altLang="zh-CN"/>
          </a:p>
          <a:p>
            <a:pPr>
              <a:lnSpc>
                <a:spcPct val="120000"/>
              </a:lnSpc>
            </a:pPr>
            <a:r>
              <a:rPr lang="zh-CN" altLang="en-US"/>
              <a:t>进取者：算力（</a:t>
            </a:r>
            <a:r>
              <a:rPr lang="en-US" altLang="zh-CN"/>
              <a:t>CPO</a:t>
            </a:r>
            <a:r>
              <a:rPr lang="zh-CN" altLang="en-US">
                <a:sym typeface="+mn-ea"/>
              </a:rPr>
              <a:t>、</a:t>
            </a:r>
            <a:r>
              <a:rPr lang="en-US" altLang="zh-CN"/>
              <a:t>PCB</a:t>
            </a:r>
            <a:r>
              <a:rPr lang="zh-CN" altLang="en-US"/>
              <a:t>、液冷）、芯片半导体、电子制造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931</Words>
  <Application>WPS 演示</Application>
  <PresentationFormat>宽屏</PresentationFormat>
  <Paragraphs>108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2700</cp:revision>
  <dcterms:created xsi:type="dcterms:W3CDTF">2019-06-19T02:08:00Z</dcterms:created>
  <dcterms:modified xsi:type="dcterms:W3CDTF">2025-09-15T02:21:26Z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