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4" r:id="rId3"/>
  </p:sldMasterIdLst>
  <p:notesMasterIdLst>
    <p:notesMasterId r:id="rId5"/>
  </p:notesMasterIdLst>
  <p:sldIdLst>
    <p:sldId id="370" r:id="rId4"/>
    <p:sldId id="505" r:id="rId6"/>
    <p:sldId id="2603" r:id="rId7"/>
    <p:sldId id="2606" r:id="rId8"/>
    <p:sldId id="2608" r:id="rId9"/>
    <p:sldId id="2607" r:id="rId10"/>
    <p:sldId id="2555" r:id="rId11"/>
    <p:sldId id="2604" r:id="rId12"/>
    <p:sldId id="2605" r:id="rId13"/>
    <p:sldId id="2523" r:id="rId14"/>
    <p:sldId id="2585" r:id="rId15"/>
    <p:sldId id="2491" r:id="rId16"/>
    <p:sldId id="2164" r:id="rId17"/>
    <p:sldId id="2236" r:id="rId18"/>
    <p:sldId id="2598" r:id="rId19"/>
    <p:sldId id="2591" r:id="rId20"/>
    <p:sldId id="372" r:id="rId21"/>
  </p:sldIdLst>
  <p:sldSz cx="12192000" cy="6858000"/>
  <p:notesSz cx="6858000" cy="9144000"/>
  <p:custDataLst>
    <p:tags r:id="rId2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2" userDrawn="1">
          <p15:clr>
            <a:srgbClr val="A4A3A4"/>
          </p15:clr>
        </p15:guide>
        <p15:guide id="2" pos="3436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2" clrIdx="0"/>
  <p:cmAuthor id="7" name="熊仪_aYju7RJj" initials="熊" lastIdx="0" clrIdx="0"/>
  <p:cmAuthor id="8" name="yifei" initials="y" lastIdx="1" clrIdx="7"/>
  <p:cmAuthor id="2" name="kingsoft" initials="k" lastIdx="1" clrIdx="1"/>
  <p:cmAuthor id="9" name="ADMIN" initials="A" lastIdx="1" clrIdx="8"/>
  <p:cmAuthor id="3" name="zhouzean" initials="z" lastIdx="1" clrIdx="2"/>
  <p:cmAuthor id="4" name="李鹏飞_6bQfzI3a" initials="李" lastIdx="0" clrIdx="0"/>
  <p:cmAuthor id="5" name="李晓菲_MZFnUzi6" initials="李" lastIdx="0" clrIdx="0"/>
  <p:cmAuthor id="6" name="小珞_QjMfU7FR" initials="小" lastIdx="0" clrIdx="0"/>
  <p:cmAuthor id="2001" name="骆倩怡_Znauj26B" initials="authorId_382814100" lastIdx="0" clrIdx="0"/>
  <p:cmAuthor id="11" name="哒哒 熊猫" initials="哒哒" lastIdx="0" clrIdx="1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324F3"/>
    <a:srgbClr val="6096E6"/>
    <a:srgbClr val="FFF6CD"/>
    <a:srgbClr val="FFFDF5"/>
    <a:srgbClr val="FFDFDF"/>
    <a:srgbClr val="D16664"/>
    <a:srgbClr val="FFFC91"/>
    <a:srgbClr val="DCDCDC"/>
    <a:srgbClr val="F0F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1802"/>
        <p:guide pos="3436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6" Type="http://schemas.openxmlformats.org/officeDocument/2006/relationships/tags" Target="tags/tag135.xml"/><Relationship Id="rId25" Type="http://schemas.openxmlformats.org/officeDocument/2006/relationships/commentAuthors" Target="commentAuthors.xml"/><Relationship Id="rId24" Type="http://schemas.openxmlformats.org/officeDocument/2006/relationships/tableStyles" Target="tableStyles.xml"/><Relationship Id="rId23" Type="http://schemas.openxmlformats.org/officeDocument/2006/relationships/viewProps" Target="viewProps.xml"/><Relationship Id="rId22" Type="http://schemas.openxmlformats.org/officeDocument/2006/relationships/presProps" Target="presProps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pPr algn="l"/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pPr algn="l"/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pPr algn="l"/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31.xml"/><Relationship Id="rId4" Type="http://schemas.openxmlformats.org/officeDocument/2006/relationships/tags" Target="../tags/tag30.xml"/><Relationship Id="rId3" Type="http://schemas.openxmlformats.org/officeDocument/2006/relationships/tags" Target="../tags/tag29.xml"/><Relationship Id="rId2" Type="http://schemas.openxmlformats.org/officeDocument/2006/relationships/tags" Target="../tags/tag2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36.xml"/><Relationship Id="rId5" Type="http://schemas.openxmlformats.org/officeDocument/2006/relationships/tags" Target="../tags/tag35.xml"/><Relationship Id="rId4" Type="http://schemas.openxmlformats.org/officeDocument/2006/relationships/tags" Target="../tags/tag34.xml"/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6" Type="http://schemas.openxmlformats.org/officeDocument/2006/relationships/tags" Target="../tags/tag46.xml"/><Relationship Id="rId5" Type="http://schemas.openxmlformats.org/officeDocument/2006/relationships/tags" Target="../tags/tag45.xml"/><Relationship Id="rId4" Type="http://schemas.openxmlformats.org/officeDocument/2006/relationships/tags" Target="../tags/tag44.xml"/><Relationship Id="rId3" Type="http://schemas.openxmlformats.org/officeDocument/2006/relationships/tags" Target="../tags/tag43.xml"/><Relationship Id="rId2" Type="http://schemas.openxmlformats.org/officeDocument/2006/relationships/tags" Target="../tags/tag42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6" Type="http://schemas.openxmlformats.org/officeDocument/2006/relationships/tags" Target="../tags/tag51.xml"/><Relationship Id="rId5" Type="http://schemas.openxmlformats.org/officeDocument/2006/relationships/tags" Target="../tags/tag50.xml"/><Relationship Id="rId4" Type="http://schemas.openxmlformats.org/officeDocument/2006/relationships/tags" Target="../tags/tag49.xml"/><Relationship Id="rId3" Type="http://schemas.openxmlformats.org/officeDocument/2006/relationships/tags" Target="../tags/tag48.xml"/><Relationship Id="rId2" Type="http://schemas.openxmlformats.org/officeDocument/2006/relationships/tags" Target="../tags/tag47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7" Type="http://schemas.openxmlformats.org/officeDocument/2006/relationships/tags" Target="../tags/tag57.xml"/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tags" Target="../tags/tag1.xm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9" Type="http://schemas.openxmlformats.org/officeDocument/2006/relationships/tags" Target="../tags/tag65.xml"/><Relationship Id="rId8" Type="http://schemas.openxmlformats.org/officeDocument/2006/relationships/tags" Target="../tags/tag64.xml"/><Relationship Id="rId7" Type="http://schemas.openxmlformats.org/officeDocument/2006/relationships/tags" Target="../tags/tag63.xml"/><Relationship Id="rId6" Type="http://schemas.openxmlformats.org/officeDocument/2006/relationships/tags" Target="../tags/tag62.xml"/><Relationship Id="rId5" Type="http://schemas.openxmlformats.org/officeDocument/2006/relationships/tags" Target="../tags/tag61.xml"/><Relationship Id="rId4" Type="http://schemas.openxmlformats.org/officeDocument/2006/relationships/tags" Target="../tags/tag60.xml"/><Relationship Id="rId3" Type="http://schemas.openxmlformats.org/officeDocument/2006/relationships/tags" Target="../tags/tag59.xml"/><Relationship Id="rId2" Type="http://schemas.openxmlformats.org/officeDocument/2006/relationships/tags" Target="../tags/tag58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5" Type="http://schemas.openxmlformats.org/officeDocument/2006/relationships/tags" Target="../tags/tag69.xml"/><Relationship Id="rId4" Type="http://schemas.openxmlformats.org/officeDocument/2006/relationships/tags" Target="../tags/tag68.xml"/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4" Type="http://schemas.openxmlformats.org/officeDocument/2006/relationships/tags" Target="../tags/tag72.xml"/><Relationship Id="rId3" Type="http://schemas.openxmlformats.org/officeDocument/2006/relationships/tags" Target="../tags/tag71.xml"/><Relationship Id="rId2" Type="http://schemas.openxmlformats.org/officeDocument/2006/relationships/tags" Target="../tags/tag70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7" Type="http://schemas.openxmlformats.org/officeDocument/2006/relationships/tags" Target="../tags/tag78.xml"/><Relationship Id="rId6" Type="http://schemas.openxmlformats.org/officeDocument/2006/relationships/tags" Target="../tags/tag77.xml"/><Relationship Id="rId5" Type="http://schemas.openxmlformats.org/officeDocument/2006/relationships/tags" Target="../tags/tag76.xml"/><Relationship Id="rId4" Type="http://schemas.openxmlformats.org/officeDocument/2006/relationships/tags" Target="../tags/tag75.xml"/><Relationship Id="rId3" Type="http://schemas.openxmlformats.org/officeDocument/2006/relationships/tags" Target="../tags/tag74.xml"/><Relationship Id="rId2" Type="http://schemas.openxmlformats.org/officeDocument/2006/relationships/tags" Target="../tags/tag73.xml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6" Type="http://schemas.openxmlformats.org/officeDocument/2006/relationships/tags" Target="../tags/tag83.xml"/><Relationship Id="rId5" Type="http://schemas.openxmlformats.org/officeDocument/2006/relationships/tags" Target="../tags/tag82.xml"/><Relationship Id="rId4" Type="http://schemas.openxmlformats.org/officeDocument/2006/relationships/tags" Target="../tags/tag81.xml"/><Relationship Id="rId3" Type="http://schemas.openxmlformats.org/officeDocument/2006/relationships/tags" Target="../tags/tag80.xml"/><Relationship Id="rId2" Type="http://schemas.openxmlformats.org/officeDocument/2006/relationships/tags" Target="../tags/tag79.xml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5" Type="http://schemas.openxmlformats.org/officeDocument/2006/relationships/tags" Target="../tags/tag87.xml"/><Relationship Id="rId4" Type="http://schemas.openxmlformats.org/officeDocument/2006/relationships/tags" Target="../tags/tag86.xml"/><Relationship Id="rId3" Type="http://schemas.openxmlformats.org/officeDocument/2006/relationships/tags" Target="../tags/tag85.xml"/><Relationship Id="rId2" Type="http://schemas.openxmlformats.org/officeDocument/2006/relationships/tags" Target="../tags/tag84.xml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6" Type="http://schemas.openxmlformats.org/officeDocument/2006/relationships/tags" Target="../tags/tag92.xml"/><Relationship Id="rId5" Type="http://schemas.openxmlformats.org/officeDocument/2006/relationships/tags" Target="../tags/tag91.xml"/><Relationship Id="rId4" Type="http://schemas.openxmlformats.org/officeDocument/2006/relationships/tags" Target="../tags/tag90.xml"/><Relationship Id="rId3" Type="http://schemas.openxmlformats.org/officeDocument/2006/relationships/tags" Target="../tags/tag89.xml"/><Relationship Id="rId2" Type="http://schemas.openxmlformats.org/officeDocument/2006/relationships/tags" Target="../tags/tag88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16.xml"/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22.xml"/><Relationship Id="rId6" Type="http://schemas.openxmlformats.org/officeDocument/2006/relationships/tags" Target="../tags/tag21.xml"/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 descr="组 2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3200" y="335280"/>
            <a:ext cx="1492885" cy="6202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_正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1"/>
          <p:cNvGrpSpPr/>
          <p:nvPr userDrawn="1"/>
        </p:nvGrpSpPr>
        <p:grpSpPr bwMode="auto">
          <a:xfrm>
            <a:off x="220068" y="347979"/>
            <a:ext cx="507955" cy="445077"/>
            <a:chOff x="0" y="0"/>
            <a:chExt cx="3252297" cy="2844316"/>
          </a:xfrm>
        </p:grpSpPr>
        <p:sp>
          <p:nvSpPr>
            <p:cNvPr id="9" name="椭圆 13"/>
            <p:cNvSpPr>
              <a:spLocks noChangeArrowheads="1"/>
            </p:cNvSpPr>
            <p:nvPr/>
          </p:nvSpPr>
          <p:spPr bwMode="auto">
            <a:xfrm>
              <a:off x="588001" y="180020"/>
              <a:ext cx="2664296" cy="2664296"/>
            </a:xfrm>
            <a:prstGeom prst="ellipse">
              <a:avLst/>
            </a:prstGeom>
            <a:solidFill>
              <a:schemeClr val="bg1">
                <a:alpha val="2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180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10" name="椭圆 29"/>
            <p:cNvSpPr>
              <a:spLocks noChangeArrowheads="1"/>
            </p:cNvSpPr>
            <p:nvPr/>
          </p:nvSpPr>
          <p:spPr bwMode="auto">
            <a:xfrm>
              <a:off x="0" y="0"/>
              <a:ext cx="1224136" cy="1224136"/>
            </a:xfrm>
            <a:prstGeom prst="ellipse">
              <a:avLst/>
            </a:prstGeom>
            <a:solidFill>
              <a:schemeClr val="bg1">
                <a:alpha val="2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180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</p:grpSp>
      <p:pic>
        <p:nvPicPr>
          <p:cNvPr id="11" name="图片 10" descr="经传多赢01-白色"/>
          <p:cNvPicPr>
            <a:picLocks noChangeAspect="1"/>
          </p:cNvPicPr>
          <p:nvPr userDrawn="1"/>
        </p:nvPicPr>
        <p:blipFill rotWithShape="1">
          <a:blip r:embed="rId3" cstate="print"/>
          <a:srcRect r="75149"/>
          <a:stretch>
            <a:fillRect/>
          </a:stretch>
        </p:blipFill>
        <p:spPr>
          <a:xfrm>
            <a:off x="843011" y="339421"/>
            <a:ext cx="500367" cy="453636"/>
          </a:xfrm>
          <a:prstGeom prst="rect">
            <a:avLst/>
          </a:prstGeom>
        </p:spPr>
      </p:pic>
      <p:cxnSp>
        <p:nvCxnSpPr>
          <p:cNvPr id="12" name="直接连接符 11"/>
          <p:cNvCxnSpPr/>
          <p:nvPr userDrawn="1"/>
        </p:nvCxnSpPr>
        <p:spPr>
          <a:xfrm>
            <a:off x="0" y="901700"/>
            <a:ext cx="123571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占位符 11"/>
          <p:cNvSpPr>
            <a:spLocks noGrp="1"/>
          </p:cNvSpPr>
          <p:nvPr>
            <p:ph type="body" sz="quarter" idx="10"/>
          </p:nvPr>
        </p:nvSpPr>
        <p:spPr>
          <a:xfrm>
            <a:off x="1557868" y="290740"/>
            <a:ext cx="8286044" cy="569037"/>
          </a:xfrm>
        </p:spPr>
        <p:txBody>
          <a:bodyPr>
            <a:normAutofit/>
          </a:bodyPr>
          <a:lstStyle>
            <a:lvl1pPr marL="0" indent="0" algn="ctr">
              <a:buNone/>
              <a:defRPr lang="zh-CN" altLang="en-US" sz="3600" b="1" kern="1200" dirty="0">
                <a:solidFill>
                  <a:srgbClr val="FFC000"/>
                </a:solidFill>
                <a:latin typeface="Source Sans Pro Black" panose="020B0803030403020204" pitchFamily="34" charset="0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4" name="文本占位符 17"/>
          <p:cNvSpPr>
            <a:spLocks noGrp="1"/>
          </p:cNvSpPr>
          <p:nvPr>
            <p:ph type="body" sz="quarter" idx="11"/>
          </p:nvPr>
        </p:nvSpPr>
        <p:spPr>
          <a:xfrm>
            <a:off x="843012" y="2101541"/>
            <a:ext cx="10505977" cy="3517323"/>
          </a:xfrm>
        </p:spPr>
        <p:txBody>
          <a:bodyPr>
            <a:normAutofit/>
          </a:bodyPr>
          <a:lstStyle>
            <a:lvl1pPr marL="0" indent="0" algn="just">
              <a:lnSpc>
                <a:spcPct val="130000"/>
              </a:lnSpc>
              <a:buNone/>
              <a:defRPr kumimoji="0" lang="zh-CN" altLang="en-US" sz="28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ource Sans Pro Black" panose="020B0803030403020204" pitchFamily="34" charset="0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pic>
        <p:nvPicPr>
          <p:cNvPr id="15" name="图片 14" descr="经传多赢01-白色"/>
          <p:cNvPicPr>
            <a:picLocks noChangeAspect="1"/>
          </p:cNvPicPr>
          <p:nvPr userDrawn="1"/>
        </p:nvPicPr>
        <p:blipFill rotWithShape="1">
          <a:blip r:embed="rId3" cstate="print"/>
          <a:srcRect l="25381"/>
          <a:stretch>
            <a:fillRect/>
          </a:stretch>
        </p:blipFill>
        <p:spPr>
          <a:xfrm>
            <a:off x="10103556" y="417023"/>
            <a:ext cx="1245433" cy="37603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0" y="600075"/>
            <a:ext cx="12192000" cy="5871491"/>
          </a:xfrm>
          <a:prstGeom prst="roundRect">
            <a:avLst>
              <a:gd name="adj" fmla="val 1031"/>
            </a:avLst>
          </a:prstGeom>
          <a:solidFill>
            <a:schemeClr val="bg1"/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2875" y="168910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141552" y="0"/>
            <a:ext cx="5908896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2800" b="1" kern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5" name="文本框 14"/>
          <p:cNvSpPr txBox="1"/>
          <p:nvPr userDrawn="1"/>
        </p:nvSpPr>
        <p:spPr>
          <a:xfrm>
            <a:off x="5667374" y="6541135"/>
            <a:ext cx="62553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r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820344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4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1790701" y="889540"/>
            <a:ext cx="8610598" cy="4823984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 descr="组 22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39395" y="271780"/>
            <a:ext cx="11740515" cy="6456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4.xml"/><Relationship Id="rId8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8" Type="http://schemas.openxmlformats.org/officeDocument/2006/relationships/theme" Target="../theme/theme2.xml"/><Relationship Id="rId17" Type="http://schemas.openxmlformats.org/officeDocument/2006/relationships/image" Target="../media/image9.png"/><Relationship Id="rId16" Type="http://schemas.openxmlformats.org/officeDocument/2006/relationships/tags" Target="../tags/tag97.xml"/><Relationship Id="rId15" Type="http://schemas.openxmlformats.org/officeDocument/2006/relationships/tags" Target="../tags/tag96.xml"/><Relationship Id="rId14" Type="http://schemas.openxmlformats.org/officeDocument/2006/relationships/tags" Target="../tags/tag95.xml"/><Relationship Id="rId13" Type="http://schemas.openxmlformats.org/officeDocument/2006/relationships/tags" Target="../tags/tag94.xml"/><Relationship Id="rId12" Type="http://schemas.openxmlformats.org/officeDocument/2006/relationships/tags" Target="../tags/tag93.xml"/><Relationship Id="rId11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5.xml"/><Relationship Id="rId1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 descr="组 2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.xml"/><Relationship Id="rId8" Type="http://schemas.openxmlformats.org/officeDocument/2006/relationships/tags" Target="../tags/tag103.xml"/><Relationship Id="rId7" Type="http://schemas.openxmlformats.org/officeDocument/2006/relationships/tags" Target="../tags/tag102.xml"/><Relationship Id="rId6" Type="http://schemas.openxmlformats.org/officeDocument/2006/relationships/tags" Target="../tags/tag101.xml"/><Relationship Id="rId5" Type="http://schemas.openxmlformats.org/officeDocument/2006/relationships/image" Target="../media/image11.png"/><Relationship Id="rId4" Type="http://schemas.openxmlformats.org/officeDocument/2006/relationships/tags" Target="../tags/tag100.xml"/><Relationship Id="rId3" Type="http://schemas.openxmlformats.org/officeDocument/2006/relationships/tags" Target="../tags/tag99.xml"/><Relationship Id="rId2" Type="http://schemas.openxmlformats.org/officeDocument/2006/relationships/image" Target="../media/image10.png"/><Relationship Id="rId10" Type="http://schemas.openxmlformats.org/officeDocument/2006/relationships/notesSlide" Target="../notesSlides/notesSlide1.xml"/><Relationship Id="rId1" Type="http://schemas.openxmlformats.org/officeDocument/2006/relationships/tags" Target="../tags/tag98.xml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20.xml"/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tags" Target="../tags/tag119.xml"/></Relationships>
</file>

<file path=ppt/slides/_rels/slide1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0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22.xml"/><Relationship Id="rId4" Type="http://schemas.openxmlformats.org/officeDocument/2006/relationships/image" Target="../media/image36.png"/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tags" Target="../tags/tag121.xml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1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124.xml"/><Relationship Id="rId1" Type="http://schemas.openxmlformats.org/officeDocument/2006/relationships/tags" Target="../tags/tag123.xml"/></Relationships>
</file>

<file path=ppt/slides/_rels/slide13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2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26.xml"/><Relationship Id="rId4" Type="http://schemas.openxmlformats.org/officeDocument/2006/relationships/image" Target="../media/image39.png"/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tags" Target="../tags/tag125.xml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3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28.xml"/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tags" Target="../tags/tag127.xml"/></Relationships>
</file>

<file path=ppt/slides/_rels/slide15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4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30.xml"/><Relationship Id="rId4" Type="http://schemas.openxmlformats.org/officeDocument/2006/relationships/image" Target="../media/image44.png"/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tags" Target="../tags/tag129.xml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32.xml"/><Relationship Id="rId2" Type="http://schemas.openxmlformats.org/officeDocument/2006/relationships/image" Target="../media/image45.png"/><Relationship Id="rId1" Type="http://schemas.openxmlformats.org/officeDocument/2006/relationships/tags" Target="../tags/tag131.xml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34.xml"/><Relationship Id="rId2" Type="http://schemas.openxmlformats.org/officeDocument/2006/relationships/image" Target="../media/image46.png"/><Relationship Id="rId1" Type="http://schemas.openxmlformats.org/officeDocument/2006/relationships/tags" Target="../tags/tag13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05.xml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tags" Target="../tags/tag104.xml"/></Relationships>
</file>

<file path=ppt/slides/_rels/slide4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3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9.png"/><Relationship Id="rId1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5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image" Target="../media/image26.png"/><Relationship Id="rId8" Type="http://schemas.openxmlformats.org/officeDocument/2006/relationships/image" Target="../media/image25.png"/><Relationship Id="rId7" Type="http://schemas.openxmlformats.org/officeDocument/2006/relationships/tags" Target="../tags/tag111.xml"/><Relationship Id="rId6" Type="http://schemas.openxmlformats.org/officeDocument/2006/relationships/tags" Target="../tags/tag110.xml"/><Relationship Id="rId5" Type="http://schemas.openxmlformats.org/officeDocument/2006/relationships/tags" Target="../tags/tag109.xml"/><Relationship Id="rId4" Type="http://schemas.openxmlformats.org/officeDocument/2006/relationships/tags" Target="../tags/tag108.xml"/><Relationship Id="rId3" Type="http://schemas.openxmlformats.org/officeDocument/2006/relationships/image" Target="../media/image24.png"/><Relationship Id="rId2" Type="http://schemas.openxmlformats.org/officeDocument/2006/relationships/tags" Target="../tags/tag107.xml"/><Relationship Id="rId14" Type="http://schemas.openxmlformats.org/officeDocument/2006/relationships/notesSlide" Target="../notesSlides/notesSlide6.xml"/><Relationship Id="rId13" Type="http://schemas.openxmlformats.org/officeDocument/2006/relationships/slideLayout" Target="../slideLayouts/slideLayout2.xml"/><Relationship Id="rId12" Type="http://schemas.openxmlformats.org/officeDocument/2006/relationships/tags" Target="../tags/tag112.xml"/><Relationship Id="rId11" Type="http://schemas.openxmlformats.org/officeDocument/2006/relationships/image" Target="../media/image28.png"/><Relationship Id="rId10" Type="http://schemas.openxmlformats.org/officeDocument/2006/relationships/image" Target="../media/image27.png"/><Relationship Id="rId1" Type="http://schemas.openxmlformats.org/officeDocument/2006/relationships/tags" Target="../tags/tag10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7.xml"/><Relationship Id="rId7" Type="http://schemas.openxmlformats.org/officeDocument/2006/relationships/slideLayout" Target="../slideLayouts/slideLayout2.xml"/><Relationship Id="rId6" Type="http://schemas.openxmlformats.org/officeDocument/2006/relationships/tags" Target="../tags/tag115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3" Type="http://schemas.openxmlformats.org/officeDocument/2006/relationships/image" Target="../media/image24.png"/><Relationship Id="rId2" Type="http://schemas.openxmlformats.org/officeDocument/2006/relationships/tags" Target="../tags/tag114.xml"/><Relationship Id="rId1" Type="http://schemas.openxmlformats.org/officeDocument/2006/relationships/tags" Target="../tags/tag113.xml"/></Relationships>
</file>

<file path=ppt/slides/_rels/slide9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8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18.xml"/><Relationship Id="rId4" Type="http://schemas.openxmlformats.org/officeDocument/2006/relationships/image" Target="../media/image31.png"/><Relationship Id="rId3" Type="http://schemas.openxmlformats.org/officeDocument/2006/relationships/image" Target="../media/image24.png"/><Relationship Id="rId2" Type="http://schemas.openxmlformats.org/officeDocument/2006/relationships/tags" Target="../tags/tag117.xml"/><Relationship Id="rId1" Type="http://schemas.openxmlformats.org/officeDocument/2006/relationships/tags" Target="../tags/tag1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 descr="矢量智能对象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9852025" y="194945"/>
            <a:ext cx="1774825" cy="384810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408305" y="283210"/>
            <a:ext cx="3613150" cy="4197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</a:rPr>
              <a:t>资金脉搏</a:t>
            </a:r>
            <a:r>
              <a:rPr lang="en-US" altLang="zh-CN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——</a:t>
            </a:r>
            <a:endParaRPr lang="en-US" altLang="zh-CN" sz="2400" b="1" dirty="0">
              <a:solidFill>
                <a:schemeClr val="accent4"/>
              </a:solidFill>
              <a:latin typeface="阿里巴巴普惠体 Light" panose="00020600040101010101" charset="-122"/>
              <a:ea typeface="阿里巴巴普惠体 Light" panose="00020600040101010101" charset="-122"/>
              <a:cs typeface="阿里巴巴普惠体 Light" panose="00020600040101010101" charset="-122"/>
              <a:sym typeface="+mn-ea"/>
            </a:endParaRPr>
          </a:p>
        </p:txBody>
      </p:sp>
      <p:sp>
        <p:nvSpPr>
          <p:cNvPr id="3" name="文本占位符 3"/>
          <p:cNvSpPr>
            <a:spLocks noGrp="1"/>
          </p:cNvSpPr>
          <p:nvPr/>
        </p:nvSpPr>
        <p:spPr>
          <a:xfrm>
            <a:off x="2513965" y="1485583"/>
            <a:ext cx="7054850" cy="811530"/>
          </a:xfrm>
          <a:prstGeom prst="rect">
            <a:avLst/>
          </a:prstGeom>
        </p:spPr>
        <p:txBody>
          <a:bodyPr wrap="square" anchor="ctr" anchorCtr="1">
            <a:spAutoFit/>
          </a:bodyPr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defRPr lang="zh-CN" altLang="en-US" sz="4800" b="1" u="sng" strike="noStrike" kern="1200" cap="none" spc="150" normalizeH="0" baseline="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uFillTx/>
                <a:latin typeface="+mn-ea"/>
                <a:ea typeface="+mn-ea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600" b="0" u="none" spc="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</a:t>
            </a:r>
            <a:endParaRPr sz="3600" b="0" u="none" spc="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782695" y="1362075"/>
            <a:ext cx="5092700" cy="93472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3200">
                <a:solidFill>
                  <a:schemeClr val="bg1"/>
                </a:solidFill>
              </a:rPr>
              <a:t>     </a:t>
            </a:r>
            <a:endParaRPr lang="zh-CN" altLang="en-US" sz="3200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592195" y="1602740"/>
            <a:ext cx="4782820" cy="87947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ctr">
              <a:lnSpc>
                <a:spcPct val="150000"/>
              </a:lnSpc>
            </a:pPr>
            <a:r>
              <a:rPr lang="zh-CN" altLang="en-US" sz="32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风水轮流转</a:t>
            </a:r>
            <a:r>
              <a:rPr lang="en-US" altLang="zh-CN" sz="32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endParaRPr lang="en-US" altLang="zh-CN" sz="32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ctr">
              <a:lnSpc>
                <a:spcPct val="150000"/>
              </a:lnSpc>
            </a:pPr>
            <a:r>
              <a:rPr lang="zh-CN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（紧跟资金脉搏，捕捉短线机会）</a:t>
            </a:r>
            <a:endParaRPr lang="zh-CN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  <a:p>
            <a:pPr algn="ctr">
              <a:lnSpc>
                <a:spcPct val="120000"/>
              </a:lnSpc>
            </a:pPr>
            <a:endParaRPr lang="zh-CN" altLang="en-US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4485640" y="4185285"/>
            <a:ext cx="3686810" cy="8102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</a:rPr>
              <a:t>投顾执业编码：</a:t>
            </a:r>
            <a:r>
              <a: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  <a:sym typeface="+mn-ea"/>
              </a:rPr>
              <a:t>A1120619060027</a:t>
            </a:r>
            <a:endParaRPr lang="zh-CN" altLang="en-US">
              <a:solidFill>
                <a:schemeClr val="bg1"/>
              </a:solidFill>
              <a:latin typeface="思源黑体 Normal" panose="020B0400000000000000" charset="-122"/>
              <a:ea typeface="思源黑体 Normal" panose="020B0400000000000000" charset="-122"/>
              <a:cs typeface="思源黑体 Normal" panose="020B0400000000000000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</a:rPr>
              <a:t>基金执业编码：A20250623004965</a:t>
            </a:r>
            <a:endParaRPr lang="zh-CN" altLang="en-US">
              <a:solidFill>
                <a:schemeClr val="bg1"/>
              </a:solidFill>
              <a:latin typeface="思源黑体 Normal" panose="020B0400000000000000" charset="-122"/>
              <a:ea typeface="思源黑体 Normal" panose="020B0400000000000000" charset="-122"/>
              <a:cs typeface="思源黑体 Normal" panose="020B0400000000000000" charset="-122"/>
            </a:endParaRPr>
          </a:p>
        </p:txBody>
      </p:sp>
      <p:pic>
        <p:nvPicPr>
          <p:cNvPr id="25" name="图片 24" descr="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682875" y="3381375"/>
            <a:ext cx="6777990" cy="460375"/>
          </a:xfrm>
          <a:prstGeom prst="rect">
            <a:avLst/>
          </a:prstGeom>
        </p:spPr>
      </p:pic>
      <p:sp>
        <p:nvSpPr>
          <p:cNvPr id="26" name="文本框 25"/>
          <p:cNvSpPr txBox="1"/>
          <p:nvPr>
            <p:custDataLst>
              <p:tags r:id="rId6"/>
            </p:custDataLst>
          </p:nvPr>
        </p:nvSpPr>
        <p:spPr>
          <a:xfrm>
            <a:off x="2682875" y="3429000"/>
            <a:ext cx="31438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主讲老师</a:t>
            </a:r>
            <a:r>
              <a:rPr lang="en-US" altLang="zh-CN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     </a:t>
            </a:r>
            <a:r>
              <a:rPr lang="zh-CN" altLang="en-US" dirty="0">
                <a:solidFill>
                  <a:srgbClr val="DDEA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  <a:sym typeface="+mn-ea"/>
              </a:rPr>
              <a:t>梁洁云</a:t>
            </a:r>
            <a:endParaRPr lang="zh-CN" altLang="en-US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27" name="文本框 26"/>
          <p:cNvSpPr txBox="1"/>
          <p:nvPr>
            <p:custDataLst>
              <p:tags r:id="rId7"/>
            </p:custDataLst>
          </p:nvPr>
        </p:nvSpPr>
        <p:spPr>
          <a:xfrm>
            <a:off x="6368415" y="3429000"/>
            <a:ext cx="362394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授课日期</a:t>
            </a:r>
            <a:r>
              <a:rPr lang="en-US" altLang="zh-CN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 </a:t>
            </a:r>
            <a:r>
              <a:rPr lang="en-US" altLang="zh-CN" b="1" dirty="0">
                <a:solidFill>
                  <a:schemeClr val="bg1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2025 .10.17</a:t>
            </a:r>
            <a:endParaRPr lang="zh-CN" altLang="en-US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</a:endParaRPr>
          </a:p>
        </p:txBody>
      </p:sp>
    </p:spTree>
    <p:custDataLst>
      <p:tags r:id="rId8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810000" y="102235"/>
            <a:ext cx="44278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盘中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资金流向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720975" y="880110"/>
            <a:ext cx="7131685" cy="3619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10000"/>
              </a:lnSpc>
            </a:pPr>
            <a:r>
              <a:rPr lang="en-US" altLang="zh-CN" sz="1600">
                <a:solidFill>
                  <a:schemeClr val="tx2"/>
                </a:solidFill>
                <a:sym typeface="+mn-ea"/>
              </a:rPr>
              <a:t>                 </a:t>
            </a:r>
            <a:r>
              <a:rPr lang="zh-CN" altLang="en-US" sz="1600">
                <a:solidFill>
                  <a:schemeClr val="tx2"/>
                </a:solidFill>
                <a:sym typeface="+mn-ea"/>
              </a:rPr>
              <a:t>开盘迄今，全市场指数的分类表现，以及资金热点情况</a:t>
            </a:r>
            <a:endParaRPr lang="zh-CN" altLang="en-US" sz="1600">
              <a:solidFill>
                <a:schemeClr val="tx2"/>
              </a:solidFill>
              <a:sym typeface="+mn-ea"/>
            </a:endParaRPr>
          </a:p>
        </p:txBody>
      </p:sp>
      <p:pic>
        <p:nvPicPr>
          <p:cNvPr id="5" name="图片 4"/>
          <p:cNvPicPr/>
          <p:nvPr/>
        </p:nvPicPr>
        <p:blipFill>
          <a:blip r:embed="rId2"/>
          <a:srcRect l="2083" t="3221" r="1629" b="3720"/>
          <a:stretch>
            <a:fillRect/>
          </a:stretch>
        </p:blipFill>
        <p:spPr>
          <a:xfrm>
            <a:off x="833120" y="1595755"/>
            <a:ext cx="6331585" cy="392176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6" name="图片 5"/>
          <p:cNvPicPr/>
          <p:nvPr/>
        </p:nvPicPr>
        <p:blipFill>
          <a:blip r:embed="rId3"/>
          <a:srcRect l="2307" t="2757" r="2567" b="2096"/>
          <a:stretch>
            <a:fillRect/>
          </a:stretch>
        </p:blipFill>
        <p:spPr>
          <a:xfrm>
            <a:off x="7385685" y="1374775"/>
            <a:ext cx="4190365" cy="480758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062605" y="0"/>
            <a:ext cx="5647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盘中资金流向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3" name="图片 2"/>
          <p:cNvPicPr/>
          <p:nvPr/>
        </p:nvPicPr>
        <p:blipFill>
          <a:blip r:embed="rId2"/>
          <a:srcRect l="1675" t="6604" r="25161" b="5732"/>
          <a:stretch>
            <a:fillRect/>
          </a:stretch>
        </p:blipFill>
        <p:spPr>
          <a:xfrm>
            <a:off x="605155" y="1174750"/>
            <a:ext cx="6056630" cy="2323465"/>
          </a:xfrm>
          <a:prstGeom prst="rect">
            <a:avLst/>
          </a:prstGeom>
        </p:spPr>
      </p:pic>
      <p:pic>
        <p:nvPicPr>
          <p:cNvPr id="6" name="图片 5"/>
          <p:cNvPicPr/>
          <p:nvPr/>
        </p:nvPicPr>
        <p:blipFill>
          <a:blip r:embed="rId3"/>
          <a:srcRect l="2501" t="4028" r="16661" b="2961"/>
          <a:stretch>
            <a:fillRect/>
          </a:stretch>
        </p:blipFill>
        <p:spPr>
          <a:xfrm>
            <a:off x="7098030" y="1026795"/>
            <a:ext cx="4596765" cy="2932430"/>
          </a:xfrm>
          <a:prstGeom prst="rect">
            <a:avLst/>
          </a:prstGeom>
        </p:spPr>
      </p:pic>
      <p:pic>
        <p:nvPicPr>
          <p:cNvPr id="8" name="图片 7"/>
          <p:cNvPicPr/>
          <p:nvPr/>
        </p:nvPicPr>
        <p:blipFill>
          <a:blip r:embed="rId4"/>
          <a:srcRect l="2842" t="4217" r="1869" b="4739"/>
          <a:stretch>
            <a:fillRect/>
          </a:stretch>
        </p:blipFill>
        <p:spPr>
          <a:xfrm>
            <a:off x="3062605" y="3115945"/>
            <a:ext cx="5600065" cy="287909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custDataLst>
      <p:tags r:id="rId5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719195" y="102235"/>
            <a:ext cx="44278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今日盘中热点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238250" y="1537335"/>
            <a:ext cx="4929505" cy="3726180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t">
            <a:noAutofit/>
          </a:bodyPr>
          <a:p>
            <a:pPr>
              <a:lnSpc>
                <a:spcPct val="130000"/>
              </a:lnSpc>
            </a:pP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资金流入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双创科技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资金流出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老登资产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943725" y="1537335"/>
            <a:ext cx="4304030" cy="3379470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 anchor="t">
            <a:noAutofit/>
          </a:bodyPr>
          <a:p>
            <a:pPr algn="l"/>
            <a:r>
              <a:rPr lang="zh-CN" sz="1600">
                <a:solidFill>
                  <a:schemeClr val="tx1"/>
                </a:solidFill>
                <a:sym typeface="+mn-ea"/>
              </a:rPr>
              <a:t>软件演示</a:t>
            </a:r>
            <a:endParaRPr lang="zh-CN" sz="1600">
              <a:solidFill>
                <a:schemeClr val="tx1"/>
              </a:solidFill>
              <a:sym typeface="+mn-ea"/>
            </a:endParaRPr>
          </a:p>
          <a:p>
            <a:pPr algn="l"/>
            <a:endParaRPr lang="zh-CN" sz="1600" b="1">
              <a:solidFill>
                <a:srgbClr val="FF0000"/>
              </a:solidFill>
              <a:sym typeface="+mn-ea"/>
            </a:endParaRPr>
          </a:p>
          <a:p>
            <a:pPr algn="l"/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①</a:t>
            </a:r>
            <a:r>
              <a:rPr lang="zh-CN" sz="16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分时异动跟庄擒牛</a:t>
            </a:r>
            <a:r>
              <a:rPr lang="en-US" alt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</a:t>
            </a:r>
            <a:endParaRPr lang="en-US" alt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en-US" alt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</a:t>
            </a:r>
            <a:endParaRPr lang="en-US" alt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②</a:t>
            </a:r>
            <a:r>
              <a:rPr lang="zh-CN" sz="16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风口爆量回档</a:t>
            </a:r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③</a:t>
            </a:r>
            <a:r>
              <a:rPr lang="zh-CN" sz="16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主题猎手T+3回档选股</a:t>
            </a:r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④倍量突破选股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⑤涨停复制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⑥控盘回档、资金新高</a:t>
            </a:r>
            <a:endParaRPr lang="zh-CN" sz="16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en-US" altLang="zh-CN" sz="1400" b="1">
                <a:solidFill>
                  <a:srgbClr val="FF0000"/>
                </a:solidFill>
                <a:sym typeface="+mn-ea"/>
              </a:rPr>
              <a:t> </a:t>
            </a:r>
            <a:endParaRPr lang="zh-CN" sz="1400" b="1">
              <a:solidFill>
                <a:srgbClr val="FF0000"/>
              </a:solidFill>
              <a:sym typeface="+mn-ea"/>
            </a:endParaRPr>
          </a:p>
          <a:p>
            <a:pPr algn="l"/>
            <a:endParaRPr lang="zh-CN" sz="1400">
              <a:solidFill>
                <a:schemeClr val="tx1"/>
              </a:solidFill>
              <a:sym typeface="+mn-ea"/>
            </a:endParaRPr>
          </a:p>
          <a:p>
            <a:pPr algn="l"/>
            <a:endParaRPr lang="zh-CN" sz="1400">
              <a:solidFill>
                <a:srgbClr val="FF0000"/>
              </a:solidFill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347845" y="890905"/>
            <a:ext cx="6096000" cy="36639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l">
              <a:lnSpc>
                <a:spcPct val="110000"/>
              </a:lnSpc>
            </a:pPr>
            <a:r>
              <a:rPr lang="en-US" altLang="zh-CN" sz="1600">
                <a:solidFill>
                  <a:schemeClr val="tx2"/>
                </a:solidFill>
                <a:sym typeface="+mn-ea"/>
              </a:rPr>
              <a:t>          </a:t>
            </a:r>
            <a:r>
              <a:rPr lang="zh-CN" altLang="en-US" sz="1600">
                <a:solidFill>
                  <a:schemeClr val="tx2"/>
                </a:solidFill>
                <a:sym typeface="+mn-ea"/>
              </a:rPr>
              <a:t>盘中资金流向以及突发热点的点评</a:t>
            </a:r>
            <a:endParaRPr lang="zh-CN" altLang="en-US" sz="1600">
              <a:solidFill>
                <a:schemeClr val="tx2"/>
              </a:solidFill>
              <a:sym typeface="+mn-ea"/>
            </a:endParaRPr>
          </a:p>
          <a:p>
            <a:pPr algn="l">
              <a:lnSpc>
                <a:spcPct val="110000"/>
              </a:lnSpc>
            </a:pPr>
            <a:endParaRPr lang="zh-CN" altLang="en-US" sz="1600">
              <a:solidFill>
                <a:schemeClr val="tx2"/>
              </a:solidFill>
              <a:sym typeface="+mn-ea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062605" y="0"/>
            <a:ext cx="5647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风口回档选股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878205" y="1002665"/>
            <a:ext cx="4055745" cy="327279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6285" y="1002665"/>
            <a:ext cx="4188460" cy="334200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9390" y="3217545"/>
            <a:ext cx="6713855" cy="273621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211445" y="1747520"/>
            <a:ext cx="1710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方法①②③④⑤⑥</a:t>
            </a:r>
            <a:endParaRPr lang="zh-CN" altLang="en-US"/>
          </a:p>
        </p:txBody>
      </p:sp>
    </p:spTree>
    <p:custDataLst>
      <p:tags r:id="rId5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《好股研选》选股标准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9" name="文本占位符 8"/>
          <p:cNvSpPr>
            <a:spLocks noGrp="1"/>
          </p:cNvSpPr>
          <p:nvPr/>
        </p:nvSpPr>
        <p:spPr>
          <a:xfrm>
            <a:off x="621030" y="1120775"/>
            <a:ext cx="3885565" cy="722630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sz="1400" dirty="0"/>
              <a:t>《好股研选》是款</a:t>
            </a:r>
            <a:r>
              <a:rPr sz="1400" b="1" dirty="0">
                <a:solidFill>
                  <a:srgbClr val="FF0000"/>
                </a:solidFill>
              </a:rPr>
              <a:t>个股研究研究类产品</a:t>
            </a:r>
            <a:r>
              <a:rPr sz="1400" dirty="0"/>
              <a:t>。</a:t>
            </a:r>
            <a:r>
              <a:rPr lang="zh-CN" altLang="en-US" sz="1400" b="1" dirty="0">
                <a:solidFill>
                  <a:srgbClr val="FF0000"/>
                </a:solidFill>
              </a:rPr>
              <a:t>中线成长稳健型和短线爆发交易型全方位覆盖</a:t>
            </a:r>
            <a:r>
              <a:rPr lang="zh-CN" altLang="en-US" sz="1400" dirty="0"/>
              <a:t>，中短线定位的</a:t>
            </a:r>
            <a:r>
              <a:rPr lang="en-US" altLang="zh-CN" sz="1400" dirty="0"/>
              <a:t>“</a:t>
            </a:r>
            <a:r>
              <a:rPr lang="zh-CN" altLang="en-US" sz="1400" dirty="0"/>
              <a:t>隐形冠军</a:t>
            </a:r>
            <a:r>
              <a:rPr lang="en-US" altLang="zh-CN" sz="1400" dirty="0"/>
              <a:t>”</a:t>
            </a:r>
            <a:r>
              <a:rPr lang="zh-CN" altLang="en-US" sz="1400" dirty="0"/>
              <a:t>用的是倍量突破选股法，短线定位做的是风口</a:t>
            </a:r>
            <a:r>
              <a:rPr sz="1400">
                <a:sym typeface="+mn-ea"/>
              </a:rPr>
              <a:t>强势股的回档低吸，尝试捕捉第二波，用的是资金新高选股法。</a:t>
            </a:r>
            <a:endParaRPr lang="zh-CN" altLang="en-US" sz="1400" dirty="0"/>
          </a:p>
          <a:p>
            <a:pPr algn="l"/>
            <a:endParaRPr lang="zh-CN" altLang="en-US" sz="1400" dirty="0"/>
          </a:p>
        </p:txBody>
      </p:sp>
      <p:sp>
        <p:nvSpPr>
          <p:cNvPr id="10" name="文本框 9"/>
          <p:cNvSpPr txBox="1"/>
          <p:nvPr/>
        </p:nvSpPr>
        <p:spPr>
          <a:xfrm>
            <a:off x="621030" y="3164840"/>
            <a:ext cx="3792855" cy="301498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1、</a:t>
            </a:r>
            <a:r>
              <a:rPr lang="zh-CN" altLang="en-US" sz="1400" b="1" spc="150" dirty="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“短线机会”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是从短线风口去找寻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强势股做回档低吸，尝试捕捉第二波。短线选股最关注的是量能，所以用【资金新高选股法】，选出来之后再结合强势股的特征来优中选优</a:t>
            </a: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2、</a:t>
            </a:r>
            <a:r>
              <a:rPr lang="en-US" altLang="zh-CN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“</a:t>
            </a:r>
            <a:r>
              <a:rPr lang="zh-CN" altLang="en-US" sz="1400" b="1" spc="150" dirty="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隐形冠军”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是聚焦具备高成长性的的分支龙头，并尽量结合技术形态（多方炮、芙蓉出水、黄金三角、收敛突破）来尝试捕捉中线主升浪行情，隐形冠军关键是业绩支撑。</a:t>
            </a: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rcRect t="5661"/>
          <a:stretch>
            <a:fillRect/>
          </a:stretch>
        </p:blipFill>
        <p:spPr>
          <a:xfrm>
            <a:off x="8460740" y="883920"/>
            <a:ext cx="3166110" cy="537210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rcRect t="3394"/>
          <a:stretch>
            <a:fillRect/>
          </a:stretch>
        </p:blipFill>
        <p:spPr>
          <a:xfrm>
            <a:off x="4750435" y="848360"/>
            <a:ext cx="3227705" cy="540766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sp>
        <p:nvSpPr>
          <p:cNvPr id="2" name="椭圆 1"/>
          <p:cNvSpPr/>
          <p:nvPr/>
        </p:nvSpPr>
        <p:spPr>
          <a:xfrm>
            <a:off x="7372350" y="5462905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椭圆 10"/>
          <p:cNvSpPr/>
          <p:nvPr/>
        </p:nvSpPr>
        <p:spPr>
          <a:xfrm>
            <a:off x="11021060" y="5532755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椭圆 11"/>
          <p:cNvSpPr/>
          <p:nvPr/>
        </p:nvSpPr>
        <p:spPr>
          <a:xfrm>
            <a:off x="9483725" y="848360"/>
            <a:ext cx="734695" cy="40132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下箭头 13"/>
          <p:cNvSpPr/>
          <p:nvPr/>
        </p:nvSpPr>
        <p:spPr>
          <a:xfrm rot="18960000">
            <a:off x="6953885" y="4517390"/>
            <a:ext cx="154305" cy="103759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下箭头 15"/>
          <p:cNvSpPr/>
          <p:nvPr/>
        </p:nvSpPr>
        <p:spPr>
          <a:xfrm rot="9840000" flipH="1">
            <a:off x="10557510" y="1181735"/>
            <a:ext cx="104775" cy="424053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下箭头 16"/>
          <p:cNvSpPr/>
          <p:nvPr/>
        </p:nvSpPr>
        <p:spPr>
          <a:xfrm rot="2400000">
            <a:off x="9117965" y="1094105"/>
            <a:ext cx="154305" cy="945515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4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《好股研选》选股逻辑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2" name="图片 1"/>
          <p:cNvPicPr/>
          <p:nvPr/>
        </p:nvPicPr>
        <p:blipFill>
          <a:blip r:embed="rId2"/>
          <a:srcRect l="2572" t="1747" r="2695" b="2626"/>
          <a:stretch>
            <a:fillRect/>
          </a:stretch>
        </p:blipFill>
        <p:spPr>
          <a:xfrm>
            <a:off x="689610" y="867410"/>
            <a:ext cx="4725670" cy="5123180"/>
          </a:xfrm>
          <a:prstGeom prst="rect">
            <a:avLst/>
          </a:prstGeom>
        </p:spPr>
      </p:pic>
      <p:pic>
        <p:nvPicPr>
          <p:cNvPr id="7" name="图片 6"/>
          <p:cNvPicPr/>
          <p:nvPr/>
        </p:nvPicPr>
        <p:blipFill>
          <a:blip r:embed="rId3"/>
          <a:srcRect t="2099" b="52983"/>
          <a:stretch>
            <a:fillRect/>
          </a:stretch>
        </p:blipFill>
        <p:spPr>
          <a:xfrm>
            <a:off x="6107430" y="866775"/>
            <a:ext cx="5380355" cy="247269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8" name="图片 7"/>
          <p:cNvPicPr/>
          <p:nvPr/>
        </p:nvPicPr>
        <p:blipFill>
          <a:blip r:embed="rId4"/>
          <a:srcRect l="1733" t="2698" r="1724" b="3551"/>
          <a:stretch>
            <a:fillRect/>
          </a:stretch>
        </p:blipFill>
        <p:spPr>
          <a:xfrm>
            <a:off x="6107430" y="3442970"/>
            <a:ext cx="5268595" cy="275653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custDataLst>
      <p:tags r:id="rId5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668905" y="0"/>
            <a:ext cx="63080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           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好股研选</a:t>
            </a:r>
            <a:endParaRPr kumimoji="0" lang="zh-CN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60" y="60325"/>
            <a:ext cx="12117705" cy="681545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大盘环境</a:t>
            </a:r>
            <a:endParaRPr lang="zh-CN" alt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57345" y="62230"/>
            <a:ext cx="44856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大盘状态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7" name="图片 6"/>
          <p:cNvPicPr/>
          <p:nvPr/>
        </p:nvPicPr>
        <p:blipFill>
          <a:blip r:embed="rId2"/>
          <a:srcRect l="1428" t="2940" r="1907" b="2717"/>
          <a:stretch>
            <a:fillRect/>
          </a:stretch>
        </p:blipFill>
        <p:spPr>
          <a:xfrm>
            <a:off x="5081270" y="960755"/>
            <a:ext cx="6661785" cy="509333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2" name="图片 1"/>
          <p:cNvPicPr/>
          <p:nvPr/>
        </p:nvPicPr>
        <p:blipFill>
          <a:blip r:embed="rId3"/>
          <a:srcRect l="1632" t="1434" r="1786" b="4394"/>
          <a:stretch>
            <a:fillRect/>
          </a:stretch>
        </p:blipFill>
        <p:spPr>
          <a:xfrm>
            <a:off x="564515" y="1040765"/>
            <a:ext cx="5817870" cy="422910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8" name="文本框 7"/>
          <p:cNvSpPr txBox="1"/>
          <p:nvPr/>
        </p:nvSpPr>
        <p:spPr>
          <a:xfrm>
            <a:off x="2426335" y="2720975"/>
            <a:ext cx="19291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月</a:t>
            </a:r>
            <a:r>
              <a:rPr lang="en-US" altLang="zh-CN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k</a:t>
            </a:r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金叉后期</a:t>
            </a:r>
            <a:endParaRPr lang="zh-CN" altLang="en-US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ctr"/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继续逼空概率低</a:t>
            </a:r>
            <a:endParaRPr lang="zh-CN" altLang="en-US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7070725" y="2352675"/>
            <a:ext cx="180975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周</a:t>
            </a:r>
            <a:r>
              <a:rPr lang="en-US" altLang="zh-CN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k</a:t>
            </a:r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金叉雏形</a:t>
            </a:r>
            <a:endParaRPr lang="zh-CN" altLang="en-US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轮动过程找机会</a:t>
            </a:r>
            <a:endParaRPr lang="zh-CN" altLang="en-US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p>
            <a:endParaRPr lang="zh-CN" altLang="en-US"/>
          </a:p>
        </p:txBody>
      </p:sp>
      <p:pic>
        <p:nvPicPr>
          <p:cNvPr id="5" name="图片 4" descr="课表 拷贝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3971925" y="0"/>
            <a:ext cx="538607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>
                <a:solidFill>
                  <a:schemeClr val="bg1"/>
                </a:solidFill>
                <a:latin typeface="+mj-ea"/>
                <a:ea typeface="+mj-ea"/>
              </a:rPr>
              <a:t>              </a:t>
            </a:r>
            <a:r>
              <a:rPr lang="zh-CN" sz="3200" b="1">
                <a:solidFill>
                  <a:schemeClr val="bg1"/>
                </a:solidFill>
                <a:latin typeface="+mj-ea"/>
                <a:ea typeface="+mj-ea"/>
              </a:rPr>
              <a:t>复盘市场</a:t>
            </a:r>
            <a:endParaRPr lang="zh-CN" sz="3200" b="1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356870" y="986155"/>
            <a:ext cx="1889760" cy="4886960"/>
          </a:xfrm>
          <a:prstGeom prst="rect">
            <a:avLst/>
          </a:prstGeom>
          <a:solidFill>
            <a:schemeClr val="accent6">
              <a:lumMod val="20000"/>
              <a:lumOff val="80000"/>
              <a:alpha val="0"/>
            </a:schemeClr>
          </a:solidFill>
          <a:ln w="12700" cmpd="sng">
            <a:solidFill>
              <a:srgbClr val="FFFFFD"/>
            </a:solidFill>
            <a:prstDash val="sysDot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0" name="图片 9"/>
          <p:cNvPicPr/>
          <p:nvPr/>
        </p:nvPicPr>
        <p:blipFill>
          <a:blip r:embed="rId2"/>
          <a:srcRect l="1949" t="3798" r="2052" b="11534"/>
          <a:stretch>
            <a:fillRect/>
          </a:stretch>
        </p:blipFill>
        <p:spPr>
          <a:xfrm>
            <a:off x="887730" y="899795"/>
            <a:ext cx="5909310" cy="276796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15" name="图片 14"/>
          <p:cNvPicPr/>
          <p:nvPr/>
        </p:nvPicPr>
        <p:blipFill>
          <a:blip r:embed="rId3"/>
          <a:srcRect l="1792" t="2730" r="23116" b="3136"/>
          <a:stretch>
            <a:fillRect/>
          </a:stretch>
        </p:blipFill>
        <p:spPr>
          <a:xfrm>
            <a:off x="7385685" y="887730"/>
            <a:ext cx="4473575" cy="4507230"/>
          </a:xfrm>
          <a:prstGeom prst="rect">
            <a:avLst/>
          </a:prstGeom>
        </p:spPr>
      </p:pic>
      <p:pic>
        <p:nvPicPr>
          <p:cNvPr id="17" name="图片 16"/>
          <p:cNvPicPr/>
          <p:nvPr/>
        </p:nvPicPr>
        <p:blipFill>
          <a:blip r:embed="rId4"/>
          <a:srcRect l="1292" t="4815" r="2661" b="5750"/>
          <a:stretch>
            <a:fillRect/>
          </a:stretch>
        </p:blipFill>
        <p:spPr>
          <a:xfrm>
            <a:off x="628015" y="3874770"/>
            <a:ext cx="6276340" cy="207010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18" name="文本框 17"/>
          <p:cNvSpPr txBox="1"/>
          <p:nvPr/>
        </p:nvSpPr>
        <p:spPr>
          <a:xfrm>
            <a:off x="7047865" y="5593080"/>
            <a:ext cx="514477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400"/>
              <a:t>指数调整时空不足，短期追涨情绪低迷、亏钱效应明显，主线高位调整，中线主力护盘，短线资金抢跑，风格切换混沌期。</a:t>
            </a:r>
            <a:r>
              <a:rPr lang="zh-CN" altLang="en-US" sz="1400" b="1">
                <a:solidFill>
                  <a:srgbClr val="FF0000"/>
                </a:solidFill>
              </a:rPr>
              <a:t>控仓也是一种智慧，控制回撤和追求利润同样重要</a:t>
            </a:r>
            <a:r>
              <a:rPr lang="zh-CN" altLang="en-US" sz="1400"/>
              <a:t>。</a:t>
            </a:r>
            <a:endParaRPr lang="zh-CN" altLang="en-US" sz="1400"/>
          </a:p>
        </p:txBody>
      </p:sp>
      <p:pic>
        <p:nvPicPr>
          <p:cNvPr id="19" name="图片 18"/>
          <p:cNvPicPr/>
          <p:nvPr/>
        </p:nvPicPr>
        <p:blipFill>
          <a:blip r:embed="rId5"/>
          <a:srcRect l="4684" t="3254" r="2962" b="4233"/>
          <a:stretch>
            <a:fillRect/>
          </a:stretch>
        </p:blipFill>
        <p:spPr>
          <a:xfrm>
            <a:off x="7135495" y="887730"/>
            <a:ext cx="4970145" cy="222059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p>
            <a:endParaRPr lang="zh-CN" altLang="en-US"/>
          </a:p>
        </p:txBody>
      </p:sp>
      <p:pic>
        <p:nvPicPr>
          <p:cNvPr id="5" name="图片 4" descr="课表 拷贝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3971925" y="0"/>
            <a:ext cx="538607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>
                <a:solidFill>
                  <a:schemeClr val="bg1"/>
                </a:solidFill>
                <a:latin typeface="+mj-ea"/>
                <a:ea typeface="+mj-ea"/>
              </a:rPr>
              <a:t>              </a:t>
            </a:r>
            <a:r>
              <a:rPr lang="zh-CN" sz="3200" b="1">
                <a:solidFill>
                  <a:schemeClr val="bg1"/>
                </a:solidFill>
                <a:latin typeface="+mj-ea"/>
                <a:ea typeface="+mj-ea"/>
              </a:rPr>
              <a:t>复盘市场</a:t>
            </a:r>
            <a:endParaRPr lang="zh-CN" sz="3200" b="1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356870" y="986155"/>
            <a:ext cx="1889760" cy="4886960"/>
          </a:xfrm>
          <a:prstGeom prst="rect">
            <a:avLst/>
          </a:prstGeom>
          <a:solidFill>
            <a:schemeClr val="accent6">
              <a:lumMod val="20000"/>
              <a:lumOff val="80000"/>
              <a:alpha val="0"/>
            </a:schemeClr>
          </a:solidFill>
          <a:ln w="12700" cmpd="sng">
            <a:solidFill>
              <a:srgbClr val="FFFFFD"/>
            </a:solidFill>
            <a:prstDash val="sysDot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711200" y="878205"/>
            <a:ext cx="4407535" cy="489267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6273800" y="1373505"/>
            <a:ext cx="4013200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b="1"/>
              <a:t>最近学会了一个反人性的语句：</a:t>
            </a:r>
            <a:endParaRPr lang="zh-CN" altLang="en-US" b="1"/>
          </a:p>
          <a:p>
            <a:endParaRPr lang="zh-CN" altLang="en-US"/>
          </a:p>
          <a:p>
            <a:r>
              <a:rPr lang="zh-CN" altLang="en-US"/>
              <a:t>天道酬勤在</a:t>
            </a:r>
            <a:r>
              <a:rPr lang="en-US" altLang="zh-CN"/>
              <a:t>A</a:t>
            </a:r>
            <a:r>
              <a:rPr lang="zh-CN" altLang="en-US"/>
              <a:t>股不一定适用。</a:t>
            </a:r>
            <a:endParaRPr lang="zh-CN" altLang="en-US"/>
          </a:p>
          <a:p>
            <a:r>
              <a:rPr lang="zh-CN" altLang="en-US"/>
              <a:t>不是越勤快操作就越能在</a:t>
            </a:r>
            <a:r>
              <a:rPr lang="en-US" altLang="zh-CN"/>
              <a:t>A</a:t>
            </a:r>
            <a:r>
              <a:rPr lang="zh-CN" altLang="en-US"/>
              <a:t>股里赚钱。</a:t>
            </a:r>
            <a:endParaRPr lang="zh-CN" alt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p>
            <a:endParaRPr lang="zh-CN" altLang="en-US"/>
          </a:p>
        </p:txBody>
      </p:sp>
      <p:pic>
        <p:nvPicPr>
          <p:cNvPr id="5" name="图片 4" descr="课表 拷贝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3971925" y="0"/>
            <a:ext cx="538607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>
                <a:solidFill>
                  <a:schemeClr val="bg1"/>
                </a:solidFill>
                <a:latin typeface="+mj-ea"/>
                <a:ea typeface="+mj-ea"/>
              </a:rPr>
              <a:t>              </a:t>
            </a:r>
            <a:r>
              <a:rPr lang="zh-CN" sz="3200" b="1">
                <a:solidFill>
                  <a:schemeClr val="bg1"/>
                </a:solidFill>
                <a:latin typeface="+mj-ea"/>
                <a:ea typeface="+mj-ea"/>
              </a:rPr>
              <a:t>复盘主力</a:t>
            </a:r>
            <a:endParaRPr lang="zh-CN" sz="3200" b="1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815205" y="1345565"/>
            <a:ext cx="3061970" cy="368300"/>
          </a:xfrm>
          <a:prstGeom prst="rect">
            <a:avLst/>
          </a:prstGeom>
          <a:solidFill>
            <a:schemeClr val="accent6"/>
          </a:solidFill>
        </p:spPr>
        <p:style>
          <a:lnRef idx="0">
            <a:srgbClr val="FFFFFF"/>
          </a:lnRef>
          <a:fillRef idx="3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p>
            <a:pPr marL="0" indent="0"/>
            <a:r>
              <a:rPr lang="zh-CN" altLang="en-US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四季度市场风格或部分切换</a:t>
            </a:r>
            <a:endParaRPr lang="zh-CN" altLang="en-US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rcRect l="729" t="742" r="1983" b="5553"/>
          <a:stretch>
            <a:fillRect/>
          </a:stretch>
        </p:blipFill>
        <p:spPr>
          <a:xfrm>
            <a:off x="506730" y="4022090"/>
            <a:ext cx="5888990" cy="219075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rcRect l="3243" t="7870" r="2279" b="6446"/>
          <a:stretch>
            <a:fillRect/>
          </a:stretch>
        </p:blipFill>
        <p:spPr>
          <a:xfrm>
            <a:off x="506730" y="1819910"/>
            <a:ext cx="5992495" cy="2096135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4470400" y="83439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solidFill>
                  <a:srgbClr val="FF0000"/>
                </a:solidFill>
              </a:rPr>
              <a:t>国家队、公募机构、短线游资、牛散</a:t>
            </a:r>
            <a:endParaRPr lang="zh-CN" altLang="en-US" b="1">
              <a:solidFill>
                <a:srgbClr val="FF0000"/>
              </a:solidFill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rcRect l="2738" t="11809" r="3063" b="7463"/>
          <a:stretch>
            <a:fillRect/>
          </a:stretch>
        </p:blipFill>
        <p:spPr>
          <a:xfrm>
            <a:off x="6637655" y="2171700"/>
            <a:ext cx="5089525" cy="109156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/>
          <a:srcRect l="2088" t="6933" r="2204" b="5299"/>
          <a:stretch>
            <a:fillRect/>
          </a:stretch>
        </p:blipFill>
        <p:spPr>
          <a:xfrm>
            <a:off x="6637655" y="3916045"/>
            <a:ext cx="5286375" cy="197421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57345" y="62230"/>
            <a:ext cx="44856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大盘状态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7787005" y="3899535"/>
            <a:ext cx="685800" cy="45720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5819140" y="5018405"/>
            <a:ext cx="55372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月</a:t>
            </a:r>
            <a:r>
              <a:rPr lang="en-US" altLang="zh-CN"/>
              <a:t>k</a:t>
            </a:r>
            <a:endParaRPr lang="en-US" altLang="zh-CN"/>
          </a:p>
        </p:txBody>
      </p:sp>
      <p:sp>
        <p:nvSpPr>
          <p:cNvPr id="11" name="文本框 10"/>
          <p:cNvSpPr txBox="1"/>
          <p:nvPr>
            <p:custDataLst>
              <p:tags r:id="rId5"/>
            </p:custDataLst>
          </p:nvPr>
        </p:nvSpPr>
        <p:spPr>
          <a:xfrm>
            <a:off x="2061845" y="5188585"/>
            <a:ext cx="8020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/>
              <a:t>季线</a:t>
            </a:r>
            <a:endParaRPr lang="zh-CN"/>
          </a:p>
        </p:txBody>
      </p:sp>
      <p:sp>
        <p:nvSpPr>
          <p:cNvPr id="12" name="文本框 11"/>
          <p:cNvSpPr txBox="1"/>
          <p:nvPr>
            <p:custDataLst>
              <p:tags r:id="rId6"/>
            </p:custDataLst>
          </p:nvPr>
        </p:nvSpPr>
        <p:spPr>
          <a:xfrm>
            <a:off x="10572750" y="5715000"/>
            <a:ext cx="781685" cy="4445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/>
              <a:t>日</a:t>
            </a:r>
            <a:r>
              <a:rPr lang="en-US" altLang="zh-CN"/>
              <a:t>k</a:t>
            </a:r>
            <a:endParaRPr lang="en-US" altLang="zh-CN"/>
          </a:p>
        </p:txBody>
      </p:sp>
      <p:sp>
        <p:nvSpPr>
          <p:cNvPr id="9" name="文本框 8"/>
          <p:cNvSpPr txBox="1"/>
          <p:nvPr>
            <p:custDataLst>
              <p:tags r:id="rId7"/>
            </p:custDataLst>
          </p:nvPr>
        </p:nvSpPr>
        <p:spPr>
          <a:xfrm>
            <a:off x="7919085" y="5626100"/>
            <a:ext cx="55372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周</a:t>
            </a:r>
            <a:r>
              <a:rPr lang="en-US" altLang="zh-CN"/>
              <a:t>k</a:t>
            </a:r>
            <a:endParaRPr lang="en-US" altLang="zh-CN"/>
          </a:p>
        </p:txBody>
      </p:sp>
      <p:pic>
        <p:nvPicPr>
          <p:cNvPr id="15" name="图片 14"/>
          <p:cNvPicPr/>
          <p:nvPr/>
        </p:nvPicPr>
        <p:blipFill>
          <a:blip r:embed="rId8"/>
          <a:srcRect l="1970" t="4469" r="2312" b="3382"/>
          <a:stretch>
            <a:fillRect/>
          </a:stretch>
        </p:blipFill>
        <p:spPr>
          <a:xfrm>
            <a:off x="532130" y="1786890"/>
            <a:ext cx="3832225" cy="286702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3" name="图片 2"/>
          <p:cNvPicPr/>
          <p:nvPr/>
        </p:nvPicPr>
        <p:blipFill>
          <a:blip r:embed="rId9"/>
          <a:srcRect l="35514" t="2133" r="3949" b="9924"/>
          <a:stretch>
            <a:fillRect/>
          </a:stretch>
        </p:blipFill>
        <p:spPr>
          <a:xfrm>
            <a:off x="4594860" y="1361440"/>
            <a:ext cx="2491740" cy="376999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7" name="图片 6"/>
          <p:cNvPicPr/>
          <p:nvPr/>
        </p:nvPicPr>
        <p:blipFill>
          <a:blip r:embed="rId10"/>
          <a:srcRect l="15414" t="2189" r="1987" b="2872"/>
          <a:stretch>
            <a:fillRect/>
          </a:stretch>
        </p:blipFill>
        <p:spPr>
          <a:xfrm>
            <a:off x="7214870" y="1541780"/>
            <a:ext cx="2435860" cy="388620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6" name="图片 5"/>
          <p:cNvPicPr/>
          <p:nvPr/>
        </p:nvPicPr>
        <p:blipFill>
          <a:blip r:embed="rId11"/>
          <a:srcRect l="34297" t="4406" r="3649" b="1709"/>
          <a:stretch>
            <a:fillRect/>
          </a:stretch>
        </p:blipFill>
        <p:spPr>
          <a:xfrm>
            <a:off x="9897745" y="970280"/>
            <a:ext cx="1893570" cy="474472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custDataLst>
      <p:tags r:id="rId12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57345" y="62230"/>
            <a:ext cx="44856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大盘状态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7787005" y="3899535"/>
            <a:ext cx="685800" cy="457200"/>
          </a:xfrm>
          <a:prstGeom prst="rect">
            <a:avLst/>
          </a:prstGeom>
        </p:spPr>
      </p:pic>
      <p:pic>
        <p:nvPicPr>
          <p:cNvPr id="13" name="图片 12"/>
          <p:cNvPicPr/>
          <p:nvPr/>
        </p:nvPicPr>
        <p:blipFill>
          <a:blip r:embed="rId4"/>
          <a:srcRect l="1862" t="3565" r="1880" b="4329"/>
          <a:stretch>
            <a:fillRect/>
          </a:stretch>
        </p:blipFill>
        <p:spPr>
          <a:xfrm>
            <a:off x="822960" y="1047115"/>
            <a:ext cx="6796405" cy="342138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2" name="图片 1"/>
          <p:cNvPicPr/>
          <p:nvPr/>
        </p:nvPicPr>
        <p:blipFill>
          <a:blip r:embed="rId5"/>
          <a:srcRect l="2919" t="2294" r="2191" b="2469"/>
          <a:stretch>
            <a:fillRect/>
          </a:stretch>
        </p:blipFill>
        <p:spPr>
          <a:xfrm>
            <a:off x="5866765" y="1931035"/>
            <a:ext cx="5671820" cy="381698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custDataLst>
      <p:tags r:id="rId6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57345" y="62230"/>
            <a:ext cx="44856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大盘状态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7787005" y="3899535"/>
            <a:ext cx="685800" cy="457200"/>
          </a:xfrm>
          <a:prstGeom prst="rect">
            <a:avLst/>
          </a:prstGeom>
        </p:spPr>
      </p:pic>
      <p:pic>
        <p:nvPicPr>
          <p:cNvPr id="8" name="图片 7"/>
          <p:cNvPicPr/>
          <p:nvPr/>
        </p:nvPicPr>
        <p:blipFill>
          <a:blip r:embed="rId4"/>
          <a:srcRect l="3537" t="1883" r="3555" b="9793"/>
          <a:stretch>
            <a:fillRect/>
          </a:stretch>
        </p:blipFill>
        <p:spPr>
          <a:xfrm>
            <a:off x="1018540" y="982980"/>
            <a:ext cx="4058285" cy="506857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BEAUTIFY_FLAG" val="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6.xml><?xml version="1.0" encoding="utf-8"?>
<p:tagLst xmlns:p="http://schemas.openxmlformats.org/presentationml/2006/main">
  <p:tag name="KSO_WM_BEAUTIFY_FLAG" val=""/>
</p:tagLst>
</file>

<file path=ppt/tags/tag107.xml><?xml version="1.0" encoding="utf-8"?>
<p:tagLst xmlns:p="http://schemas.openxmlformats.org/presentationml/2006/main">
  <p:tag name="KSO_WM_DIAGRAM_VIRTUALLY_FRAME" val="{&quot;height&quot;:409.7,&quot;left&quot;:71.85,&quot;top&quot;:74.1,&quot;width&quot;:866.85}"/>
</p:tagLst>
</file>

<file path=ppt/tags/tag108.xml><?xml version="1.0" encoding="utf-8"?>
<p:tagLst xmlns:p="http://schemas.openxmlformats.org/presentationml/2006/main">
  <p:tag name="KSO_WM_DIAGRAM_VIRTUALLY_FRAME" val="{&quot;height&quot;:409.7,&quot;left&quot;:71.85,&quot;top&quot;:74.1,&quot;width&quot;:866.85}"/>
</p:tagLst>
</file>

<file path=ppt/tags/tag109.xml><?xml version="1.0" encoding="utf-8"?>
<p:tagLst xmlns:p="http://schemas.openxmlformats.org/presentationml/2006/main">
  <p:tag name="KSO_WM_DIAGRAM_VIRTUALLY_FRAME" val="{&quot;height&quot;:409.7,&quot;left&quot;:71.85,&quot;top&quot;:74.1,&quot;width&quot;:866.85}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DIAGRAM_VIRTUALLY_FRAME" val="{&quot;height&quot;:409.7,&quot;left&quot;:71.85,&quot;top&quot;:74.1,&quot;width&quot;:866.85}"/>
</p:tagLst>
</file>

<file path=ppt/tags/tag111.xml><?xml version="1.0" encoding="utf-8"?>
<p:tagLst xmlns:p="http://schemas.openxmlformats.org/presentationml/2006/main">
  <p:tag name="KSO_WM_DIAGRAM_VIRTUALLY_FRAME" val="{&quot;height&quot;:409.7,&quot;left&quot;:71.85,&quot;top&quot;:74.1,&quot;width&quot;:866.85}"/>
</p:tagLst>
</file>

<file path=ppt/tags/tag11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3.xml><?xml version="1.0" encoding="utf-8"?>
<p:tagLst xmlns:p="http://schemas.openxmlformats.org/presentationml/2006/main">
  <p:tag name="KSO_WM_BEAUTIFY_FLAG" val=""/>
</p:tagLst>
</file>

<file path=ppt/tags/tag114.xml><?xml version="1.0" encoding="utf-8"?>
<p:tagLst xmlns:p="http://schemas.openxmlformats.org/presentationml/2006/main">
  <p:tag name="KSO_WM_DIAGRAM_VIRTUALLY_FRAME" val="{&quot;height&quot;:409.7,&quot;left&quot;:71.85,&quot;top&quot;:74.1,&quot;width&quot;:866.85}"/>
</p:tagLst>
</file>

<file path=ppt/tags/tag11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6.xml><?xml version="1.0" encoding="utf-8"?>
<p:tagLst xmlns:p="http://schemas.openxmlformats.org/presentationml/2006/main">
  <p:tag name="KSO_WM_BEAUTIFY_FLAG" val=""/>
</p:tagLst>
</file>

<file path=ppt/tags/tag117.xml><?xml version="1.0" encoding="utf-8"?>
<p:tagLst xmlns:p="http://schemas.openxmlformats.org/presentationml/2006/main">
  <p:tag name="KSO_WM_DIAGRAM_VIRTUALLY_FRAME" val="{&quot;height&quot;:409.7,&quot;left&quot;:71.85,&quot;top&quot;:74.1,&quot;width&quot;:866.85}"/>
</p:tagLst>
</file>

<file path=ppt/tags/tag11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9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1.xml><?xml version="1.0" encoding="utf-8"?>
<p:tagLst xmlns:p="http://schemas.openxmlformats.org/presentationml/2006/main">
  <p:tag name="KSO_WM_BEAUTIFY_FLAG" val=""/>
</p:tagLst>
</file>

<file path=ppt/tags/tag12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3.xml><?xml version="1.0" encoding="utf-8"?>
<p:tagLst xmlns:p="http://schemas.openxmlformats.org/presentationml/2006/main">
  <p:tag name="KSO_WM_BEAUTIFY_FLAG" val=""/>
</p:tagLst>
</file>

<file path=ppt/tags/tag12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5.xml><?xml version="1.0" encoding="utf-8"?>
<p:tagLst xmlns:p="http://schemas.openxmlformats.org/presentationml/2006/main">
  <p:tag name="KSO_WM_BEAUTIFY_FLAG" val=""/>
</p:tagLst>
</file>

<file path=ppt/tags/tag12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7.xml><?xml version="1.0" encoding="utf-8"?>
<p:tagLst xmlns:p="http://schemas.openxmlformats.org/presentationml/2006/main">
  <p:tag name="KSO_WM_BEAUTIFY_FLAG" val=""/>
</p:tagLst>
</file>

<file path=ppt/tags/tag12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9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1.xml><?xml version="1.0" encoding="utf-8"?>
<p:tagLst xmlns:p="http://schemas.openxmlformats.org/presentationml/2006/main">
  <p:tag name="KSO_WM_BEAUTIFY_FLAG" val=""/>
</p:tagLst>
</file>

<file path=ppt/tags/tag13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3.xml><?xml version="1.0" encoding="utf-8"?>
<p:tagLst xmlns:p="http://schemas.openxmlformats.org/presentationml/2006/main">
  <p:tag name="KSO_WM_BEAUTIFY_FLAG" val=""/>
</p:tagLst>
</file>

<file path=ppt/tags/tag13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5.xml><?xml version="1.0" encoding="utf-8"?>
<p:tagLst xmlns:p="http://schemas.openxmlformats.org/presentationml/2006/main">
  <p:tag name="KSO_WPP_MARK_KEY" val="34a5c737-2527-451b-a6cc-313a70f4ce21"/>
  <p:tag name="COMMONDATA" val="eyJoZGlkIjoiMjUxNmU2Yzc2MjNiNjJjZGFlY2Q1MzYxMGIzYTQ4YWEifQ=="/>
  <p:tag name="resource_record_key" val="{&quot;29&quot;:[20405972,20405933,20405934,20405922,20405918,20405950,20426316,20405937,50000159,50052696,50053313,50053344,50053246,50000283],&quot;65&quot;:[20205081],&quot;70&quot;:[3312359,3314058,3312209,3320069,3314060]}"/>
  <p:tag name="commondata" val="eyJoZGlkIjoiMTE5OTlmMmY3Mzc0MTBlODE0YTNlMWY0MTJhZTZiYTYifQ==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PLACING_PICTURE_USER_VIEWPORT" val="{&quot;height&quot;:606,&quot;width&quot;:2795}"/>
</p:tagLst>
</file>

<file path=ppt/tags/tag9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982</Words>
  <Application>WPS 演示</Application>
  <PresentationFormat>宽屏</PresentationFormat>
  <Paragraphs>115</Paragraphs>
  <Slides>17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17</vt:i4>
      </vt:variant>
    </vt:vector>
  </HeadingPairs>
  <TitlesOfParts>
    <vt:vector size="36" baseType="lpstr">
      <vt:lpstr>Arial</vt:lpstr>
      <vt:lpstr>宋体</vt:lpstr>
      <vt:lpstr>Wingdings</vt:lpstr>
      <vt:lpstr>Wingdings</vt:lpstr>
      <vt:lpstr>Roboto</vt:lpstr>
      <vt:lpstr>汉仪旗黑-55简</vt:lpstr>
      <vt:lpstr>Calibri</vt:lpstr>
      <vt:lpstr>Arial</vt:lpstr>
      <vt:lpstr>微软雅黑</vt:lpstr>
      <vt:lpstr>Source Sans Pro Black</vt:lpstr>
      <vt:lpstr>Yu Gothic UI Semibold</vt:lpstr>
      <vt:lpstr>阿里巴巴普惠体 Light</vt:lpstr>
      <vt:lpstr>思源黑体 CN Medium</vt:lpstr>
      <vt:lpstr>思源黑体 Normal</vt:lpstr>
      <vt:lpstr>思源黑体 CN Normal</vt:lpstr>
      <vt:lpstr>黑体</vt:lpstr>
      <vt:lpstr>Arial Unicode MS</vt:lpstr>
      <vt:lpstr>Office 主题​​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小芸</cp:lastModifiedBy>
  <cp:revision>2769</cp:revision>
  <dcterms:created xsi:type="dcterms:W3CDTF">2019-06-19T02:08:00Z</dcterms:created>
  <dcterms:modified xsi:type="dcterms:W3CDTF">2025-10-17T05:53:22Z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2052-12.1.0.22529</vt:lpwstr>
  </property>
  <property fmtid="{D5CDD505-2E9C-101B-9397-08002B2CF9AE}" pid="3" name="ICV">
    <vt:lpwstr>C39AAD0121F64B90A619D96799ECD20C_13</vt:lpwstr>
  </property>
</Properties>
</file>