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03" r:id="rId7"/>
    <p:sldId id="2609" r:id="rId8"/>
    <p:sldId id="2523" r:id="rId9"/>
    <p:sldId id="2585" r:id="rId10"/>
    <p:sldId id="2164" r:id="rId11"/>
    <p:sldId id="2236" r:id="rId12"/>
    <p:sldId id="2620" r:id="rId13"/>
    <p:sldId id="2618" r:id="rId14"/>
    <p:sldId id="372" r:id="rId15"/>
    <p:sldId id="2621" r:id="rId16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2" userDrawn="1">
          <p15:clr>
            <a:srgbClr val="A4A3A4"/>
          </p15:clr>
        </p15:guide>
        <p15:guide id="2" pos="342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02"/>
        <p:guide pos="342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1" Type="http://schemas.openxmlformats.org/officeDocument/2006/relationships/tags" Target="tags/tag125.xml"/><Relationship Id="rId20" Type="http://schemas.openxmlformats.org/officeDocument/2006/relationships/commentAuthors" Target="commentAuthors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4" Type="http://schemas.openxmlformats.org/officeDocument/2006/relationships/hyperlink" Target="https://toujiao.n8n8.cn/jz-course-h5/course-detail/313.html" TargetMode="External"/><Relationship Id="rId3" Type="http://schemas.openxmlformats.org/officeDocument/2006/relationships/hyperlink" Target="https://toujiao.n8n8.cn/jz-course/course-detail/313.html" TargetMode="Externa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4" Type="http://schemas.openxmlformats.org/officeDocument/2006/relationships/hyperlink" Target="https://toujiao.n8n8.cn/jz-course-h5/course-detail/313.html" TargetMode="External"/><Relationship Id="rId3" Type="http://schemas.openxmlformats.org/officeDocument/2006/relationships/hyperlink" Target="https://toujiao.n8n8.cn/jz-course/course-detail/313.html" TargetMode="Externa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电脑端：</a:t>
            </a:r>
            <a:r>
              <a:rPr lang="en-US" altLang="zh-CN">
                <a:solidFill>
                  <a:srgbClr val="086FF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  <a:hlinkClick r:id="rId3"/>
              </a:rPr>
              <a:t>https://toujiao.n8n8.cn/jz-course/course-detail/313.html</a:t>
            </a:r>
            <a:endParaRPr lang="en-US" altLang="zh-CN">
              <a:solidFill>
                <a:srgbClr val="086FF9"/>
              </a:solidFill>
              <a:latin typeface="微软雅黑" panose="020B0503020204020204" charset="-122"/>
              <a:ea typeface="微软雅黑" panose="020B0503020204020204" charset="-122"/>
              <a:sym typeface="+mn-ea"/>
              <a:hlinkClick r:id="rId3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b="0" i="0">
              <a:solidFill>
                <a:srgbClr val="086FF9"/>
              </a:solidFill>
              <a:latin typeface="微软雅黑" panose="020B0503020204020204" charset="-122"/>
              <a:ea typeface="微软雅黑" panose="020B0503020204020204" charset="-122"/>
              <a:sym typeface="+mn-ea"/>
              <a:hlinkClick r:id="rId3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b="0" i="0">
              <a:solidFill>
                <a:srgbClr val="086FF9"/>
              </a:solidFill>
              <a:latin typeface="微软雅黑" panose="020B0503020204020204" charset="-122"/>
              <a:ea typeface="微软雅黑" panose="020B0503020204020204" charset="-122"/>
              <a:hlinkClick r:id="rId3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手机端：</a:t>
            </a:r>
            <a:r>
              <a:rPr lang="en-US" altLang="zh-CN">
                <a:solidFill>
                  <a:srgbClr val="086FF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  <a:hlinkClick r:id="rId4"/>
              </a:rPr>
              <a:t>https://toujiao.n8n8.cn/jz-course-h5/course-detail/313.html</a:t>
            </a:r>
            <a:r>
              <a:rPr lang="en-US" altLang="zh-CN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 </a:t>
            </a:r>
            <a:endParaRPr lang="en-US" altLang="zh-CN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电脑端：</a:t>
            </a:r>
            <a:r>
              <a:rPr lang="en-US" altLang="zh-CN">
                <a:solidFill>
                  <a:srgbClr val="086FF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  <a:hlinkClick r:id="rId3"/>
              </a:rPr>
              <a:t>https://toujiao.n8n8.cn/jz-course/course-detail/313.html</a:t>
            </a:r>
            <a:endParaRPr lang="en-US" altLang="zh-CN">
              <a:solidFill>
                <a:srgbClr val="086FF9"/>
              </a:solidFill>
              <a:latin typeface="微软雅黑" panose="020B0503020204020204" charset="-122"/>
              <a:ea typeface="微软雅黑" panose="020B0503020204020204" charset="-122"/>
              <a:sym typeface="+mn-ea"/>
              <a:hlinkClick r:id="rId3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b="0" i="0">
              <a:solidFill>
                <a:srgbClr val="086FF9"/>
              </a:solidFill>
              <a:latin typeface="微软雅黑" panose="020B0503020204020204" charset="-122"/>
              <a:ea typeface="微软雅黑" panose="020B0503020204020204" charset="-122"/>
              <a:sym typeface="+mn-ea"/>
              <a:hlinkClick r:id="rId3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b="0" i="0">
              <a:solidFill>
                <a:srgbClr val="086FF9"/>
              </a:solidFill>
              <a:latin typeface="微软雅黑" panose="020B0503020204020204" charset="-122"/>
              <a:ea typeface="微软雅黑" panose="020B0503020204020204" charset="-122"/>
              <a:hlinkClick r:id="rId3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手机端：</a:t>
            </a:r>
            <a:r>
              <a:rPr lang="en-US" altLang="zh-CN">
                <a:solidFill>
                  <a:srgbClr val="086FF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  <a:hlinkClick r:id="rId4"/>
              </a:rPr>
              <a:t>https://toujiao.n8n8.cn/jz-course-h5/course-detail/313.html</a:t>
            </a:r>
            <a:r>
              <a:rPr lang="en-US" altLang="zh-CN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 </a:t>
            </a:r>
            <a:endParaRPr lang="en-US" altLang="zh-CN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0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tags" Target="../tags/tag119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2.xml"/><Relationship Id="rId2" Type="http://schemas.openxmlformats.org/officeDocument/2006/relationships/image" Target="../media/image30.png"/><Relationship Id="rId1" Type="http://schemas.openxmlformats.org/officeDocument/2006/relationships/tags" Target="../tags/tag121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4.xml"/><Relationship Id="rId2" Type="http://schemas.openxmlformats.org/officeDocument/2006/relationships/image" Target="../media/image31.png"/><Relationship Id="rId1" Type="http://schemas.openxmlformats.org/officeDocument/2006/relationships/tags" Target="../tags/tag1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07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tags" Target="../tags/tag105.xml"/><Relationship Id="rId2" Type="http://schemas.openxmlformats.org/officeDocument/2006/relationships/image" Target="../media/image12.png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9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08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1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110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2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4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tags" Target="../tags/tag113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6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tags" Target="../tags/tag115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8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tags" Target="../tags/tag1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r>
              <a:rPr lang="zh-CN" altLang="en-US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创业板率先反弹</a:t>
            </a:r>
            <a:endParaRPr lang="zh-CN" altLang="en-US" sz="3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3623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2025 .12.17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12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月福利活动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1547" t="20998" r="32350" b="8875"/>
          <a:stretch>
            <a:fillRect/>
          </a:stretch>
        </p:blipFill>
        <p:spPr>
          <a:xfrm>
            <a:off x="1224280" y="1604010"/>
            <a:ext cx="6431915" cy="3838575"/>
          </a:xfrm>
          <a:prstGeom prst="rect">
            <a:avLst/>
          </a:prstGeom>
        </p:spPr>
      </p:pic>
      <p:pic>
        <p:nvPicPr>
          <p:cNvPr id="2" name="图片 1"/>
          <p:cNvPicPr/>
          <p:nvPr/>
        </p:nvPicPr>
        <p:blipFill>
          <a:blip r:embed="rId3"/>
          <a:srcRect l="3450" t="2808" r="2840" b="1527"/>
          <a:stretch>
            <a:fillRect/>
          </a:stretch>
        </p:blipFill>
        <p:spPr>
          <a:xfrm>
            <a:off x="7910830" y="962660"/>
            <a:ext cx="2828925" cy="493268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12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月福利活动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730" y="844550"/>
            <a:ext cx="10153650" cy="57111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/>
          <p:nvPr/>
        </p:nvPicPr>
        <p:blipFill>
          <a:blip r:embed="rId2"/>
          <a:srcRect l="2282" t="1711" r="2051" b="2164"/>
          <a:stretch>
            <a:fillRect/>
          </a:stretch>
        </p:blipFill>
        <p:spPr>
          <a:xfrm>
            <a:off x="749300" y="972185"/>
            <a:ext cx="5111115" cy="51498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2535555" y="2720975"/>
            <a:ext cx="1929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死叉初期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继续逼空概率低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4"/>
          <a:srcRect l="2199" t="2116" r="1583" b="3923"/>
          <a:stretch>
            <a:fillRect/>
          </a:stretch>
        </p:blipFill>
        <p:spPr>
          <a:xfrm>
            <a:off x="6144895" y="1113155"/>
            <a:ext cx="4998085" cy="490791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7712710" y="3244850"/>
            <a:ext cx="1863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死叉三周后有望弱金叉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2194" t="7269" r="3095" b="5753"/>
          <a:stretch>
            <a:fillRect/>
          </a:stretch>
        </p:blipFill>
        <p:spPr>
          <a:xfrm>
            <a:off x="414020" y="2235200"/>
            <a:ext cx="6064250" cy="238633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l="22420" t="2343" r="1913" b="2898"/>
          <a:stretch>
            <a:fillRect/>
          </a:stretch>
        </p:blipFill>
        <p:spPr>
          <a:xfrm>
            <a:off x="6722110" y="937260"/>
            <a:ext cx="5045710" cy="498284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rcRect l="2575" t="2416" r="2124" b="3188"/>
          <a:stretch>
            <a:fillRect/>
          </a:stretch>
        </p:blipFill>
        <p:spPr>
          <a:xfrm>
            <a:off x="1112520" y="1558290"/>
            <a:ext cx="5242560" cy="429133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/>
          <p:nvPr/>
        </p:nvPicPr>
        <p:blipFill>
          <a:blip r:embed="rId3"/>
          <a:srcRect l="2705" t="2278" r="3337" b="2171"/>
          <a:stretch>
            <a:fillRect/>
          </a:stretch>
        </p:blipFill>
        <p:spPr>
          <a:xfrm>
            <a:off x="7108825" y="1374775"/>
            <a:ext cx="4217670" cy="45808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/>
        </p:nvSpPr>
        <p:spPr>
          <a:xfrm>
            <a:off x="742950" y="4402455"/>
            <a:ext cx="480123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流入：科技反弹（</a:t>
            </a:r>
            <a:r>
              <a:rPr lang="en-US" altLang="zh-CN"/>
              <a:t>CPO</a:t>
            </a:r>
            <a:r>
              <a:rPr lang="zh-CN" altLang="en-US"/>
              <a:t>、液冷、电子）</a:t>
            </a:r>
            <a:endParaRPr lang="zh-CN" altLang="en-US"/>
          </a:p>
          <a:p>
            <a:r>
              <a:rPr lang="zh-CN" altLang="en-US"/>
              <a:t>流出：航天和零售股分化、</a:t>
            </a:r>
            <a:endParaRPr lang="zh-CN" altLang="en-US"/>
          </a:p>
          <a:p>
            <a:r>
              <a:rPr lang="zh-CN" altLang="en-US"/>
              <a:t>海南股兑现、地产股兑现、农业股局部</a:t>
            </a:r>
            <a:endParaRPr lang="zh-CN" altLang="en-US"/>
          </a:p>
        </p:txBody>
      </p:sp>
      <p:pic>
        <p:nvPicPr>
          <p:cNvPr id="4" name="图片 3"/>
          <p:cNvPicPr/>
          <p:nvPr/>
        </p:nvPicPr>
        <p:blipFill>
          <a:blip r:embed="rId1"/>
          <a:srcRect l="2173" t="3636" r="26507" b="32679"/>
          <a:stretch>
            <a:fillRect/>
          </a:stretch>
        </p:blipFill>
        <p:spPr>
          <a:xfrm>
            <a:off x="742950" y="1075055"/>
            <a:ext cx="5140325" cy="2657475"/>
          </a:xfrm>
          <a:prstGeom prst="rect">
            <a:avLst/>
          </a:prstGeom>
        </p:spPr>
      </p:pic>
      <p:pic>
        <p:nvPicPr>
          <p:cNvPr id="2" name="图片 1"/>
          <p:cNvPicPr/>
          <p:nvPr/>
        </p:nvPicPr>
        <p:blipFill>
          <a:blip r:embed="rId2"/>
          <a:srcRect l="3495" t="2809" r="1552" b="2295"/>
          <a:stretch>
            <a:fillRect/>
          </a:stretch>
        </p:blipFill>
        <p:spPr>
          <a:xfrm>
            <a:off x="4940300" y="3009265"/>
            <a:ext cx="3536315" cy="304609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/>
          <p:nvPr/>
        </p:nvPicPr>
        <p:blipFill>
          <a:blip r:embed="rId3"/>
          <a:srcRect l="2879" t="2371" r="3210"/>
          <a:stretch>
            <a:fillRect/>
          </a:stretch>
        </p:blipFill>
        <p:spPr>
          <a:xfrm>
            <a:off x="7563485" y="923925"/>
            <a:ext cx="4091940" cy="528193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轮听懂大盘的重要性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rcRect l="2006" t="5895" r="2040" b="3065"/>
          <a:stretch>
            <a:fillRect/>
          </a:stretch>
        </p:blipFill>
        <p:spPr>
          <a:xfrm>
            <a:off x="1074420" y="1896745"/>
            <a:ext cx="5346700" cy="2696845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3"/>
          <a:srcRect l="4542" t="1684" r="2554" b="1710"/>
          <a:stretch>
            <a:fillRect/>
          </a:stretch>
        </p:blipFill>
        <p:spPr>
          <a:xfrm>
            <a:off x="7127875" y="1151890"/>
            <a:ext cx="3442335" cy="455485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706</Words>
  <Application>WPS 演示</Application>
  <PresentationFormat>宽屏</PresentationFormat>
  <Paragraphs>57</Paragraphs>
  <Slides>12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31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2882</cp:revision>
  <dcterms:created xsi:type="dcterms:W3CDTF">2019-06-19T02:08:00Z</dcterms:created>
  <dcterms:modified xsi:type="dcterms:W3CDTF">2025-12-17T02:12:06Z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C39AAD0121F64B90A619D96799ECD20C_13</vt:lpwstr>
  </property>
</Properties>
</file>