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523" r:id="rId8"/>
    <p:sldId id="2585" r:id="rId9"/>
    <p:sldId id="2637" r:id="rId10"/>
    <p:sldId id="2635" r:id="rId11"/>
    <p:sldId id="2164" r:id="rId12"/>
    <p:sldId id="2236" r:id="rId13"/>
    <p:sldId id="2636" r:id="rId14"/>
    <p:sldId id="2634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2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2026 .3.16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</a:t>
            </a:r>
            <a:r>
              <a:rPr lang="en-US" altLang="zh-CN" sz="3200">
                <a:solidFill>
                  <a:srgbClr val="FCE78C"/>
                </a:solidFill>
              </a:rPr>
              <a:t>60</a:t>
            </a:r>
            <a:r>
              <a:rPr lang="zh-CN" altLang="en-US" sz="3200">
                <a:solidFill>
                  <a:srgbClr val="FCE78C"/>
                </a:solidFill>
              </a:rPr>
              <a:t>均线支撑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保持耐心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《好股研选》反馈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908685"/>
            <a:ext cx="4905375" cy="1504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2327910"/>
            <a:ext cx="3657600" cy="790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64942"/>
          <a:stretch>
            <a:fillRect/>
          </a:stretch>
        </p:blipFill>
        <p:spPr>
          <a:xfrm>
            <a:off x="6352540" y="5116195"/>
            <a:ext cx="4772025" cy="671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540" y="908685"/>
            <a:ext cx="3333750" cy="1419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540" y="2510155"/>
            <a:ext cx="3676650" cy="742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t="59467"/>
          <a:stretch>
            <a:fillRect/>
          </a:stretch>
        </p:blipFill>
        <p:spPr>
          <a:xfrm>
            <a:off x="6352540" y="3435350"/>
            <a:ext cx="3514725" cy="8686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rcRect r="3620"/>
          <a:stretch>
            <a:fillRect/>
          </a:stretch>
        </p:blipFill>
        <p:spPr>
          <a:xfrm>
            <a:off x="887730" y="3309620"/>
            <a:ext cx="4714875" cy="26562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650" y="4277995"/>
            <a:ext cx="3933825" cy="8382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374140"/>
            <a:ext cx="4794885" cy="4779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6230"/>
          <a:stretch>
            <a:fillRect/>
          </a:stretch>
        </p:blipFill>
        <p:spPr>
          <a:xfrm>
            <a:off x="8941435" y="850900"/>
            <a:ext cx="3038475" cy="51638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790" y="1060450"/>
            <a:ext cx="3574415" cy="49542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连阴，又再考验下方支撑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" y="1452880"/>
            <a:ext cx="5833745" cy="45440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485" y="1718310"/>
            <a:ext cx="5155565" cy="42786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" y="1129665"/>
            <a:ext cx="2604135" cy="4953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32251"/>
          <a:stretch>
            <a:fillRect/>
          </a:stretch>
        </p:blipFill>
        <p:spPr>
          <a:xfrm>
            <a:off x="3338830" y="1498600"/>
            <a:ext cx="4199890" cy="442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2357"/>
          <a:stretch>
            <a:fillRect/>
          </a:stretch>
        </p:blipFill>
        <p:spPr>
          <a:xfrm>
            <a:off x="7990205" y="1374775"/>
            <a:ext cx="3811270" cy="4577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主题概念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b="8379"/>
          <a:stretch>
            <a:fillRect/>
          </a:stretch>
        </p:blipFill>
        <p:spPr>
          <a:xfrm>
            <a:off x="1028700" y="940435"/>
            <a:ext cx="3032125" cy="509524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/>
          <a:srcRect b="10074"/>
          <a:stretch>
            <a:fillRect/>
          </a:stretch>
        </p:blipFill>
        <p:spPr>
          <a:xfrm>
            <a:off x="4730750" y="940435"/>
            <a:ext cx="3235325" cy="514096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rcRect b="5630"/>
          <a:stretch>
            <a:fillRect/>
          </a:stretch>
        </p:blipFill>
        <p:spPr>
          <a:xfrm>
            <a:off x="8636000" y="940435"/>
            <a:ext cx="2700655" cy="5265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事件驱动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150" y="1333500"/>
            <a:ext cx="5556250" cy="2933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575"/>
              </a:lnSpc>
            </a:pP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英国政府自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2026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日起取消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33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项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风电组件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进口关税</a:t>
            </a:r>
            <a:endParaRPr lang="zh-CN" altLang="en-US" sz="16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3328035"/>
            <a:ext cx="7240270" cy="2567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7565" y="1906270"/>
            <a:ext cx="65722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《求是》杂志发表习近平总书记重要文章《推动</a:t>
            </a:r>
            <a:r>
              <a:rPr lang="zh-CN" altLang="en-US" sz="1600" b="1">
                <a:solidFill>
                  <a:srgbClr val="FF0000"/>
                </a:solidFill>
              </a:rPr>
              <a:t>海洋经济</a:t>
            </a:r>
            <a:r>
              <a:rPr lang="zh-CN" altLang="en-US" sz="1600"/>
              <a:t>高质量发展》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946150" y="2606040"/>
            <a:ext cx="67532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华为合作伙伴大会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19-20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日在深圳举行，主题是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因聚而升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融智有为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。会议将发布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昇腾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950PR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DeepSeek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与其一起发布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88275" y="1071245"/>
            <a:ext cx="40005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作为全球重要的化工原料供应国，伊朗的大宗商品主要是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碳酸锶、甲醇、硫磺、尿素、聚乙烯、乙二醇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等，而以色列的大宗商品主要是溴素。媒体报道说，截至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日，中东地区氨价格同比上涨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92%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，尿素价格同比上涨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；美国本土氨价格较去年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月上涨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41%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，尿素价格上涨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1995" y="4489450"/>
            <a:ext cx="6371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流入：农业、多元金融、化工（冲高回落）、酿酒、通信</a:t>
            </a:r>
            <a:endParaRPr lang="zh-CN" altLang="en-US"/>
          </a:p>
          <a:p>
            <a:r>
              <a:rPr lang="zh-CN" altLang="en-US"/>
              <a:t>流出：电力、有色、钢铁、机械、光学光电子、电子、半导体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085850"/>
            <a:ext cx="7185025" cy="27489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205" y="827405"/>
            <a:ext cx="3592195" cy="53447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WPS 演示</Application>
  <PresentationFormat>宽屏</PresentationFormat>
  <Paragraphs>65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Roboto</vt:lpstr>
      <vt:lpstr>思源黑体 CN Medium</vt:lpstr>
      <vt:lpstr>思源黑体 CN Normal</vt:lpstr>
      <vt:lpstr>思源黑体 Normal</vt:lpstr>
      <vt:lpstr>汉仪旗黑-55简</vt:lpstr>
      <vt:lpstr>阿里巴巴普惠体 Light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3071</cp:revision>
  <dcterms:created xsi:type="dcterms:W3CDTF">2019-06-19T02:08:00Z</dcterms:created>
  <dcterms:modified xsi:type="dcterms:W3CDTF">2026-03-16T02:18:15Z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