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34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1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2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</a:t>
            </a:r>
            <a:r>
              <a:rPr lang="zh-CN" altLang="en-US" sz="3200">
                <a:solidFill>
                  <a:srgbClr val="FCE78C"/>
                </a:solidFill>
              </a:rPr>
              <a:t>短线超跌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反弹可期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" y="8128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天均线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" y="1738630"/>
            <a:ext cx="6415405" cy="3982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9120"/>
          <a:stretch>
            <a:fillRect/>
          </a:stretch>
        </p:blipFill>
        <p:spPr>
          <a:xfrm>
            <a:off x="6954520" y="1452880"/>
            <a:ext cx="4938395" cy="4829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5" y="1329690"/>
            <a:ext cx="3672205" cy="1132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05" y="2646680"/>
            <a:ext cx="3762375" cy="190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1254125"/>
            <a:ext cx="3657600" cy="2085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80" y="3641725"/>
            <a:ext cx="4438650" cy="17430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148715"/>
            <a:ext cx="2400300" cy="4840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75" y="2282190"/>
            <a:ext cx="5044440" cy="3549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22373"/>
          <a:stretch>
            <a:fillRect/>
          </a:stretch>
        </p:blipFill>
        <p:spPr>
          <a:xfrm>
            <a:off x="8555990" y="1214755"/>
            <a:ext cx="3383280" cy="4774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8395" y="5521960"/>
            <a:ext cx="6087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流入：</a:t>
            </a:r>
            <a:r>
              <a:rPr lang="zh-CN" sz="1600"/>
              <a:t>电力、电气设备、煤炭、化工</a:t>
            </a:r>
            <a:endParaRPr lang="zh-CN" sz="1600"/>
          </a:p>
          <a:p>
            <a:r>
              <a:rPr lang="zh-CN" altLang="en-US" sz="1600"/>
              <a:t>流出：半导体、银行、农业</a:t>
            </a:r>
            <a:endParaRPr lang="en-US" altLang="zh-CN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725" y="871220"/>
            <a:ext cx="5753100" cy="445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1026795"/>
            <a:ext cx="4578350" cy="2472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46595" y="3848100"/>
            <a:ext cx="43980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中信建投</a:t>
            </a:r>
            <a:endParaRPr lang="zh-CN" altLang="en-US" sz="1600" b="1">
              <a:highlight>
                <a:srgbClr val="FFFF00"/>
              </a:highlight>
            </a:endParaRPr>
          </a:p>
          <a:p>
            <a:r>
              <a:rPr lang="en-US" altLang="zh-CN" sz="1600"/>
              <a:t>1.</a:t>
            </a:r>
            <a:r>
              <a:rPr lang="zh-CN" altLang="en-US" sz="1600"/>
              <a:t>受益于霍尔木兹海峡封闭和长期高油价的行业，如：煤化工、新能源、储能、核电、电网；</a:t>
            </a:r>
            <a:endParaRPr lang="zh-CN" altLang="en-US" sz="1600"/>
          </a:p>
          <a:p>
            <a:r>
              <a:rPr lang="en-US" altLang="zh-CN" sz="1600"/>
              <a:t>2.</a:t>
            </a:r>
            <a:r>
              <a:rPr lang="zh-CN" altLang="en-US" sz="1600"/>
              <a:t>现金流稳定的防御性品种，如：煤炭和水电；</a:t>
            </a:r>
            <a:endParaRPr lang="zh-CN" altLang="en-US" sz="1600"/>
          </a:p>
          <a:p>
            <a:r>
              <a:rPr lang="en-US" altLang="zh-CN" sz="1600"/>
              <a:t>3.</a:t>
            </a:r>
            <a:r>
              <a:rPr lang="zh-CN" altLang="en-US" sz="1600"/>
              <a:t>易被错杀的确定性成长，如</a:t>
            </a:r>
            <a:r>
              <a:rPr lang="en-US" altLang="zh-CN" sz="1600"/>
              <a:t>AI</a:t>
            </a:r>
            <a:r>
              <a:rPr lang="zh-CN" altLang="en-US" sz="1600"/>
              <a:t>涨价链、缺电链。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5" y="974725"/>
            <a:ext cx="5025390" cy="5014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45" y="974725"/>
            <a:ext cx="5614670" cy="42462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3974465"/>
            <a:ext cx="2641600" cy="2114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WPS 演示</Application>
  <PresentationFormat>宽屏</PresentationFormat>
  <Paragraphs>60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3087</cp:revision>
  <dcterms:created xsi:type="dcterms:W3CDTF">2019-06-19T02:08:00Z</dcterms:created>
  <dcterms:modified xsi:type="dcterms:W3CDTF">2026-03-23T02:21:41Z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