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33" r:id="rId7"/>
    <p:sldId id="2646" r:id="rId8"/>
    <p:sldId id="2644" r:id="rId9"/>
    <p:sldId id="2523" r:id="rId10"/>
    <p:sldId id="2635" r:id="rId11"/>
    <p:sldId id="2164" r:id="rId12"/>
    <p:sldId id="2643" r:id="rId13"/>
    <p:sldId id="2640" r:id="rId14"/>
    <p:sldId id="2645" r:id="rId15"/>
    <p:sldId id="372" r:id="rId16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18" userDrawn="1">
          <p15:clr>
            <a:srgbClr val="A4A3A4"/>
          </p15:clr>
        </p15:guide>
        <p15:guide id="2" pos="342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CE78C"/>
    <a:srgbClr val="F324F3"/>
    <a:srgbClr val="6096E6"/>
    <a:srgbClr val="FFF6CD"/>
    <a:srgbClr val="FFFDF5"/>
    <a:srgbClr val="FFDFDF"/>
    <a:srgbClr val="D16664"/>
    <a:srgbClr val="FFFC91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18"/>
        <p:guide pos="342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1" Type="http://schemas.openxmlformats.org/officeDocument/2006/relationships/tags" Target="tags/tag123.xml"/><Relationship Id="rId20" Type="http://schemas.openxmlformats.org/officeDocument/2006/relationships/commentAuthors" Target="commentAuthors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pPr lvl="0" algn="l" eaLnBrk="1" hangingPunct="1">
              <a:lnSpc>
                <a:spcPct val="150000"/>
              </a:lnSpc>
            </a:pP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8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tags" Target="../tags/tag117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0.xml"/><Relationship Id="rId2" Type="http://schemas.openxmlformats.org/officeDocument/2006/relationships/image" Target="../media/image31.png"/><Relationship Id="rId1" Type="http://schemas.openxmlformats.org/officeDocument/2006/relationships/tags" Target="../tags/tag119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2.xml"/><Relationship Id="rId2" Type="http://schemas.openxmlformats.org/officeDocument/2006/relationships/image" Target="../media/image32.png"/><Relationship Id="rId1" Type="http://schemas.openxmlformats.org/officeDocument/2006/relationships/tags" Target="../tags/tag1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07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9.xml"/><Relationship Id="rId2" Type="http://schemas.openxmlformats.org/officeDocument/2006/relationships/image" Target="../media/image17.png"/><Relationship Id="rId1" Type="http://schemas.openxmlformats.org/officeDocument/2006/relationships/tags" Target="../tags/tag108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1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tags" Target="../tags/tag110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2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4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tags" Target="../tags/tag113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6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tags" Target="../tags/tag1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endParaRPr lang="zh-CN" sz="18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2868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2026 .4.15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032760" y="1485900"/>
            <a:ext cx="58426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>
                <a:solidFill>
                  <a:srgbClr val="FCE78C"/>
                </a:solidFill>
              </a:rPr>
              <a:t>           </a:t>
            </a:r>
            <a:r>
              <a:rPr lang="zh-CN" sz="3200">
                <a:solidFill>
                  <a:srgbClr val="FCE78C"/>
                </a:solidFill>
              </a:rPr>
              <a:t>指数逼空</a:t>
            </a:r>
            <a:r>
              <a:rPr lang="en-US" altLang="zh-CN" sz="3200">
                <a:solidFill>
                  <a:srgbClr val="FCE78C"/>
                </a:solidFill>
              </a:rPr>
              <a:t>  </a:t>
            </a:r>
            <a:r>
              <a:rPr lang="zh-CN" altLang="en-US" sz="3200">
                <a:solidFill>
                  <a:srgbClr val="FCE78C"/>
                </a:solidFill>
              </a:rPr>
              <a:t>缩量反包？</a:t>
            </a:r>
            <a:r>
              <a:rPr lang="en-US" altLang="zh-CN" sz="3200">
                <a:solidFill>
                  <a:srgbClr val="FCE78C"/>
                </a:solidFill>
              </a:rPr>
              <a:t> </a:t>
            </a:r>
            <a:endParaRPr lang="en-US" altLang="zh-CN" sz="3200">
              <a:solidFill>
                <a:srgbClr val="FCE78C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845" y="867410"/>
            <a:ext cx="9845675" cy="553847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3790315" y="850265"/>
            <a:ext cx="5728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指标逼空，缩量反包？高低切换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l="11694"/>
          <a:stretch>
            <a:fillRect/>
          </a:stretch>
        </p:blipFill>
        <p:spPr>
          <a:xfrm>
            <a:off x="666750" y="1361440"/>
            <a:ext cx="5749925" cy="366903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rcRect l="20426" t="787"/>
          <a:stretch>
            <a:fillRect/>
          </a:stretch>
        </p:blipFill>
        <p:spPr>
          <a:xfrm>
            <a:off x="5628640" y="2640965"/>
            <a:ext cx="5570855" cy="32035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417425" cy="6985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175635" y="108585"/>
            <a:ext cx="6411595" cy="5854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sz="3200" b="1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E7EAF8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知识补充</a:t>
            </a:r>
            <a:endParaRPr lang="zh-CN" sz="3200" b="1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E7EAF8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17805" y="156210"/>
            <a:ext cx="23672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决战分时陪跑营</a:t>
            </a:r>
            <a:endParaRPr lang="zh-CN" altLang="en-US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 l="6253" r="12598"/>
          <a:stretch>
            <a:fillRect/>
          </a:stretch>
        </p:blipFill>
        <p:spPr>
          <a:xfrm>
            <a:off x="686435" y="1326515"/>
            <a:ext cx="5677535" cy="36410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1478915" y="5374005"/>
            <a:ext cx="36766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突破缺口到中继缺口的距离，就是中继缺口出现后的上涨幅度的目标</a:t>
            </a:r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7000240" y="5235575"/>
            <a:ext cx="499618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衰竭缺口的判断细节：</a:t>
            </a:r>
            <a:endParaRPr lang="zh-CN" altLang="en-US" b="1"/>
          </a:p>
          <a:p>
            <a:r>
              <a:rPr lang="zh-CN" altLang="en-US"/>
              <a:t>①高开的幅度过大，与其他的明显不同</a:t>
            </a:r>
            <a:endParaRPr lang="zh-CN" altLang="en-US"/>
          </a:p>
          <a:p>
            <a:r>
              <a:rPr lang="zh-CN" altLang="en-US"/>
              <a:t>②放出巨量，高位巨量说明高换手，主力出货</a:t>
            </a:r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1470" y="1054735"/>
            <a:ext cx="5314950" cy="38195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630" y="861695"/>
            <a:ext cx="8815070" cy="529399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95" y="1374775"/>
            <a:ext cx="2478405" cy="47193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5470" y="1924685"/>
            <a:ext cx="5334000" cy="38042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rcRect r="16090"/>
          <a:stretch>
            <a:fillRect/>
          </a:stretch>
        </p:blipFill>
        <p:spPr>
          <a:xfrm>
            <a:off x="8575040" y="1374775"/>
            <a:ext cx="3117215" cy="43529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934075" y="1234440"/>
            <a:ext cx="56464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资金流入：储能（锂矿、化工）、科技（算力、传媒、机器人）</a:t>
            </a:r>
            <a:endParaRPr lang="zh-CN" altLang="en-US" sz="1400"/>
          </a:p>
          <a:p>
            <a:r>
              <a:rPr lang="zh-CN" altLang="en-US" sz="1400"/>
              <a:t>资金流出：建筑建材、医药、银行、农业</a:t>
            </a:r>
            <a:endParaRPr lang="zh-CN" altLang="en-US" sz="14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3880" y="988695"/>
            <a:ext cx="3660140" cy="47301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r="24058"/>
          <a:stretch>
            <a:fillRect/>
          </a:stretch>
        </p:blipFill>
        <p:spPr>
          <a:xfrm>
            <a:off x="5021580" y="3119755"/>
            <a:ext cx="5888990" cy="28721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 b="41888"/>
          <a:stretch>
            <a:fillRect/>
          </a:stretch>
        </p:blipFill>
        <p:spPr>
          <a:xfrm>
            <a:off x="5327015" y="2010410"/>
            <a:ext cx="5781675" cy="158305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《好股研选》最新内参逻辑分析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730" y="904875"/>
            <a:ext cx="4446270" cy="51612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680" y="1094105"/>
            <a:ext cx="5887085" cy="489648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7.xml><?xml version="1.0" encoding="utf-8"?>
<p:tagLst xmlns:p="http://schemas.openxmlformats.org/presentationml/2006/main">
  <p:tag name="KSO_WM_SLIDE_ITEM_CNT" val="6"/>
  <p:tag name="resource_record_key" val="{&quot;70&quot;:[3332892,3332894]}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761</Words>
  <Application>WPS 演示</Application>
  <PresentationFormat>宽屏</PresentationFormat>
  <Paragraphs>65</Paragraphs>
  <Slides>12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31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3163</cp:revision>
  <dcterms:created xsi:type="dcterms:W3CDTF">2019-06-19T02:08:00Z</dcterms:created>
  <dcterms:modified xsi:type="dcterms:W3CDTF">2026-04-16T02:15:53Z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C39AAD0121F64B90A619D96799ECD20C_13</vt:lpwstr>
  </property>
</Properties>
</file>