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633" r:id="rId7"/>
    <p:sldId id="2644" r:id="rId8"/>
    <p:sldId id="2523" r:id="rId9"/>
    <p:sldId id="2635" r:id="rId10"/>
    <p:sldId id="2164" r:id="rId11"/>
    <p:sldId id="2643" r:id="rId12"/>
    <p:sldId id="2640" r:id="rId13"/>
    <p:sldId id="2645" r:id="rId14"/>
    <p:sldId id="372" r:id="rId15"/>
  </p:sldIdLst>
  <p:sldSz cx="12192000" cy="6858000"/>
  <p:notesSz cx="6858000" cy="9144000"/>
  <p:custDataLst>
    <p:tags r:id="rId2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18" userDrawn="1">
          <p15:clr>
            <a:srgbClr val="A4A3A4"/>
          </p15:clr>
        </p15:guide>
        <p15:guide id="2" pos="342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  <p:cmAuthor id="11" name="哒哒 熊猫" initials="哒哒" lastIdx="0" clrIdx="1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CE78C"/>
    <a:srgbClr val="F324F3"/>
    <a:srgbClr val="6096E6"/>
    <a:srgbClr val="FFF6CD"/>
    <a:srgbClr val="FFFDF5"/>
    <a:srgbClr val="FFDFDF"/>
    <a:srgbClr val="D16664"/>
    <a:srgbClr val="FFFC91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18"/>
        <p:guide pos="342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2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image" Target="../media/image11.png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1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9.xml"/><Relationship Id="rId2" Type="http://schemas.openxmlformats.org/officeDocument/2006/relationships/image" Target="../media/image27.png"/><Relationship Id="rId1" Type="http://schemas.openxmlformats.org/officeDocument/2006/relationships/tags" Target="../tags/tag11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1.xml"/><Relationship Id="rId2" Type="http://schemas.openxmlformats.org/officeDocument/2006/relationships/image" Target="../media/image28.png"/><Relationship Id="rId1" Type="http://schemas.openxmlformats.org/officeDocument/2006/relationships/tags" Target="../tags/tag1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06.xml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8.xml"/><Relationship Id="rId2" Type="http://schemas.openxmlformats.org/officeDocument/2006/relationships/image" Target="../media/image14.png"/><Relationship Id="rId1" Type="http://schemas.openxmlformats.org/officeDocument/2006/relationships/tags" Target="../tags/tag107.xml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0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tags" Target="../tags/tag109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3.xml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tags" Target="../tags/tag112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114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1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782695" y="1362075"/>
            <a:ext cx="5092700" cy="93472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>
                <a:solidFill>
                  <a:schemeClr val="bg1"/>
                </a:solidFill>
              </a:rPr>
              <a:t>     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845435" y="1602740"/>
            <a:ext cx="5529580" cy="87947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150000"/>
              </a:lnSpc>
            </a:pPr>
            <a:r>
              <a:rPr lang="en-US" altLang="zh-CN" sz="32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</a:t>
            </a:r>
            <a:endParaRPr lang="zh-CN" sz="18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</a:t>
            </a:r>
            <a:r>
              <a:rPr lang="zh-CN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（紧跟资金脉搏，捕捉短线机会）</a:t>
            </a:r>
            <a:endParaRPr lang="zh-CN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  <a:p>
            <a:pPr algn="ctr">
              <a:lnSpc>
                <a:spcPct val="120000"/>
              </a:lnSpc>
            </a:pPr>
            <a:endParaRPr lang="zh-CN" altLang="en-US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4485640" y="4185285"/>
            <a:ext cx="3686810" cy="8102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投顾执业编码：</a:t>
            </a: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rPr>
              <a:t>A1120619060027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</a:rPr>
              <a:t>基金执业编码：A20250623004965</a:t>
            </a:r>
            <a:endParaRPr lang="zh-CN" altLang="en-US">
              <a:solidFill>
                <a:schemeClr val="bg1"/>
              </a:solidFill>
              <a:latin typeface="思源黑体 Normal" panose="020B0400000000000000" charset="-122"/>
              <a:ea typeface="思源黑体 Normal" panose="020B0400000000000000" charset="-122"/>
              <a:cs typeface="思源黑体 Normal" panose="020B0400000000000000" charset="-122"/>
            </a:endParaRPr>
          </a:p>
        </p:txBody>
      </p:sp>
      <p:pic>
        <p:nvPicPr>
          <p:cNvPr id="25" name="图片 24" descr="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682875" y="3381375"/>
            <a:ext cx="6777990" cy="460375"/>
          </a:xfrm>
          <a:prstGeom prst="rect">
            <a:avLst/>
          </a:prstGeom>
        </p:spPr>
      </p:pic>
      <p:sp>
        <p:nvSpPr>
          <p:cNvPr id="26" name="文本框 25"/>
          <p:cNvSpPr txBox="1"/>
          <p:nvPr>
            <p:custDataLst>
              <p:tags r:id="rId6"/>
            </p:custDataLst>
          </p:nvPr>
        </p:nvSpPr>
        <p:spPr>
          <a:xfrm>
            <a:off x="2682875" y="3429000"/>
            <a:ext cx="31438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主讲老师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   </a:t>
            </a:r>
            <a:r>
              <a:rPr lang="zh-CN" altLang="en-US" dirty="0">
                <a:solidFill>
                  <a:srgbClr val="DDEA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7" name="文本框 26"/>
          <p:cNvSpPr txBox="1"/>
          <p:nvPr>
            <p:custDataLst>
              <p:tags r:id="rId7"/>
            </p:custDataLst>
          </p:nvPr>
        </p:nvSpPr>
        <p:spPr>
          <a:xfrm>
            <a:off x="6368415" y="3429000"/>
            <a:ext cx="28682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授课日期</a:t>
            </a:r>
            <a:r>
              <a:rPr lang="en-US" altLang="zh-CN">
                <a:solidFill>
                  <a:srgbClr val="FF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r>
              <a:rPr lang="en-US" altLang="zh-CN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2026 .4.22</a:t>
            </a:r>
            <a:endParaRPr lang="zh-CN" altLang="en-US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32760" y="1485900"/>
            <a:ext cx="632460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3200">
                <a:solidFill>
                  <a:srgbClr val="FCE78C"/>
                </a:solidFill>
              </a:rPr>
              <a:t>            </a:t>
            </a:r>
            <a:r>
              <a:rPr lang="zh-CN" altLang="en-US" sz="3200">
                <a:solidFill>
                  <a:srgbClr val="FCE78C"/>
                </a:solidFill>
              </a:rPr>
              <a:t>死叉回档，震荡洗盘</a:t>
            </a:r>
            <a:endParaRPr lang="zh-CN" altLang="en-US" sz="3200">
              <a:solidFill>
                <a:srgbClr val="FCE78C"/>
              </a:solidFill>
            </a:endParaRPr>
          </a:p>
          <a:p>
            <a:endParaRPr lang="zh-CN" altLang="en-US" sz="3200">
              <a:solidFill>
                <a:srgbClr val="FCE78C"/>
              </a:solidFill>
            </a:endParaRPr>
          </a:p>
        </p:txBody>
      </p:sp>
    </p:spTree>
    <p:custDataLst>
      <p:tags r:id="rId8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《好股研选》</a:t>
            </a:r>
            <a:endParaRPr kumimoji="0" lang="zh-CN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816610"/>
            <a:ext cx="9601200" cy="54006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301490" y="850265"/>
            <a:ext cx="40360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zh-CN" altLang="en-US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终于倒车接人</a:t>
            </a:r>
            <a:endParaRPr lang="zh-CN" altLang="en-US" b="1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620" y="1469390"/>
            <a:ext cx="6649085" cy="43160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7610" y="1642745"/>
            <a:ext cx="4126865" cy="357251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5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8475" y="972185"/>
            <a:ext cx="9080500" cy="502856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825" y="981710"/>
            <a:ext cx="2620010" cy="508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670" y="1940560"/>
            <a:ext cx="5145405" cy="389318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0910" y="1374775"/>
            <a:ext cx="3274695" cy="4403725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文本框 4"/>
          <p:cNvSpPr txBox="1"/>
          <p:nvPr/>
        </p:nvSpPr>
        <p:spPr>
          <a:xfrm>
            <a:off x="5496560" y="94615"/>
            <a:ext cx="208407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chemeClr val="bg1"/>
                </a:solidFill>
              </a:rPr>
              <a:t>资金流向</a:t>
            </a:r>
            <a:endParaRPr lang="zh-CN" altLang="en-US" sz="3200" b="1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934075" y="1234440"/>
            <a:ext cx="564642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400"/>
              <a:t>资金流入：</a:t>
            </a:r>
            <a:r>
              <a:rPr lang="zh-CN" sz="1400"/>
              <a:t>光模块、半导体、化工电池电力</a:t>
            </a:r>
            <a:endParaRPr lang="en-US" altLang="zh-CN" sz="1400"/>
          </a:p>
          <a:p>
            <a:r>
              <a:rPr lang="zh-CN" altLang="en-US" sz="1400"/>
              <a:t>资金流出：</a:t>
            </a:r>
            <a:r>
              <a:rPr lang="zh-CN" sz="1400">
                <a:sym typeface="+mn-ea"/>
              </a:rPr>
              <a:t>传媒、西药、酿酒、家电</a:t>
            </a:r>
            <a:endParaRPr lang="zh-CN" altLang="en-US" sz="1400"/>
          </a:p>
          <a:p>
            <a:endParaRPr lang="zh-CN" altLang="en-US" sz="140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37920" y="824230"/>
            <a:ext cx="3706495" cy="52095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5" y="2168525"/>
            <a:ext cx="5562600" cy="3371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《好股研选》最新内参逻辑分析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035" y="1024255"/>
            <a:ext cx="5408930" cy="5062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3515" y="909955"/>
            <a:ext cx="5046980" cy="52908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3885565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400" dirty="0"/>
              <a:t>《好股研选》是款</a:t>
            </a:r>
            <a:r>
              <a:rPr sz="1400" b="1" dirty="0">
                <a:solidFill>
                  <a:srgbClr val="FF0000"/>
                </a:solidFill>
              </a:rPr>
              <a:t>个股研究研究类产品</a:t>
            </a:r>
            <a:r>
              <a:rPr sz="1400" dirty="0"/>
              <a:t>。</a:t>
            </a:r>
            <a:r>
              <a:rPr lang="zh-CN" altLang="en-US" sz="14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400" dirty="0"/>
              <a:t>，中短线定位的</a:t>
            </a:r>
            <a:r>
              <a:rPr lang="en-US" altLang="zh-CN" sz="1400" dirty="0"/>
              <a:t>“</a:t>
            </a:r>
            <a:r>
              <a:rPr lang="zh-CN" altLang="en-US" sz="1400" dirty="0"/>
              <a:t>隐形冠军</a:t>
            </a:r>
            <a:r>
              <a:rPr lang="en-US" altLang="zh-CN" sz="1400" dirty="0"/>
              <a:t>”</a:t>
            </a:r>
            <a:r>
              <a:rPr lang="zh-CN" altLang="en-US" sz="1400" dirty="0"/>
              <a:t>用的是倍量突破选股法，短线定位做的是风口</a:t>
            </a:r>
            <a:r>
              <a:rPr sz="1400">
                <a:sym typeface="+mn-ea"/>
              </a:rPr>
              <a:t>强势股的回档低吸，尝试捕捉第二波，用的是资金新高选股法。</a:t>
            </a:r>
            <a:endParaRPr lang="zh-CN" altLang="en-US" sz="1400" dirty="0"/>
          </a:p>
          <a:p>
            <a:pPr algn="l"/>
            <a:endParaRPr lang="zh-CN" altLang="en-US" sz="14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3164840"/>
            <a:ext cx="3792855" cy="30149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4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4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4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8460740" y="88392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4750435" y="84836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2" name="椭圆 1"/>
          <p:cNvSpPr/>
          <p:nvPr/>
        </p:nvSpPr>
        <p:spPr>
          <a:xfrm>
            <a:off x="7372350" y="546290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11021060" y="553275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9483725" y="84836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6953885" y="451739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10557510" y="118173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9117965" y="109410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DIAGRAM_VIRTUALLY_FRAME" val="{&quot;height&quot;:359.6,&quot;left&quot;:53.15,&quot;top&quot;:96.55,&quot;width&quot;:834.9}"/>
</p:tagLst>
</file>

<file path=ppt/tags/tag10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44,50053246,50000283,50053313],&quot;65&quot;:[20205081],&quot;70&quot;:[3312359,3314058,3312209,3320069,3314060]}"/>
  <p:tag name="commondata" val="eyJoZGlkIjoiMTE5OTlmMmY3Mzc0MTBlODE0YTNlMWY0MTJhZTZiYTYifQ==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652</Words>
  <Application>WPS 演示</Application>
  <PresentationFormat>宽屏</PresentationFormat>
  <Paragraphs>57</Paragraphs>
  <Slides>11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30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阿里巴巴普惠体 Light</vt:lpstr>
      <vt:lpstr>思源黑体 CN Medium</vt:lpstr>
      <vt:lpstr>思源黑体 Normal</vt:lpstr>
      <vt:lpstr>思源黑体 CN Normal</vt:lpstr>
      <vt:lpstr>黑体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小芸</cp:lastModifiedBy>
  <cp:revision>3175</cp:revision>
  <dcterms:created xsi:type="dcterms:W3CDTF">2019-06-19T02:08:00Z</dcterms:created>
  <dcterms:modified xsi:type="dcterms:W3CDTF">2026-04-22T02:04:22Z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2052-12.1.0.25865</vt:lpwstr>
  </property>
  <property fmtid="{D5CDD505-2E9C-101B-9397-08002B2CF9AE}" pid="3" name="ICV">
    <vt:lpwstr>C39AAD0121F64B90A619D96799ECD20C_13</vt:lpwstr>
  </property>
</Properties>
</file>