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9" r:id="rId14"/>
    <p:sldId id="2645" r:id="rId15"/>
    <p:sldId id="372" r:id="rId16"/>
    <p:sldId id="2648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B55C892-33A1-4DAD-AC46-96D44AF0277A}" styleName="表样式 1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chemeClr val="accent2"/>
              </a:solidFill>
              <a:prstDash val="solid"/>
            </a:ln>
          </a:left>
          <a:right>
            <a:ln w="12700" cmpd="sng">
              <a:solidFill>
                <a:schemeClr val="accent2"/>
              </a:solidFill>
              <a:prstDash val="solid"/>
            </a:ln>
          </a:right>
          <a:top>
            <a:ln w="12700" cmpd="sng">
              <a:solidFill>
                <a:schemeClr val="accent2"/>
              </a:solidFill>
              <a:prstDash val="solid"/>
            </a:ln>
          </a:top>
          <a:bottom>
            <a:ln w="12700" cmpd="sng">
              <a:solidFill>
                <a:schemeClr val="accent2"/>
              </a:solidFill>
              <a:prstDash val="solid"/>
            </a:ln>
          </a:bottom>
          <a:insideH>
            <a:ln w="12700" cmpd="sng">
              <a:solidFill>
                <a:schemeClr val="accent2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chemeClr val="accent2">
              <a:lumMod val="20000"/>
              <a:lumOff val="80000"/>
            </a:schemeClr>
          </a:solidFill>
        </a:fill>
      </a:tcStyle>
    </a:band1H>
    <a:band1V>
      <a:tcStyle>
        <a:tcBdr/>
        <a:fill>
          <a:solidFill>
            <a:schemeClr val="accent2">
              <a:lumMod val="20000"/>
              <a:lumOff val="8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 w="12700" cmpd="sng">
              <a:solidFill>
                <a:schemeClr val="accent2"/>
              </a:solidFill>
              <a:prstDash val="solid"/>
            </a:ln>
          </a:right>
          <a:top>
            <a:ln w="12700" cmpd="sng">
              <a:solidFill>
                <a:schemeClr val="accent2"/>
              </a:solidFill>
              <a:prstDash val="solid"/>
            </a:ln>
          </a:top>
          <a:bottom>
            <a:ln w="12700" cmpd="sng">
              <a:solidFill>
                <a:schemeClr val="accent2"/>
              </a:solidFill>
              <a:prstDash val="solid"/>
            </a:ln>
          </a:bottom>
          <a:insideH>
            <a:ln w="12700" cmpd="sng">
              <a:solidFill>
                <a:schemeClr val="accent2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chemeClr val="accent2"/>
              </a:solidFill>
              <a:prstDash val="solid"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  <a:prstDash val="solid"/>
            </a:ln>
          </a:top>
          <a:bottom>
            <a:ln w="12700" cmpd="sng">
              <a:solidFill>
                <a:schemeClr val="accent2"/>
              </a:solidFill>
              <a:prstDash val="solid"/>
            </a:ln>
          </a:bottom>
          <a:insideH>
            <a:ln w="12700" cmpd="sng">
              <a:solidFill>
                <a:schemeClr val="accent2"/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20000"/>
              <a:lumOff val="80000"/>
            </a:schemeClr>
          </a:solidFill>
        </a:fill>
      </a:tcStyle>
    </a:firstCol>
    <a:la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chemeClr val="accent2"/>
              </a:solidFill>
              <a:prstDash val="solid"/>
            </a:ln>
          </a:left>
          <a:right>
            <a:ln w="12700" cmpd="sng">
              <a:solidFill>
                <a:schemeClr val="accent2"/>
              </a:solidFill>
              <a:prstDash val="solid"/>
            </a:ln>
          </a:right>
          <a:top>
            <a:ln w="12700" cmpd="sng">
              <a:solidFill>
                <a:schemeClr val="accent2"/>
              </a:solidFill>
              <a:prstDash val="solid"/>
            </a:ln>
          </a:top>
          <a:bottom>
            <a:ln w="12700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lastRow>
    <a:seCel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chemeClr val="accent2"/>
              </a:solidFill>
              <a:prstDash val="solid"/>
            </a:ln>
          </a:left>
          <a:right>
            <a:ln w="12700" cmpd="sng">
              <a:solidFill>
                <a:schemeClr val="accent2"/>
              </a:solidFill>
              <a:prstDash val="solid"/>
            </a:ln>
          </a:right>
          <a:top>
            <a:ln w="12700" cmpd="sng">
              <a:solidFill>
                <a:schemeClr val="accent2"/>
              </a:solidFill>
              <a:prstDash val="solid"/>
            </a:ln>
          </a:top>
          <a:bottom>
            <a:ln w="12700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3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4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2026 .6.29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</a:t>
            </a:r>
            <a:r>
              <a:rPr lang="zh-CN" sz="3200">
                <a:solidFill>
                  <a:srgbClr val="FCE78C"/>
                </a:solidFill>
              </a:rPr>
              <a:t>日</a:t>
            </a:r>
            <a:r>
              <a:rPr lang="en-US" altLang="zh-CN" sz="3200">
                <a:solidFill>
                  <a:srgbClr val="FCE78C"/>
                </a:solidFill>
              </a:rPr>
              <a:t>k</a:t>
            </a:r>
            <a:r>
              <a:rPr lang="zh-CN" altLang="en-US" sz="3200">
                <a:solidFill>
                  <a:srgbClr val="FCE78C"/>
                </a:solidFill>
              </a:rPr>
              <a:t>死叉后期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上半年临近收官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《好股研选》需要节奏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989965"/>
            <a:ext cx="3448050" cy="3133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20" y="1075055"/>
            <a:ext cx="2658745" cy="2281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40" y="935355"/>
            <a:ext cx="3314700" cy="5095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3592830"/>
            <a:ext cx="2609850" cy="2295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35" y="4309745"/>
            <a:ext cx="3209925" cy="11811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2120" y="81280"/>
            <a:ext cx="6207760" cy="708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lang="zh-CN" altLang="en-US" sz="3600" b="1" spc="6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电子材料的大类和核心标的</a:t>
            </a:r>
            <a:endParaRPr lang="zh-CN" altLang="en-US" sz="3600" b="1" i="0" spc="6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lang="zh-CN" altLang="en-US" sz="3600" b="1" i="0" spc="6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565467" y="1137823"/>
          <a:ext cx="11061065" cy="4836795"/>
        </p:xfrm>
        <a:graphic>
          <a:graphicData uri="http://schemas.openxmlformats.org/drawingml/2006/table">
            <a:tbl>
              <a:tblPr firstRow="1" bandRow="1">
                <a:tableStyleId>{1B55C892-33A1-4DAD-AC46-96D44AF0277A}</a:tableStyleId>
              </a:tblPr>
              <a:tblGrid>
                <a:gridCol w="658495"/>
                <a:gridCol w="1188085"/>
                <a:gridCol w="9214485"/>
              </a:tblGrid>
              <a:tr h="225425">
                <a:tc gridSpan="3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000" spc="60"/>
                        <a:t>电子材料的大类和核心标的</a:t>
                      </a:r>
                      <a:endParaRPr lang="zh-CN" altLang="en-US" sz="1000" spc="60"/>
                    </a:p>
                  </a:txBody>
                  <a:tcPr marL="25400" marR="25400" marT="6350" marB="6350" anchor="ctr" anchorCtr="0"/>
                </a:tc>
                <a:tc hMerge="1">
                  <a:tcPr/>
                </a:tc>
                <a:tc hMerge="1">
                  <a:tcPr/>
                </a:tc>
              </a:tr>
              <a:tr h="224790"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000" spc="60"/>
                        <a:t>大类</a:t>
                      </a:r>
                      <a:endParaRPr lang="zh-CN" altLang="en-US" sz="1000" spc="6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000" spc="60"/>
                        <a:t>细分材料</a:t>
                      </a:r>
                      <a:endParaRPr lang="zh-CN" altLang="en-US" sz="1000" spc="6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000" spc="60"/>
                        <a:t>核心</a:t>
                      </a:r>
                      <a:r>
                        <a:rPr lang="en-US" altLang="zh-CN" sz="1000" spc="60"/>
                        <a:t>A</a:t>
                      </a:r>
                      <a:r>
                        <a:rPr lang="zh-CN" altLang="en-US" sz="1000" spc="60"/>
                        <a:t>股上市公司</a:t>
                      </a:r>
                      <a:endParaRPr lang="zh-CN" altLang="en-US" sz="1000" spc="60"/>
                    </a:p>
                  </a:txBody>
                  <a:tcPr marL="25400" marR="25400" marT="6350" marB="6350" anchor="ctr" anchorCtr="0"/>
                </a:tc>
              </a:tr>
              <a:tr h="182880">
                <a:tc rowSpan="8"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半导体制造材料（晶圆前道）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硅片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衬底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沪硅产业（</a:t>
                      </a:r>
                      <a:r>
                        <a:rPr lang="en-US" altLang="zh-CN" sz="800"/>
                        <a:t>300mm</a:t>
                      </a:r>
                      <a:r>
                        <a:rPr lang="zh-CN" altLang="en-US" sz="800"/>
                        <a:t>大硅片龙头）、立昂微（</a:t>
                      </a:r>
                      <a:r>
                        <a:rPr lang="en-US" altLang="zh-CN" sz="800"/>
                        <a:t>6-12</a:t>
                      </a:r>
                      <a:r>
                        <a:rPr lang="zh-CN" altLang="en-US" sz="800"/>
                        <a:t>英寸硅片）、</a:t>
                      </a:r>
                      <a:r>
                        <a:rPr lang="en-US" altLang="zh-CN" sz="800"/>
                        <a:t>TCL</a:t>
                      </a:r>
                      <a:r>
                        <a:rPr lang="zh-CN" altLang="en-US" sz="800"/>
                        <a:t>中环、神工股份（</a:t>
                      </a:r>
                      <a:r>
                        <a:rPr lang="en-US" altLang="zh-CN" sz="800"/>
                        <a:t>8</a:t>
                      </a:r>
                      <a:r>
                        <a:rPr lang="zh-CN" altLang="en-US" sz="800"/>
                        <a:t>英寸轻掺）、天岳先进（</a:t>
                      </a:r>
                      <a:r>
                        <a:rPr lang="en-US" altLang="zh-CN" sz="800"/>
                        <a:t>SiC</a:t>
                      </a:r>
                      <a:r>
                        <a:rPr lang="zh-CN" altLang="en-US" sz="800"/>
                        <a:t>碳化硅衬底）、有研硅、中晶科技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光刻胶及配套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彤程新材（</a:t>
                      </a:r>
                      <a:r>
                        <a:rPr lang="en-US" altLang="zh-CN" sz="800"/>
                        <a:t>KrF/G</a:t>
                      </a:r>
                      <a:r>
                        <a:rPr lang="zh-CN" altLang="en-US" sz="800"/>
                        <a:t>线龙头，量产）、南大光电（</a:t>
                      </a:r>
                      <a:r>
                        <a:rPr lang="en-US" altLang="zh-CN" sz="800"/>
                        <a:t>ArF</a:t>
                      </a:r>
                      <a:r>
                        <a:rPr lang="zh-CN" altLang="en-US" sz="800"/>
                        <a:t>光刻胶量产，</a:t>
                      </a:r>
                      <a:r>
                        <a:rPr lang="en-US" altLang="zh-CN" sz="800"/>
                        <a:t>28nm</a:t>
                      </a:r>
                      <a:r>
                        <a:rPr lang="zh-CN" altLang="en-US" sz="800"/>
                        <a:t>验证）、晶瑞电材（</a:t>
                      </a:r>
                      <a:r>
                        <a:rPr lang="en-US" altLang="zh-CN" sz="800"/>
                        <a:t>g/i</a:t>
                      </a:r>
                      <a:r>
                        <a:rPr lang="zh-CN" altLang="en-US" sz="800"/>
                        <a:t>线</a:t>
                      </a:r>
                      <a:r>
                        <a:rPr lang="en-US" altLang="zh-CN" sz="800"/>
                        <a:t>+KrF</a:t>
                      </a:r>
                      <a:r>
                        <a:rPr lang="zh-CN" altLang="en-US" sz="800"/>
                        <a:t>）、上海新阳（</a:t>
                      </a:r>
                      <a:r>
                        <a:rPr lang="en-US" altLang="zh-CN" sz="800"/>
                        <a:t>KrF+</a:t>
                      </a:r>
                      <a:r>
                        <a:rPr lang="zh-CN" altLang="en-US" sz="800"/>
                        <a:t>配套试剂）、雅克科技（收购</a:t>
                      </a:r>
                      <a:r>
                        <a:rPr lang="en-US" altLang="zh-CN" sz="800"/>
                        <a:t>LG</a:t>
                      </a:r>
                      <a:r>
                        <a:rPr lang="zh-CN" altLang="en-US" sz="800"/>
                        <a:t>化学彩色光刻胶）、容大感光（</a:t>
                      </a:r>
                      <a:r>
                        <a:rPr lang="en-US" altLang="zh-CN" sz="800"/>
                        <a:t>PCB+</a:t>
                      </a:r>
                      <a:r>
                        <a:rPr lang="zh-CN" altLang="en-US" sz="800"/>
                        <a:t>半导体光刻胶）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电子特气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华特气体（光刻气</a:t>
                      </a:r>
                      <a:r>
                        <a:rPr lang="en-US" altLang="zh-CN" sz="800"/>
                        <a:t>ASML</a:t>
                      </a:r>
                      <a:r>
                        <a:rPr lang="zh-CN" altLang="en-US" sz="800"/>
                        <a:t>认证）、金宏气体、中船特气、昊华科技、南大光电（</a:t>
                      </a:r>
                      <a:r>
                        <a:rPr lang="en-US" altLang="zh-CN" sz="800"/>
                        <a:t>MO</a:t>
                      </a:r>
                      <a:r>
                        <a:rPr lang="zh-CN" altLang="en-US" sz="800"/>
                        <a:t>源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氟气）、凯美特气、雅克科技（含电子特气布局）、广钢气体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湿电子化学品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江化微（湿化学品全品类）、格林达（显影液</a:t>
                      </a:r>
                      <a:r>
                        <a:rPr lang="en-US" altLang="zh-CN" sz="800"/>
                        <a:t>TMAH</a:t>
                      </a:r>
                      <a:r>
                        <a:rPr lang="zh-CN" altLang="en-US" sz="800"/>
                        <a:t>龙头）、晶瑞电材（电子级双氧水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硝酸）、上海新阳（清洗液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电镀液）、兴发集团（电子级磷酸）、安集科技（高纯蚀刻后清洗液）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245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800"/>
                        <a:t>CMP</a:t>
                      </a:r>
                      <a:r>
                        <a:rPr lang="zh-CN" altLang="en-US" sz="800"/>
                        <a:t>抛光材料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安集科技（抛光液国产第一，进入中芯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长存）、鼎龙股份（抛光垫唯一量产，</a:t>
                      </a:r>
                      <a:r>
                        <a:rPr lang="en-US" altLang="zh-CN" sz="800"/>
                        <a:t>CMP</a:t>
                      </a:r>
                      <a:r>
                        <a:rPr lang="zh-CN" altLang="en-US" sz="800"/>
                        <a:t>全布局）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溅射靶材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江丰电子（超高纯靶材龙头，台积电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三星供应链）、有研新材（铜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钴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稀土靶材）、阿石创、隆华科技（</a:t>
                      </a:r>
                      <a:r>
                        <a:rPr lang="en-US" altLang="zh-CN" sz="800"/>
                        <a:t>ITO</a:t>
                      </a:r>
                      <a:r>
                        <a:rPr lang="zh-CN" altLang="en-US" sz="800"/>
                        <a:t>靶材）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掩膜版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路维光电、清溢光电（平板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半导体掩膜版）、龙图光罩（半导体独立掩膜厂）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前驱体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其他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雅克科技（半导体前驱体龙头，收购</a:t>
                      </a:r>
                      <a:r>
                        <a:rPr lang="en-US" altLang="zh-CN" sz="800"/>
                        <a:t>UP Chemical</a:t>
                      </a:r>
                      <a:r>
                        <a:rPr lang="zh-CN" altLang="en-US" sz="800"/>
                        <a:t>）、石英股份（高纯石英砂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坩埚）、菲利华（半导体石英器件）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rowSpan="4"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altLang="zh-CN" sz="800"/>
                        <a:t>PCB</a:t>
                      </a:r>
                      <a:r>
                        <a:rPr lang="zh-CN" altLang="en-US" sz="800"/>
                        <a:t>与覆铜板（</a:t>
                      </a:r>
                      <a:r>
                        <a:rPr lang="en-US" altLang="zh-CN" sz="800"/>
                        <a:t>CCL</a:t>
                      </a:r>
                      <a:r>
                        <a:rPr lang="zh-CN" altLang="en-US" sz="800"/>
                        <a:t>）材料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覆铜板树脂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东材科技（高频高速树脂）、圣泉集团（电子级酚醛</a:t>
                      </a:r>
                      <a:r>
                        <a:rPr lang="en-US" altLang="zh-CN" sz="800"/>
                        <a:t>/PPE</a:t>
                      </a:r>
                      <a:r>
                        <a:rPr lang="zh-CN" altLang="en-US" sz="800"/>
                        <a:t>）、宏昌电子（环氧树脂</a:t>
                      </a:r>
                      <a:r>
                        <a:rPr lang="en-US" altLang="zh-CN" sz="800"/>
                        <a:t>CCL</a:t>
                      </a:r>
                      <a:r>
                        <a:rPr lang="zh-CN" altLang="en-US" sz="800"/>
                        <a:t>）、华正新材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245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电子玻纤布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宏和科技（超薄电子布龙头）、中国巨石、中材科技、国际复材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电子铜箔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铜冠铜箔、诺德股份、德福科技、嘉元科技、隆扬电子（复合铜箔）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800"/>
                        <a:t>PCB</a:t>
                      </a:r>
                      <a:r>
                        <a:rPr lang="zh-CN" altLang="en-US" sz="800"/>
                        <a:t>化学品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容大感光、广信材料（</a:t>
                      </a:r>
                      <a:r>
                        <a:rPr lang="en-US" altLang="zh-CN" sz="800"/>
                        <a:t>PCB</a:t>
                      </a:r>
                      <a:r>
                        <a:rPr lang="zh-CN" altLang="en-US" sz="800"/>
                        <a:t>光刻胶）、强力新材（光引发剂）、鼎泰高科（</a:t>
                      </a:r>
                      <a:r>
                        <a:rPr lang="en-US" altLang="zh-CN" sz="800"/>
                        <a:t>PCB</a:t>
                      </a:r>
                      <a:r>
                        <a:rPr lang="zh-CN" altLang="en-US" sz="800"/>
                        <a:t>钻针龙头）、光华科技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880">
                <a:tc rowSpan="4"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显示面板材料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800"/>
                        <a:t>OLED</a:t>
                      </a:r>
                      <a:r>
                        <a:rPr lang="zh-CN" altLang="en-US" sz="800"/>
                        <a:t>材料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万润股份（</a:t>
                      </a:r>
                      <a:r>
                        <a:rPr lang="en-US" altLang="zh-CN" sz="800"/>
                        <a:t>OLED</a:t>
                      </a:r>
                      <a:r>
                        <a:rPr lang="zh-CN" altLang="en-US" sz="800"/>
                        <a:t>发光层</a:t>
                      </a:r>
                      <a:r>
                        <a:rPr lang="en-US" altLang="zh-CN" sz="800"/>
                        <a:t>+</a:t>
                      </a:r>
                      <a:r>
                        <a:rPr lang="zh-CN" altLang="en-US" sz="800"/>
                        <a:t>空穴传输材料）、濮阳惠成（</a:t>
                      </a:r>
                      <a:r>
                        <a:rPr lang="en-US" altLang="zh-CN" sz="800"/>
                        <a:t>OLED</a:t>
                      </a:r>
                      <a:r>
                        <a:rPr lang="zh-CN" altLang="en-US" sz="800"/>
                        <a:t>中间体）、莱特光电（</a:t>
                      </a:r>
                      <a:r>
                        <a:rPr lang="en-US" altLang="zh-CN" sz="800"/>
                        <a:t>OLED</a:t>
                      </a:r>
                      <a:r>
                        <a:rPr lang="zh-CN" altLang="en-US" sz="800"/>
                        <a:t>终端材料）、瑞联新材（显示材料中间体）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光学膜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偏光片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三利谱（偏光片）、双星新材、深纺织</a:t>
                      </a:r>
                      <a:r>
                        <a:rPr lang="en-US" altLang="zh-CN" sz="800"/>
                        <a:t>A</a:t>
                      </a:r>
                      <a:r>
                        <a:rPr lang="zh-CN" altLang="en-US" sz="800"/>
                        <a:t>、激智科技（扩散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增亮膜）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800"/>
                        <a:t>PI</a:t>
                      </a:r>
                      <a:r>
                        <a:rPr lang="zh-CN" altLang="en-US" sz="800"/>
                        <a:t>薄膜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基板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鼎龙股份（黄色</a:t>
                      </a:r>
                      <a:r>
                        <a:rPr lang="en-US" altLang="zh-CN" sz="800"/>
                        <a:t>PI/YPI/PSPI</a:t>
                      </a:r>
                      <a:r>
                        <a:rPr lang="zh-CN" altLang="en-US" sz="800"/>
                        <a:t>柔性显示材料）、时代新材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245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玻璃基板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彩虹股份（</a:t>
                      </a:r>
                      <a:r>
                        <a:rPr lang="en-US" altLang="zh-CN" sz="800"/>
                        <a:t>LCD</a:t>
                      </a:r>
                      <a:r>
                        <a:rPr lang="zh-CN" altLang="en-US" sz="800"/>
                        <a:t>玻璃基板）、凯盛科技、沃格光电（</a:t>
                      </a:r>
                      <a:r>
                        <a:rPr lang="en-US" altLang="zh-CN" sz="800"/>
                        <a:t>TGV</a:t>
                      </a:r>
                      <a:r>
                        <a:rPr lang="zh-CN" altLang="en-US" sz="800"/>
                        <a:t>玻璃载板）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rowSpan="7"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封装材料与被动元件材料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封装基板</a:t>
                      </a:r>
                      <a:r>
                        <a:rPr lang="en-US" altLang="zh-CN" sz="800"/>
                        <a:t>/ABF</a:t>
                      </a:r>
                      <a:r>
                        <a:rPr lang="zh-CN" altLang="en-US" sz="800"/>
                        <a:t>膜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深南电路、兴森科技（</a:t>
                      </a:r>
                      <a:r>
                        <a:rPr lang="en-US" altLang="zh-CN" sz="800"/>
                        <a:t>IC</a:t>
                      </a:r>
                      <a:r>
                        <a:rPr lang="zh-CN" altLang="en-US" sz="800"/>
                        <a:t>载板</a:t>
                      </a:r>
                      <a:r>
                        <a:rPr lang="en-US" altLang="zh-CN" sz="800"/>
                        <a:t>/ABF</a:t>
                      </a:r>
                      <a:r>
                        <a:rPr lang="zh-CN" altLang="en-US" sz="800"/>
                        <a:t>基板）、沪电股份、华正新材（国产</a:t>
                      </a:r>
                      <a:r>
                        <a:rPr lang="en-US" altLang="zh-CN" sz="800"/>
                        <a:t>ABF</a:t>
                      </a:r>
                      <a:r>
                        <a:rPr lang="zh-CN" altLang="en-US" sz="800"/>
                        <a:t>膜）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封装环氧塑封料</a:t>
                      </a:r>
                      <a:r>
                        <a:rPr lang="en-US" altLang="zh-CN" sz="800"/>
                        <a:t>(EMC)​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华海诚科（</a:t>
                      </a:r>
                      <a:r>
                        <a:rPr lang="en-US" altLang="zh-CN" sz="800"/>
                        <a:t>GMC/LMC</a:t>
                      </a:r>
                      <a:r>
                        <a:rPr lang="zh-CN" altLang="en-US" sz="800"/>
                        <a:t>先进封装材料龙头）、飞凯材料、雅克科技（</a:t>
                      </a:r>
                      <a:r>
                        <a:rPr lang="en-US" altLang="zh-CN" sz="800"/>
                        <a:t>EMC</a:t>
                      </a:r>
                      <a:r>
                        <a:rPr lang="zh-CN" altLang="en-US" sz="800"/>
                        <a:t>布局）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键合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焊料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康强电子（引线框架</a:t>
                      </a:r>
                      <a:r>
                        <a:rPr lang="en-US" altLang="zh-CN" sz="800"/>
                        <a:t>+</a:t>
                      </a:r>
                      <a:r>
                        <a:rPr lang="zh-CN" altLang="en-US" sz="800"/>
                        <a:t>键合丝）、锡业股份、华光新材、唯特偶（焊锡膏）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陶瓷基板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封装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中瓷电子（电子陶瓷外壳）、国瓷材料（氮化铝基板粉体）、富乐德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球形硅微粉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联瑞新材（高端球形硅微粉龙头，封装</a:t>
                      </a:r>
                      <a:r>
                        <a:rPr lang="en-US" altLang="zh-CN" sz="800"/>
                        <a:t>/CCL</a:t>
                      </a:r>
                      <a:r>
                        <a:rPr lang="zh-CN" altLang="en-US" sz="800"/>
                        <a:t>填料）、雅克科技、壹石通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245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800"/>
                        <a:t>MLCC</a:t>
                      </a:r>
                      <a:r>
                        <a:rPr lang="zh-CN" altLang="en-US" sz="800"/>
                        <a:t>材料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国瓷材料（</a:t>
                      </a:r>
                      <a:r>
                        <a:rPr lang="en-US" altLang="zh-CN" sz="800"/>
                        <a:t>MLCC</a:t>
                      </a:r>
                      <a:r>
                        <a:rPr lang="zh-CN" altLang="en-US" sz="800"/>
                        <a:t>钛酸钡介质粉体全球前四）、博迁新材（纳米镍粉电极）、三环集团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风华高科（</a:t>
                      </a:r>
                      <a:r>
                        <a:rPr lang="en-US" altLang="zh-CN" sz="800"/>
                        <a:t>MLCC</a:t>
                      </a:r>
                      <a:r>
                        <a:rPr lang="zh-CN" altLang="en-US" sz="800"/>
                        <a:t>成品厂，向上延伸至材料）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</a:tr>
              <a:tr h="1828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磁性材料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  <a:tc>
                  <a:txBody>
                    <a:bodyPr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铂科新材（合金软磁粉芯，电感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服务器）、横店东磁（永磁</a:t>
                      </a:r>
                      <a:r>
                        <a:rPr lang="en-US" altLang="zh-CN" sz="800"/>
                        <a:t>/</a:t>
                      </a:r>
                      <a:r>
                        <a:rPr lang="zh-CN" altLang="en-US" sz="800"/>
                        <a:t>软磁）、天通股份</a:t>
                      </a:r>
                      <a:r>
                        <a:rPr lang="en-US" altLang="zh-CN" sz="800"/>
                        <a:t>​</a:t>
                      </a:r>
                      <a:endParaRPr lang="en-US" altLang="zh-CN" sz="800"/>
                    </a:p>
                  </a:txBody>
                  <a:tcPr marL="25400" marR="25400" marT="6350" marB="6350" anchor="ctr" anchorCtr="0"/>
                </a:tc>
              </a:tr>
              <a:tr h="182880">
                <a:tc gridSpan="3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800"/>
                        <a:t>图片来源：经传多赢股票</a:t>
                      </a:r>
                      <a:r>
                        <a:rPr lang="en-US" altLang="zh-CN" sz="800"/>
                        <a:t>-</a:t>
                      </a:r>
                      <a:r>
                        <a:rPr lang="zh-CN" altLang="en-US" sz="800"/>
                        <a:t>小芸聊行研圈子，根据公开资料整理</a:t>
                      </a:r>
                      <a:endParaRPr lang="zh-CN" altLang="en-US" sz="800"/>
                    </a:p>
                  </a:txBody>
                  <a:tcPr marL="25400" marR="25400" marT="6350" marB="6350" anchor="ctr" anchorCtr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1361440"/>
            <a:ext cx="6076950" cy="46564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1601470"/>
            <a:ext cx="6551930" cy="3853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75" y="1028065"/>
            <a:ext cx="8624570" cy="4946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619375"/>
            <a:ext cx="7077075" cy="2219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715" y="1242060"/>
            <a:ext cx="3552190" cy="4479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6857"/>
          <a:stretch>
            <a:fillRect/>
          </a:stretch>
        </p:blipFill>
        <p:spPr>
          <a:xfrm>
            <a:off x="3542030" y="1572260"/>
            <a:ext cx="4292600" cy="44278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" y="1054100"/>
            <a:ext cx="2675890" cy="51714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风格变化</a:t>
            </a:r>
            <a:endParaRPr lang="zh-CN" altLang="en-US" sz="1400"/>
          </a:p>
          <a:p>
            <a:r>
              <a:rPr lang="zh-CN" altLang="en-US" sz="1400"/>
              <a:t>资金流出：</a:t>
            </a:r>
            <a:r>
              <a:rPr lang="zh-CN" sz="1400">
                <a:sym typeface="+mn-ea"/>
              </a:rPr>
              <a:t>风格变化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1887855"/>
            <a:ext cx="4886325" cy="3190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455" y="2493010"/>
            <a:ext cx="4752975" cy="2943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" y="948690"/>
            <a:ext cx="5163185" cy="5082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515" y="948690"/>
            <a:ext cx="4270375" cy="4724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,50052700],&quot;65&quot;:[20205081]}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2348</Words>
  <Application>WPS 演示</Application>
  <PresentationFormat>宽屏</PresentationFormat>
  <Paragraphs>216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3241</cp:revision>
  <dcterms:created xsi:type="dcterms:W3CDTF">2019-06-19T02:08:00Z</dcterms:created>
  <dcterms:modified xsi:type="dcterms:W3CDTF">2026-06-29T02:21:03Z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