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4" r:id="rId3"/>
  </p:sldMasterIdLst>
  <p:notesMasterIdLst>
    <p:notesMasterId r:id="rId5"/>
  </p:notesMasterIdLst>
  <p:sldIdLst>
    <p:sldId id="370" r:id="rId4"/>
    <p:sldId id="505" r:id="rId6"/>
    <p:sldId id="2633" r:id="rId7"/>
    <p:sldId id="2644" r:id="rId8"/>
    <p:sldId id="2523" r:id="rId9"/>
    <p:sldId id="2635" r:id="rId10"/>
    <p:sldId id="2164" r:id="rId11"/>
    <p:sldId id="2640" r:id="rId12"/>
    <p:sldId id="2647" r:id="rId13"/>
    <p:sldId id="2645" r:id="rId14"/>
    <p:sldId id="372" r:id="rId15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18" userDrawn="1">
          <p15:clr>
            <a:srgbClr val="A4A3A4"/>
          </p15:clr>
        </p15:guide>
        <p15:guide id="2" pos="342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2" clrIdx="0"/>
  <p:cmAuthor id="7" name="熊仪_aYju7RJj" initials="熊" lastIdx="0" clrIdx="0"/>
  <p:cmAuthor id="8" name="yifei" initials="y" lastIdx="1" clrIdx="7"/>
  <p:cmAuthor id="2" name="kingsoft" initials="k" lastIdx="1" clrIdx="1"/>
  <p:cmAuthor id="9" name="ADMIN" initials="A" lastIdx="1" clrIdx="8"/>
  <p:cmAuthor id="3" name="zhouzean" initials="z" lastIdx="1" clrIdx="2"/>
  <p:cmAuthor id="4" name="李鹏飞_6bQfzI3a" initials="李" lastIdx="0" clrIdx="0"/>
  <p:cmAuthor id="5" name="李晓菲_MZFnUzi6" initials="李" lastIdx="0" clrIdx="0"/>
  <p:cmAuthor id="6" name="小珞_QjMfU7FR" initials="小" lastIdx="0" clrIdx="0"/>
  <p:cmAuthor id="2001" name="骆倩怡_Znauj26B" initials="authorId_382814100" lastIdx="0" clrIdx="0"/>
  <p:cmAuthor id="11" name="哒哒 熊猫" initials="哒哒" lastIdx="0" clrIdx="1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CE78C"/>
    <a:srgbClr val="F324F3"/>
    <a:srgbClr val="6096E6"/>
    <a:srgbClr val="FFF6CD"/>
    <a:srgbClr val="FFFDF5"/>
    <a:srgbClr val="FFDFDF"/>
    <a:srgbClr val="D16664"/>
    <a:srgbClr val="FFFC91"/>
    <a:srgbClr val="DCDC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1818"/>
        <p:guide pos="342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0" Type="http://schemas.openxmlformats.org/officeDocument/2006/relationships/tags" Target="tags/tag121.xml"/><Relationship Id="rId2" Type="http://schemas.openxmlformats.org/officeDocument/2006/relationships/theme" Target="theme/theme1.xml"/><Relationship Id="rId19" Type="http://schemas.openxmlformats.org/officeDocument/2006/relationships/commentAuthors" Target="commentAuthors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tags" Target="../tags/tag1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8" Type="http://schemas.openxmlformats.org/officeDocument/2006/relationships/tags" Target="../tags/tag64.xml"/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7" Type="http://schemas.openxmlformats.org/officeDocument/2006/relationships/tags" Target="../tags/tag78.xml"/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 descr="组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3200" y="335280"/>
            <a:ext cx="1492885" cy="6202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_正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1"/>
          <p:cNvGrpSpPr/>
          <p:nvPr userDrawn="1"/>
        </p:nvGrpSpPr>
        <p:grpSpPr bwMode="auto">
          <a:xfrm>
            <a:off x="220068" y="347979"/>
            <a:ext cx="507955" cy="445077"/>
            <a:chOff x="0" y="0"/>
            <a:chExt cx="3252297" cy="2844316"/>
          </a:xfrm>
        </p:grpSpPr>
        <p:sp>
          <p:nvSpPr>
            <p:cNvPr id="9" name="椭圆 13"/>
            <p:cNvSpPr>
              <a:spLocks noChangeArrowheads="1"/>
            </p:cNvSpPr>
            <p:nvPr/>
          </p:nvSpPr>
          <p:spPr bwMode="auto">
            <a:xfrm>
              <a:off x="588001" y="180020"/>
              <a:ext cx="2664296" cy="2664296"/>
            </a:xfrm>
            <a:prstGeom prst="ellipse">
              <a:avLst/>
            </a:prstGeom>
            <a:solidFill>
              <a:schemeClr val="bg1">
                <a:alpha val="2980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1800">
                <a:solidFill>
                  <a:srgbClr val="FFFFFF"/>
                </a:solidFill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sp>
          <p:nvSpPr>
            <p:cNvPr id="10" name="椭圆 29"/>
            <p:cNvSpPr>
              <a:spLocks noChangeArrowheads="1"/>
            </p:cNvSpPr>
            <p:nvPr/>
          </p:nvSpPr>
          <p:spPr bwMode="auto">
            <a:xfrm>
              <a:off x="0" y="0"/>
              <a:ext cx="1224136" cy="1224136"/>
            </a:xfrm>
            <a:prstGeom prst="ellipse">
              <a:avLst/>
            </a:prstGeom>
            <a:solidFill>
              <a:schemeClr val="bg1">
                <a:alpha val="2980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1800">
                <a:solidFill>
                  <a:srgbClr val="FFFFFF"/>
                </a:solidFill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</p:grpSp>
      <p:pic>
        <p:nvPicPr>
          <p:cNvPr id="11" name="图片 10" descr="经传多赢01-白色"/>
          <p:cNvPicPr>
            <a:picLocks noChangeAspect="1"/>
          </p:cNvPicPr>
          <p:nvPr userDrawn="1"/>
        </p:nvPicPr>
        <p:blipFill rotWithShape="1">
          <a:blip r:embed="rId3" cstate="print"/>
          <a:srcRect r="75149"/>
          <a:stretch>
            <a:fillRect/>
          </a:stretch>
        </p:blipFill>
        <p:spPr>
          <a:xfrm>
            <a:off x="843011" y="339421"/>
            <a:ext cx="500367" cy="453636"/>
          </a:xfrm>
          <a:prstGeom prst="rect">
            <a:avLst/>
          </a:prstGeom>
        </p:spPr>
      </p:pic>
      <p:cxnSp>
        <p:nvCxnSpPr>
          <p:cNvPr id="12" name="直接连接符 11"/>
          <p:cNvCxnSpPr/>
          <p:nvPr userDrawn="1"/>
        </p:nvCxnSpPr>
        <p:spPr>
          <a:xfrm>
            <a:off x="0" y="901700"/>
            <a:ext cx="123571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占位符 11"/>
          <p:cNvSpPr>
            <a:spLocks noGrp="1"/>
          </p:cNvSpPr>
          <p:nvPr>
            <p:ph type="body" sz="quarter" idx="10"/>
          </p:nvPr>
        </p:nvSpPr>
        <p:spPr>
          <a:xfrm>
            <a:off x="1557868" y="290740"/>
            <a:ext cx="8286044" cy="569037"/>
          </a:xfrm>
        </p:spPr>
        <p:txBody>
          <a:bodyPr>
            <a:normAutofit/>
          </a:bodyPr>
          <a:lstStyle>
            <a:lvl1pPr marL="0" indent="0" algn="ctr">
              <a:buNone/>
              <a:defRPr lang="zh-CN" altLang="en-US" sz="3600" b="1" kern="1200" dirty="0">
                <a:solidFill>
                  <a:srgbClr val="FFC000"/>
                </a:solidFill>
                <a:latin typeface="Source Sans Pro Black" panose="020B0803030403020204" pitchFamily="34" charset="0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4" name="文本占位符 17"/>
          <p:cNvSpPr>
            <a:spLocks noGrp="1"/>
          </p:cNvSpPr>
          <p:nvPr>
            <p:ph type="body" sz="quarter" idx="11"/>
          </p:nvPr>
        </p:nvSpPr>
        <p:spPr>
          <a:xfrm>
            <a:off x="843012" y="2101541"/>
            <a:ext cx="10505977" cy="3517323"/>
          </a:xfrm>
        </p:spPr>
        <p:txBody>
          <a:bodyPr>
            <a:normAutofit/>
          </a:bodyPr>
          <a:lstStyle>
            <a:lvl1pPr marL="0" indent="0" algn="just">
              <a:lnSpc>
                <a:spcPct val="130000"/>
              </a:lnSpc>
              <a:buNone/>
              <a:defRPr kumimoji="0" lang="zh-CN" altLang="en-US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 Black" panose="020B0803030403020204" pitchFamily="34" charset="0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15" name="图片 14" descr="经传多赢01-白色"/>
          <p:cNvPicPr>
            <a:picLocks noChangeAspect="1"/>
          </p:cNvPicPr>
          <p:nvPr userDrawn="1"/>
        </p:nvPicPr>
        <p:blipFill rotWithShape="1">
          <a:blip r:embed="rId3" cstate="print"/>
          <a:srcRect l="25381"/>
          <a:stretch>
            <a:fillRect/>
          </a:stretch>
        </p:blipFill>
        <p:spPr>
          <a:xfrm>
            <a:off x="10103556" y="417023"/>
            <a:ext cx="1245433" cy="3760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0" y="600075"/>
            <a:ext cx="12192000" cy="5871491"/>
          </a:xfrm>
          <a:prstGeom prst="roundRect">
            <a:avLst>
              <a:gd name="adj" fmla="val 1031"/>
            </a:avLst>
          </a:prstGeom>
          <a:solidFill>
            <a:schemeClr val="bg1"/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2875" y="168910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2800" b="1" kern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文本框 14"/>
          <p:cNvSpPr txBox="1"/>
          <p:nvPr userDrawn="1"/>
        </p:nvSpPr>
        <p:spPr>
          <a:xfrm>
            <a:off x="5667374" y="6541135"/>
            <a:ext cx="62553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8203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4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1790701" y="889540"/>
            <a:ext cx="8610598" cy="482398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 descr="组 2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39395" y="271780"/>
            <a:ext cx="11740515" cy="6456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4.xml"/><Relationship Id="rId8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8" Type="http://schemas.openxmlformats.org/officeDocument/2006/relationships/theme" Target="../theme/theme2.xml"/><Relationship Id="rId17" Type="http://schemas.openxmlformats.org/officeDocument/2006/relationships/image" Target="../media/image9.png"/><Relationship Id="rId16" Type="http://schemas.openxmlformats.org/officeDocument/2006/relationships/tags" Target="../tags/tag97.xml"/><Relationship Id="rId15" Type="http://schemas.openxmlformats.org/officeDocument/2006/relationships/tags" Target="../tags/tag96.xml"/><Relationship Id="rId14" Type="http://schemas.openxmlformats.org/officeDocument/2006/relationships/tags" Target="../tags/tag95.xml"/><Relationship Id="rId13" Type="http://schemas.openxmlformats.org/officeDocument/2006/relationships/tags" Target="../tags/tag94.xml"/><Relationship Id="rId12" Type="http://schemas.openxmlformats.org/officeDocument/2006/relationships/tags" Target="../tags/tag93.xml"/><Relationship Id="rId11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7" name="图片 6" descr="组 2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tags" Target="../tags/tag103.xml"/><Relationship Id="rId7" Type="http://schemas.openxmlformats.org/officeDocument/2006/relationships/tags" Target="../tags/tag102.xml"/><Relationship Id="rId6" Type="http://schemas.openxmlformats.org/officeDocument/2006/relationships/tags" Target="../tags/tag101.xml"/><Relationship Id="rId5" Type="http://schemas.openxmlformats.org/officeDocument/2006/relationships/image" Target="../media/image11.png"/><Relationship Id="rId4" Type="http://schemas.openxmlformats.org/officeDocument/2006/relationships/tags" Target="../tags/tag100.xml"/><Relationship Id="rId3" Type="http://schemas.openxmlformats.org/officeDocument/2006/relationships/tags" Target="../tags/tag99.xml"/><Relationship Id="rId2" Type="http://schemas.openxmlformats.org/officeDocument/2006/relationships/image" Target="../media/image10.png"/><Relationship Id="rId10" Type="http://schemas.openxmlformats.org/officeDocument/2006/relationships/notesSlide" Target="../notesSlides/notesSlide1.xml"/><Relationship Id="rId1" Type="http://schemas.openxmlformats.org/officeDocument/2006/relationships/tags" Target="../tags/tag98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8.xml"/><Relationship Id="rId2" Type="http://schemas.openxmlformats.org/officeDocument/2006/relationships/image" Target="../media/image27.png"/><Relationship Id="rId1" Type="http://schemas.openxmlformats.org/officeDocument/2006/relationships/tags" Target="../tags/tag117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20.xml"/><Relationship Id="rId2" Type="http://schemas.openxmlformats.org/officeDocument/2006/relationships/image" Target="../media/image28.png"/><Relationship Id="rId1" Type="http://schemas.openxmlformats.org/officeDocument/2006/relationships/tags" Target="../tags/tag1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5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tags" Target="../tags/tag104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07.xml"/><Relationship Id="rId2" Type="http://schemas.openxmlformats.org/officeDocument/2006/relationships/image" Target="../media/image14.png"/><Relationship Id="rId1" Type="http://schemas.openxmlformats.org/officeDocument/2006/relationships/tags" Target="../tags/tag106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09.xml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tags" Target="../tags/tag108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0.xml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12.xml"/><Relationship Id="rId4" Type="http://schemas.openxmlformats.org/officeDocument/2006/relationships/image" Target="../media/image22.pn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tags" Target="../tags/tag111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4.xml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tags" Target="../tags/tag113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6.xml"/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tags" Target="../tags/tag1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852025" y="194945"/>
            <a:ext cx="1774825" cy="38481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408305" y="283210"/>
            <a:ext cx="3613150" cy="4197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 b="1" dirty="0">
                <a:solidFill>
                  <a:schemeClr val="accent4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</a:rPr>
              <a:t>资金脉搏</a:t>
            </a:r>
            <a:r>
              <a:rPr lang="en-US" altLang="zh-CN" sz="2400" b="1" dirty="0">
                <a:solidFill>
                  <a:schemeClr val="accent4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  <a:sym typeface="+mn-ea"/>
              </a:rPr>
              <a:t>——</a:t>
            </a:r>
            <a:endParaRPr lang="en-US" altLang="zh-CN" sz="2400" b="1" dirty="0">
              <a:solidFill>
                <a:schemeClr val="accent4"/>
              </a:solidFill>
              <a:latin typeface="阿里巴巴普惠体 Light" panose="00020600040101010101" charset="-122"/>
              <a:ea typeface="阿里巴巴普惠体 Light" panose="00020600040101010101" charset="-122"/>
              <a:cs typeface="阿里巴巴普惠体 Light" panose="00020600040101010101" charset="-122"/>
              <a:sym typeface="+mn-ea"/>
            </a:endParaRPr>
          </a:p>
        </p:txBody>
      </p:sp>
      <p:sp>
        <p:nvSpPr>
          <p:cNvPr id="3" name="文本占位符 3"/>
          <p:cNvSpPr>
            <a:spLocks noGrp="1"/>
          </p:cNvSpPr>
          <p:nvPr/>
        </p:nvSpPr>
        <p:spPr>
          <a:xfrm>
            <a:off x="2513965" y="1485583"/>
            <a:ext cx="7054850" cy="811530"/>
          </a:xfrm>
          <a:prstGeom prst="rect">
            <a:avLst/>
          </a:prstGeom>
        </p:spPr>
        <p:txBody>
          <a:bodyPr wrap="square" anchor="ctr" anchorCtr="1">
            <a:sp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lang="zh-CN" altLang="en-US" sz="4800" b="1" u="sng" strike="noStrike" kern="1200" cap="none" spc="150" normalizeH="0" baseline="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uFillTx/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600" b="0" u="none" spc="0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</a:t>
            </a:r>
            <a:endParaRPr sz="3600" b="0" u="none" spc="0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782695" y="1362075"/>
            <a:ext cx="5092700" cy="9347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3200">
                <a:solidFill>
                  <a:schemeClr val="bg1"/>
                </a:solidFill>
              </a:rPr>
              <a:t>     </a:t>
            </a:r>
            <a:endParaRPr lang="zh-CN" altLang="en-US" sz="3200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845435" y="1602740"/>
            <a:ext cx="5529580" cy="8794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>
              <a:lnSpc>
                <a:spcPct val="150000"/>
              </a:lnSpc>
            </a:pPr>
            <a:r>
              <a:rPr lang="en-US" altLang="zh-CN"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endParaRPr lang="zh-CN" sz="1800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      </a:t>
            </a:r>
            <a:r>
              <a:rPr lang="zh-CN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（紧跟资金脉搏，捕捉短线机会）</a:t>
            </a:r>
            <a:endParaRPr lang="zh-CN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  <a:p>
            <a:pPr algn="ctr">
              <a:lnSpc>
                <a:spcPct val="120000"/>
              </a:lnSpc>
            </a:pP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485640" y="4185285"/>
            <a:ext cx="3686810" cy="810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</a:rPr>
              <a:t>投顾执业编码：</a:t>
            </a: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  <a:sym typeface="+mn-ea"/>
              </a:rPr>
              <a:t>A1120619060027</a:t>
            </a:r>
            <a:endParaRPr lang="zh-CN" altLang="en-US">
              <a:solidFill>
                <a:schemeClr val="bg1"/>
              </a:solidFill>
              <a:latin typeface="思源黑体 Normal" panose="020B0400000000000000" charset="-122"/>
              <a:ea typeface="思源黑体 Normal" panose="020B0400000000000000" charset="-122"/>
              <a:cs typeface="思源黑体 Normal" panose="020B0400000000000000" charset="-122"/>
              <a:sym typeface="+mn-ea"/>
            </a:endParaRPr>
          </a:p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</a:rPr>
              <a:t>基金执业编码：A20250623004965</a:t>
            </a:r>
            <a:endParaRPr lang="zh-CN" altLang="en-US">
              <a:solidFill>
                <a:schemeClr val="bg1"/>
              </a:solidFill>
              <a:latin typeface="思源黑体 Normal" panose="020B0400000000000000" charset="-122"/>
              <a:ea typeface="思源黑体 Normal" panose="020B0400000000000000" charset="-122"/>
              <a:cs typeface="思源黑体 Normal" panose="020B0400000000000000" charset="-122"/>
            </a:endParaRPr>
          </a:p>
        </p:txBody>
      </p:sp>
      <p:pic>
        <p:nvPicPr>
          <p:cNvPr id="25" name="图片 24" descr="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682875" y="3381375"/>
            <a:ext cx="6777990" cy="460375"/>
          </a:xfrm>
          <a:prstGeom prst="rect">
            <a:avLst/>
          </a:prstGeom>
        </p:spPr>
      </p:pic>
      <p:sp>
        <p:nvSpPr>
          <p:cNvPr id="26" name="文本框 25"/>
          <p:cNvSpPr txBox="1"/>
          <p:nvPr>
            <p:custDataLst>
              <p:tags r:id="rId6"/>
            </p:custDataLst>
          </p:nvPr>
        </p:nvSpPr>
        <p:spPr>
          <a:xfrm>
            <a:off x="2682875" y="3429000"/>
            <a:ext cx="31438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主讲老师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    </a:t>
            </a:r>
            <a:r>
              <a:rPr lang="zh-CN" altLang="en-US" dirty="0">
                <a:solidFill>
                  <a:srgbClr val="DDEAF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梁洁云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7"/>
            </p:custDataLst>
          </p:nvPr>
        </p:nvSpPr>
        <p:spPr>
          <a:xfrm>
            <a:off x="6368415" y="3429000"/>
            <a:ext cx="28682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授课日期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</a:t>
            </a:r>
            <a:r>
              <a:rPr lang="en-US" altLang="zh-CN" b="1" dirty="0">
                <a:solidFill>
                  <a:schemeClr val="bg1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  <a:sym typeface="+mn-ea"/>
              </a:rPr>
              <a:t>2026 .7.21</a:t>
            </a:r>
            <a:endParaRPr lang="zh-CN" altLang="en-US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56360" y="1485900"/>
            <a:ext cx="72161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200">
                <a:solidFill>
                  <a:srgbClr val="FCE78C"/>
                </a:solidFill>
              </a:rPr>
              <a:t>                </a:t>
            </a:r>
            <a:r>
              <a:rPr lang="zh-CN" sz="3200">
                <a:solidFill>
                  <a:srgbClr val="FCE78C"/>
                </a:solidFill>
              </a:rPr>
              <a:t>情绪恐慌</a:t>
            </a:r>
            <a:r>
              <a:rPr lang="en-US" altLang="zh-CN" sz="3200">
                <a:solidFill>
                  <a:srgbClr val="FCE78C"/>
                </a:solidFill>
              </a:rPr>
              <a:t> </a:t>
            </a:r>
            <a:r>
              <a:rPr lang="zh-CN" altLang="en-US" sz="3200">
                <a:solidFill>
                  <a:srgbClr val="FCE78C"/>
                </a:solidFill>
              </a:rPr>
              <a:t>多看少动</a:t>
            </a:r>
            <a:endParaRPr lang="zh-CN" altLang="en-US" sz="3200">
              <a:solidFill>
                <a:srgbClr val="FCE78C"/>
              </a:solidFill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      </a:t>
            </a:r>
            <a:r>
              <a:rPr kumimoji="0" lang="zh-CN" sz="3600" b="1" i="0" kern="1200" cap="none" spc="0" normalizeH="0" baseline="0">
                <a:solidFill>
                  <a:schemeClr val="bg1"/>
                </a:solidFill>
              </a:rPr>
              <a:t>《好股研选》</a:t>
            </a:r>
            <a:endParaRPr kumimoji="0" lang="zh-CN" sz="3600" b="1" i="0" kern="1200" cap="none" spc="0" normalizeH="0" baseline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>
          <a:xfrm>
            <a:off x="4364999" y="2811670"/>
            <a:ext cx="4703762" cy="1050925"/>
          </a:xfrm>
        </p:spPr>
        <p:txBody>
          <a:bodyPr/>
          <a:lstStyle/>
          <a:p>
            <a:r>
              <a:rPr lang="zh-CN" altLang="en-US" dirty="0"/>
              <a:t>大盘环境</a:t>
            </a:r>
            <a:endParaRPr lang="zh-CN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157345" y="62230"/>
            <a:ext cx="44856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大盘状态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970" y="1169670"/>
            <a:ext cx="6050915" cy="472757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5910" y="1383030"/>
            <a:ext cx="5239385" cy="443039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157345" y="62230"/>
            <a:ext cx="44856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大盘状态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045" y="897890"/>
            <a:ext cx="10787380" cy="519938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810000" y="102235"/>
            <a:ext cx="44278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sz="3600" b="1" i="0" kern="1200" cap="none" spc="0" normalizeH="0" baseline="0">
                <a:solidFill>
                  <a:schemeClr val="bg1"/>
                </a:solidFill>
              </a:rPr>
              <a:t>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盘中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资金流向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720975" y="880110"/>
            <a:ext cx="7131685" cy="3619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10000"/>
              </a:lnSpc>
            </a:pPr>
            <a:r>
              <a:rPr lang="en-US" altLang="zh-CN" sz="1600">
                <a:solidFill>
                  <a:schemeClr val="tx2"/>
                </a:solidFill>
                <a:sym typeface="+mn-ea"/>
              </a:rPr>
              <a:t>                 </a:t>
            </a:r>
            <a:r>
              <a:rPr lang="zh-CN" altLang="en-US" sz="1600">
                <a:solidFill>
                  <a:schemeClr val="tx2"/>
                </a:solidFill>
                <a:sym typeface="+mn-ea"/>
              </a:rPr>
              <a:t>开盘迄今，全市场指数的分类表现，以及资金热点情况</a:t>
            </a:r>
            <a:endParaRPr lang="zh-CN" altLang="en-US" sz="1600">
              <a:solidFill>
                <a:schemeClr val="tx2"/>
              </a:solidFill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365" y="1242060"/>
            <a:ext cx="2550795" cy="479869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1825" y="1890395"/>
            <a:ext cx="5704840" cy="404622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8195" y="1607820"/>
            <a:ext cx="3347720" cy="432879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5496560" y="94615"/>
            <a:ext cx="20840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chemeClr val="bg1"/>
                </a:solidFill>
              </a:rPr>
              <a:t>资金流向</a:t>
            </a:r>
            <a:endParaRPr lang="zh-CN" altLang="en-US" sz="3200" b="1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96280" y="2669540"/>
            <a:ext cx="5457825" cy="29718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450" y="1143635"/>
            <a:ext cx="5534025" cy="29337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062605" y="0"/>
            <a:ext cx="56476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sz="3600" b="1" i="0" kern="1200" cap="none" spc="0" normalizeH="0" baseline="0">
                <a:solidFill>
                  <a:schemeClr val="bg1"/>
                </a:solidFill>
              </a:rPr>
              <a:t>           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风口选股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878205" y="1002665"/>
            <a:ext cx="4055745" cy="327279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6285" y="1002665"/>
            <a:ext cx="4188460" cy="334200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9390" y="3217545"/>
            <a:ext cx="6713855" cy="273621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211445" y="1747520"/>
            <a:ext cx="17106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方法①②③④⑤⑥</a:t>
            </a:r>
            <a:endParaRPr lang="zh-CN" altLang="en-US"/>
          </a:p>
        </p:txBody>
      </p:sp>
    </p:spTree>
    <p:custDataLst>
      <p:tags r:id="rId5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</a:t>
            </a:r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《好股研选》选股标准</a:t>
            </a:r>
            <a:endParaRPr lang="zh-CN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文本占位符 8"/>
          <p:cNvSpPr>
            <a:spLocks noGrp="1"/>
          </p:cNvSpPr>
          <p:nvPr/>
        </p:nvSpPr>
        <p:spPr>
          <a:xfrm>
            <a:off x="621030" y="1120775"/>
            <a:ext cx="3885565" cy="72263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sz="1400" dirty="0"/>
              <a:t>《好股研选》是款</a:t>
            </a:r>
            <a:r>
              <a:rPr sz="1400" b="1" dirty="0">
                <a:solidFill>
                  <a:srgbClr val="FF0000"/>
                </a:solidFill>
              </a:rPr>
              <a:t>个股研究研究类产品</a:t>
            </a:r>
            <a:r>
              <a:rPr sz="1400" dirty="0"/>
              <a:t>。</a:t>
            </a:r>
            <a:r>
              <a:rPr lang="zh-CN" altLang="en-US" sz="1400" b="1" dirty="0">
                <a:solidFill>
                  <a:srgbClr val="FF0000"/>
                </a:solidFill>
              </a:rPr>
              <a:t>中线成长稳健型和短线爆发交易型全方位覆盖</a:t>
            </a:r>
            <a:r>
              <a:rPr lang="zh-CN" altLang="en-US" sz="1400" dirty="0"/>
              <a:t>，中短线定位的</a:t>
            </a:r>
            <a:r>
              <a:rPr lang="en-US" altLang="zh-CN" sz="1400" dirty="0"/>
              <a:t>“</a:t>
            </a:r>
            <a:r>
              <a:rPr lang="zh-CN" altLang="en-US" sz="1400" dirty="0"/>
              <a:t>隐形冠军</a:t>
            </a:r>
            <a:r>
              <a:rPr lang="en-US" altLang="zh-CN" sz="1400" dirty="0"/>
              <a:t>”</a:t>
            </a:r>
            <a:r>
              <a:rPr lang="zh-CN" altLang="en-US" sz="1400" dirty="0"/>
              <a:t>用的是倍量突破选股法，短线定位做的是风口</a:t>
            </a:r>
            <a:r>
              <a:rPr sz="1400">
                <a:sym typeface="+mn-ea"/>
              </a:rPr>
              <a:t>强势股的回档低吸，尝试捕捉第二波，用的是资金新高选股法。</a:t>
            </a:r>
            <a:endParaRPr lang="zh-CN" altLang="en-US" sz="1400" dirty="0"/>
          </a:p>
          <a:p>
            <a:pPr algn="l"/>
            <a:endParaRPr lang="zh-CN" altLang="en-US" sz="1400" dirty="0"/>
          </a:p>
        </p:txBody>
      </p:sp>
      <p:sp>
        <p:nvSpPr>
          <p:cNvPr id="10" name="文本框 9"/>
          <p:cNvSpPr txBox="1"/>
          <p:nvPr/>
        </p:nvSpPr>
        <p:spPr>
          <a:xfrm>
            <a:off x="621030" y="3164840"/>
            <a:ext cx="3792855" cy="301498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1、</a:t>
            </a:r>
            <a:r>
              <a:rPr lang="zh-CN" altLang="en-US" sz="1400" b="1" spc="15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“短线机会”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是从短线风口去找寻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强势股做回档低吸，尝试捕捉第二波。短线选股最关注的是量能，所以用【资金新高选股法】，选出来之后再结合强势股的特征来优中选优</a:t>
            </a: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2、</a:t>
            </a:r>
            <a:r>
              <a:rPr lang="en-US" altLang="zh-CN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“</a:t>
            </a:r>
            <a:r>
              <a:rPr lang="zh-CN" altLang="en-US" sz="1400" b="1" spc="15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隐形冠军”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是聚焦具备高成长性的的分支龙头，并尽量结合技术形态（多方炮、芙蓉出水、黄金三角、收敛突破）来尝试捕捉中线主升浪行情，隐形冠军关键是业绩支撑。</a:t>
            </a: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 t="5661"/>
          <a:stretch>
            <a:fillRect/>
          </a:stretch>
        </p:blipFill>
        <p:spPr>
          <a:xfrm>
            <a:off x="8460740" y="883920"/>
            <a:ext cx="3166110" cy="53721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rcRect t="3394"/>
          <a:stretch>
            <a:fillRect/>
          </a:stretch>
        </p:blipFill>
        <p:spPr>
          <a:xfrm>
            <a:off x="4750435" y="848360"/>
            <a:ext cx="3227705" cy="540766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sp>
        <p:nvSpPr>
          <p:cNvPr id="2" name="椭圆 1"/>
          <p:cNvSpPr/>
          <p:nvPr/>
        </p:nvSpPr>
        <p:spPr>
          <a:xfrm>
            <a:off x="7372350" y="5462905"/>
            <a:ext cx="605790" cy="49657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11021060" y="5532755"/>
            <a:ext cx="605790" cy="49657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9483725" y="848360"/>
            <a:ext cx="734695" cy="40132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下箭头 13"/>
          <p:cNvSpPr/>
          <p:nvPr/>
        </p:nvSpPr>
        <p:spPr>
          <a:xfrm rot="18960000">
            <a:off x="6953885" y="4517390"/>
            <a:ext cx="154305" cy="103759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下箭头 15"/>
          <p:cNvSpPr/>
          <p:nvPr/>
        </p:nvSpPr>
        <p:spPr>
          <a:xfrm rot="9840000" flipH="1">
            <a:off x="10557510" y="1181735"/>
            <a:ext cx="104775" cy="424053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下箭头 16"/>
          <p:cNvSpPr/>
          <p:nvPr/>
        </p:nvSpPr>
        <p:spPr>
          <a:xfrm rot="2400000">
            <a:off x="9117965" y="1094105"/>
            <a:ext cx="154305" cy="945515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</a:t>
            </a:r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《好股研选》最新内参逻辑</a:t>
            </a:r>
            <a:endParaRPr lang="zh-CN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080" y="986155"/>
            <a:ext cx="4461510" cy="48850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1770" y="986155"/>
            <a:ext cx="4324985" cy="506158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1.xml><?xml version="1.0" encoding="utf-8"?>
<p:tagLst xmlns:p="http://schemas.openxmlformats.org/presentationml/2006/main">
  <p:tag name="KSO_WPP_MARK_KEY" val="34a5c737-2527-451b-a6cc-313a70f4ce21"/>
  <p:tag name="COMMONDATA" val="eyJoZGlkIjoiMjUxNmU2Yzc2MjNiNjJjZGFlY2Q1MzYxMGIzYTQ4YWEifQ=="/>
  <p:tag name="resource_record_key" val="{&quot;29&quot;:[20405972,20405933,20405934,20405922,20405918,20405950,20426316,20405937,50000159,50052696,50053344,50053246,50053313,50000283,50052700],&quot;65&quot;:[20205081],&quot;70&quot;:[3312359,3314058,3312209,3320069,3314060]}"/>
  <p:tag name="commondata" val="eyJoZGlkIjoiMTE5OTlmMmY3Mzc0MTBlODE0YTNlMWY0MTJhZTZiYTYifQ==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PLACING_PICTURE_USER_VIEWPORT" val="{&quot;height&quot;:606,&quot;width&quot;:2795}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622</Words>
  <Application>WPS 演示</Application>
  <PresentationFormat>宽屏</PresentationFormat>
  <Paragraphs>50</Paragraphs>
  <Slides>11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32" baseType="lpstr">
      <vt:lpstr>Arial</vt:lpstr>
      <vt:lpstr>宋体</vt:lpstr>
      <vt:lpstr>Wingdings</vt:lpstr>
      <vt:lpstr>Wingdings</vt:lpstr>
      <vt:lpstr>Roboto</vt:lpstr>
      <vt:lpstr>汉仪旗黑-55简</vt:lpstr>
      <vt:lpstr>Calibri</vt:lpstr>
      <vt:lpstr>Arial</vt:lpstr>
      <vt:lpstr>微软雅黑</vt:lpstr>
      <vt:lpstr>Source Sans Pro Black</vt:lpstr>
      <vt:lpstr>Yu Gothic UI Semibold</vt:lpstr>
      <vt:lpstr>阿里巴巴普惠体 Light</vt:lpstr>
      <vt:lpstr>思源黑体 CN Medium</vt:lpstr>
      <vt:lpstr>思源黑体 Normal</vt:lpstr>
      <vt:lpstr>思源黑体 CN Normal</vt:lpstr>
      <vt:lpstr>黑体</vt:lpstr>
      <vt:lpstr>KSOFDDF4E7ED</vt:lpstr>
      <vt:lpstr>Segoe Print</vt:lpstr>
      <vt:lpstr>Arial Unicode MS</vt:lpstr>
      <vt:lpstr>Office 主题​​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小芸</cp:lastModifiedBy>
  <cp:revision>3269</cp:revision>
  <dcterms:created xsi:type="dcterms:W3CDTF">2019-06-19T02:08:00Z</dcterms:created>
  <dcterms:modified xsi:type="dcterms:W3CDTF">2026-07-21T02:20:46Z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C39AAD0121F64B90A619D96799ECD20C_13</vt:lpwstr>
  </property>
</Properties>
</file>