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</p:sldMasterIdLst>
  <p:notesMasterIdLst>
    <p:notesMasterId r:id="rId5"/>
  </p:notesMasterIdLst>
  <p:sldIdLst>
    <p:sldId id="370" r:id="rId4"/>
    <p:sldId id="505" r:id="rId6"/>
    <p:sldId id="2633" r:id="rId7"/>
    <p:sldId id="2644" r:id="rId8"/>
    <p:sldId id="2523" r:id="rId9"/>
    <p:sldId id="2635" r:id="rId10"/>
    <p:sldId id="2164" r:id="rId11"/>
    <p:sldId id="2640" r:id="rId12"/>
    <p:sldId id="2652" r:id="rId13"/>
    <p:sldId id="2648" r:id="rId14"/>
    <p:sldId id="372" r:id="rId15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8" userDrawn="1">
          <p15:clr>
            <a:srgbClr val="A4A3A4"/>
          </p15:clr>
        </p15:guide>
        <p15:guide id="2" pos="34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7" name="熊仪_aYju7RJj" initials="熊" lastIdx="0" clrIdx="0"/>
  <p:cmAuthor id="8" name="yifei" initials="y" lastIdx="1" clrIdx="7"/>
  <p:cmAuthor id="2" name="kingsoft" initials="k" lastIdx="1" clrIdx="1"/>
  <p:cmAuthor id="9" name="ADMIN" initials="A" lastIdx="1" clrIdx="8"/>
  <p:cmAuthor id="3" name="zhouzean" initials="z" lastIdx="1" clrIdx="2"/>
  <p:cmAuthor id="4" name="李鹏飞_6bQfzI3a" initials="李" lastIdx="0" clrIdx="0"/>
  <p:cmAuthor id="5" name="李晓菲_MZFnUzi6" initials="李" lastIdx="0" clrIdx="0"/>
  <p:cmAuthor id="6" name="小珞_QjMfU7FR" initials="小" lastIdx="0" clrIdx="0"/>
  <p:cmAuthor id="2001" name="骆倩怡_Znauj26B" initials="authorId_382814100" lastIdx="0" clrIdx="0"/>
  <p:cmAuthor id="11" name="哒哒 熊猫" initials="哒哒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E78C"/>
    <a:srgbClr val="F324F3"/>
    <a:srgbClr val="6096E6"/>
    <a:srgbClr val="FFF6CD"/>
    <a:srgbClr val="FFFDF5"/>
    <a:srgbClr val="FFDFDF"/>
    <a:srgbClr val="D16664"/>
    <a:srgbClr val="FFFC91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818"/>
        <p:guide pos="345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gs" Target="tags/tag12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组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3200" y="335280"/>
            <a:ext cx="1492885" cy="6202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_正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/>
          <p:cNvGrpSpPr/>
          <p:nvPr userDrawn="1"/>
        </p:nvGrpSpPr>
        <p:grpSpPr bwMode="auto">
          <a:xfrm>
            <a:off x="220068" y="347979"/>
            <a:ext cx="507955" cy="445077"/>
            <a:chOff x="0" y="0"/>
            <a:chExt cx="3252297" cy="2844316"/>
          </a:xfrm>
        </p:grpSpPr>
        <p:sp>
          <p:nvSpPr>
            <p:cNvPr id="9" name="椭圆 13"/>
            <p:cNvSpPr>
              <a:spLocks noChangeArrowheads="1"/>
            </p:cNvSpPr>
            <p:nvPr/>
          </p:nvSpPr>
          <p:spPr bwMode="auto">
            <a:xfrm>
              <a:off x="588001" y="180020"/>
              <a:ext cx="2664296" cy="266429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sp>
          <p:nvSpPr>
            <p:cNvPr id="10" name="椭圆 29"/>
            <p:cNvSpPr>
              <a:spLocks noChangeArrowheads="1"/>
            </p:cNvSpPr>
            <p:nvPr/>
          </p:nvSpPr>
          <p:spPr bwMode="auto">
            <a:xfrm>
              <a:off x="0" y="0"/>
              <a:ext cx="1224136" cy="122413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</p:grpSp>
      <p:pic>
        <p:nvPicPr>
          <p:cNvPr id="11" name="图片 10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r="75149"/>
          <a:stretch>
            <a:fillRect/>
          </a:stretch>
        </p:blipFill>
        <p:spPr>
          <a:xfrm>
            <a:off x="843011" y="339421"/>
            <a:ext cx="500367" cy="453636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0" y="901700"/>
            <a:ext cx="12357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占位符 11"/>
          <p:cNvSpPr>
            <a:spLocks noGrp="1"/>
          </p:cNvSpPr>
          <p:nvPr>
            <p:ph type="body" sz="quarter" idx="10"/>
          </p:nvPr>
        </p:nvSpPr>
        <p:spPr>
          <a:xfrm>
            <a:off x="1557868" y="290740"/>
            <a:ext cx="8286044" cy="569037"/>
          </a:xfrm>
        </p:spPr>
        <p:txBody>
          <a:bodyPr>
            <a:normAutofit/>
          </a:bodyPr>
          <a:lstStyle>
            <a:lvl1pPr marL="0" indent="0" algn="ctr">
              <a:buNone/>
              <a:defRPr lang="zh-CN" altLang="en-US" sz="3600" b="1" kern="1200" dirty="0">
                <a:solidFill>
                  <a:srgbClr val="FFC000"/>
                </a:solidFill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17"/>
          <p:cNvSpPr>
            <a:spLocks noGrp="1"/>
          </p:cNvSpPr>
          <p:nvPr>
            <p:ph type="body" sz="quarter" idx="11"/>
          </p:nvPr>
        </p:nvSpPr>
        <p:spPr>
          <a:xfrm>
            <a:off x="843012" y="2101541"/>
            <a:ext cx="10505977" cy="3517323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buNone/>
              <a:defRPr kumimoji="0" lang="zh-CN" alt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15" name="图片 14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l="25381"/>
          <a:stretch>
            <a:fillRect/>
          </a:stretch>
        </p:blipFill>
        <p:spPr>
          <a:xfrm>
            <a:off x="10103556" y="417023"/>
            <a:ext cx="1245433" cy="3760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8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4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1790701" y="889540"/>
            <a:ext cx="8610598" cy="482398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17" Type="http://schemas.openxmlformats.org/officeDocument/2006/relationships/image" Target="../media/image9.png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image" Target="../media/image11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98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8.xml"/><Relationship Id="rId2" Type="http://schemas.openxmlformats.org/officeDocument/2006/relationships/image" Target="../media/image28.png"/><Relationship Id="rId1" Type="http://schemas.openxmlformats.org/officeDocument/2006/relationships/tags" Target="../tags/tag117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0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tags" Target="../tags/tag1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5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10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9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10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0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11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11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6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2025" y="194945"/>
            <a:ext cx="1774825" cy="3848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08305" y="283210"/>
            <a:ext cx="3613150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</a:rPr>
              <a:t>资金脉搏</a:t>
            </a:r>
            <a:r>
              <a:rPr lang="en-US" altLang="zh-CN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——</a:t>
            </a:r>
            <a:endParaRPr lang="en-US" altLang="zh-CN" sz="2400" b="1" dirty="0">
              <a:solidFill>
                <a:schemeClr val="accent4"/>
              </a:solidFill>
              <a:latin typeface="阿里巴巴普惠体 Light" panose="00020600040101010101" charset="-122"/>
              <a:ea typeface="阿里巴巴普惠体 Light" panose="00020600040101010101" charset="-122"/>
              <a:cs typeface="阿里巴巴普惠体 Light" panose="00020600040101010101" charset="-122"/>
              <a:sym typeface="+mn-ea"/>
            </a:endParaRPr>
          </a:p>
        </p:txBody>
      </p:sp>
      <p:sp>
        <p:nvSpPr>
          <p:cNvPr id="3" name="文本占位符 3"/>
          <p:cNvSpPr>
            <a:spLocks noGrp="1"/>
          </p:cNvSpPr>
          <p:nvPr/>
        </p:nvSpPr>
        <p:spPr>
          <a:xfrm>
            <a:off x="2513965" y="1485583"/>
            <a:ext cx="7054850" cy="811530"/>
          </a:xfrm>
          <a:prstGeom prst="rect">
            <a:avLst/>
          </a:prstGeom>
        </p:spPr>
        <p:txBody>
          <a:bodyPr wrap="square" anchor="ctr" anchorCtr="1">
            <a:sp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zh-CN" altLang="en-US" sz="4800" b="1" u="sng" strike="noStrike" kern="1200" cap="none" spc="150" normalizeH="0" baseline="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uFillTx/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b="0" u="none" spc="0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endParaRPr sz="3600" b="0" u="none" spc="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82695" y="1362075"/>
            <a:ext cx="5092700" cy="934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/>
                </a:solidFill>
              </a:rPr>
              <a:t>     </a:t>
            </a:r>
            <a:endParaRPr lang="zh-CN" altLang="en-US" sz="320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45435" y="1602740"/>
            <a:ext cx="5529580" cy="879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150000"/>
              </a:lnSpc>
            </a:pPr>
            <a:r>
              <a:rPr lang="en-US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zh-CN" sz="180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      </a:t>
            </a:r>
            <a:r>
              <a:rPr 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（紧跟资金脉搏，捕捉短线机会）</a:t>
            </a:r>
            <a:endParaRPr lang="zh-CN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85640" y="4185285"/>
            <a:ext cx="368681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投顾执业编码：</a:t>
            </a: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基金执业编码：A20250623004965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</a:endParaRPr>
          </a:p>
        </p:txBody>
      </p:sp>
      <p:pic>
        <p:nvPicPr>
          <p:cNvPr id="25" name="图片 24" descr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82875" y="3381375"/>
            <a:ext cx="6777990" cy="46037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2682875" y="3429000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梁洁云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6368415" y="3429000"/>
            <a:ext cx="2868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授课日期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</a:t>
            </a:r>
            <a:r>
              <a:rPr lang="en-US" altLang="zh-CN" b="1" dirty="0">
                <a:solidFill>
                  <a:schemeClr val="bg1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2026 .8.24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1485900"/>
            <a:ext cx="72161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rgbClr val="FCE78C"/>
                </a:solidFill>
              </a:rPr>
              <a:t>               </a:t>
            </a:r>
            <a:endParaRPr lang="zh-CN" altLang="en-US" sz="3200">
              <a:solidFill>
                <a:srgbClr val="FCE78C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090545" y="1713230"/>
            <a:ext cx="5784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>
                <a:solidFill>
                  <a:schemeClr val="bg1"/>
                </a:solidFill>
              </a:rPr>
              <a:t>                </a:t>
            </a:r>
            <a:r>
              <a:rPr lang="zh-CN" sz="3200">
                <a:solidFill>
                  <a:schemeClr val="bg1"/>
                </a:solidFill>
              </a:rPr>
              <a:t>周期股防御</a:t>
            </a:r>
            <a:endParaRPr lang="zh-CN" altLang="en-US" sz="3200">
              <a:solidFill>
                <a:schemeClr val="bg1"/>
              </a:solidFill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      </a:t>
            </a:r>
            <a:r>
              <a:rPr kumimoji="0" lang="zh-CN" sz="3600" b="1" i="0" kern="1200" cap="none" spc="0" normalizeH="0" baseline="0">
                <a:solidFill>
                  <a:schemeClr val="bg1"/>
                </a:solidFill>
              </a:rPr>
              <a:t>《好股研选》</a:t>
            </a:r>
            <a:endParaRPr kumimoji="0" lang="zh-CN" sz="3600" b="1" i="0" kern="1200" cap="none" spc="0" normalizeH="0" baseline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736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大盘环境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220" y="1066165"/>
            <a:ext cx="7266940" cy="45967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8480" y="1127760"/>
            <a:ext cx="3590925" cy="43434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200" y="1238250"/>
            <a:ext cx="9854565" cy="466153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960" y="2702560"/>
            <a:ext cx="7048500" cy="17335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10000" y="102235"/>
            <a:ext cx="44278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盘中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资金流向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20975" y="880110"/>
            <a:ext cx="7131685" cy="3619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en-US" altLang="zh-CN" sz="1600">
                <a:solidFill>
                  <a:schemeClr val="tx2"/>
                </a:solidFill>
                <a:sym typeface="+mn-ea"/>
              </a:rPr>
              <a:t>                 </a:t>
            </a:r>
            <a:r>
              <a:rPr lang="zh-CN" altLang="en-US" sz="1600">
                <a:solidFill>
                  <a:schemeClr val="tx2"/>
                </a:solidFill>
                <a:sym typeface="+mn-ea"/>
              </a:rPr>
              <a:t>开盘迄今，全市场指数的分类表现，以及资金热点情况</a:t>
            </a:r>
            <a:endParaRPr lang="zh-CN" altLang="en-US" sz="1600">
              <a:solidFill>
                <a:schemeClr val="tx2"/>
              </a:solidFill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945" y="1829435"/>
            <a:ext cx="6087745" cy="39211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290" y="1097280"/>
            <a:ext cx="2621280" cy="50869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4330" y="1374775"/>
            <a:ext cx="3644900" cy="458406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496560" y="94615"/>
            <a:ext cx="2084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</a:rPr>
              <a:t>资金流向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86805" y="2372360"/>
            <a:ext cx="4876800" cy="294322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25" y="1365885"/>
            <a:ext cx="4791075" cy="294322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62605" y="0"/>
            <a:ext cx="5647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 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风口选股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878205" y="1002665"/>
            <a:ext cx="4055745" cy="32727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285" y="1002665"/>
            <a:ext cx="4188460" cy="3342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390" y="3217545"/>
            <a:ext cx="6713855" cy="2736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11445" y="1747520"/>
            <a:ext cx="1710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方法①②③④⑤⑥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《好股研选》选股标准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/>
        </p:nvSpPr>
        <p:spPr>
          <a:xfrm>
            <a:off x="621030" y="1120775"/>
            <a:ext cx="3885565" cy="72263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1400" dirty="0"/>
              <a:t>《好股研选》是款</a:t>
            </a:r>
            <a:r>
              <a:rPr sz="1400" b="1" dirty="0">
                <a:solidFill>
                  <a:srgbClr val="FF0000"/>
                </a:solidFill>
              </a:rPr>
              <a:t>个股研究研究类产品</a:t>
            </a:r>
            <a:r>
              <a:rPr sz="1400" dirty="0"/>
              <a:t>。</a:t>
            </a:r>
            <a:r>
              <a:rPr lang="zh-CN" altLang="en-US" sz="1400" b="1" dirty="0">
                <a:solidFill>
                  <a:srgbClr val="FF0000"/>
                </a:solidFill>
              </a:rPr>
              <a:t>中线成长稳健型和短线爆发交易型全方位覆盖</a:t>
            </a:r>
            <a:r>
              <a:rPr lang="zh-CN" altLang="en-US" sz="1400" dirty="0"/>
              <a:t>，中短线定位的</a:t>
            </a:r>
            <a:r>
              <a:rPr lang="en-US" altLang="zh-CN" sz="1400" dirty="0"/>
              <a:t>“</a:t>
            </a:r>
            <a:r>
              <a:rPr lang="zh-CN" altLang="en-US" sz="1400" dirty="0"/>
              <a:t>隐形冠军</a:t>
            </a:r>
            <a:r>
              <a:rPr lang="en-US" altLang="zh-CN" sz="1400" dirty="0"/>
              <a:t>”</a:t>
            </a:r>
            <a:r>
              <a:rPr lang="zh-CN" altLang="en-US" sz="1400" dirty="0"/>
              <a:t>用的是倍量突破选股法，短线定位做的是风口</a:t>
            </a:r>
            <a:r>
              <a:rPr sz="1400">
                <a:sym typeface="+mn-ea"/>
              </a:rPr>
              <a:t>强势股的回档低吸，尝试捕捉第二波，用的是资金新高选股法。</a:t>
            </a:r>
            <a:endParaRPr lang="zh-CN" altLang="en-US" sz="1400" dirty="0"/>
          </a:p>
          <a:p>
            <a:pPr algn="l"/>
            <a:endParaRPr lang="zh-CN" altLang="en-US" sz="1400" dirty="0"/>
          </a:p>
        </p:txBody>
      </p:sp>
      <p:sp>
        <p:nvSpPr>
          <p:cNvPr id="10" name="文本框 9"/>
          <p:cNvSpPr txBox="1"/>
          <p:nvPr/>
        </p:nvSpPr>
        <p:spPr>
          <a:xfrm>
            <a:off x="621030" y="3164840"/>
            <a:ext cx="3792855" cy="30149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1、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“短线机会”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是从短线风口去找寻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强势股做回档低吸，尝试捕捉第二波。短线选股最关注的是量能，所以用【资金新高选股法】，选出来之后再结合强势股的特征来优中选优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</a:t>
            </a:r>
            <a:r>
              <a:rPr lang="en-US" altLang="zh-CN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隐形冠军”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是聚焦具备高成长性的的分支龙头，并尽量结合技术形态（多方炮、芙蓉出水、黄金三角、收敛突破）来尝试捕捉中线主升浪行情，隐形冠军关键是业绩支撑。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5661"/>
          <a:stretch>
            <a:fillRect/>
          </a:stretch>
        </p:blipFill>
        <p:spPr>
          <a:xfrm>
            <a:off x="8460740" y="883920"/>
            <a:ext cx="3166110" cy="53721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3394"/>
          <a:stretch>
            <a:fillRect/>
          </a:stretch>
        </p:blipFill>
        <p:spPr>
          <a:xfrm>
            <a:off x="4750435" y="848360"/>
            <a:ext cx="3227705" cy="54076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椭圆 1"/>
          <p:cNvSpPr/>
          <p:nvPr/>
        </p:nvSpPr>
        <p:spPr>
          <a:xfrm>
            <a:off x="7372350" y="546290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1021060" y="553275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9483725" y="848360"/>
            <a:ext cx="734695" cy="40132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 rot="18960000">
            <a:off x="6953885" y="4517390"/>
            <a:ext cx="154305" cy="103759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 rot="9840000" flipH="1">
            <a:off x="10557510" y="1181735"/>
            <a:ext cx="104775" cy="424053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 rot="2400000">
            <a:off x="9117965" y="1094105"/>
            <a:ext cx="154305" cy="94551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《好股研选》最新内参逻辑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130" y="1030605"/>
            <a:ext cx="5441315" cy="51701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365" y="895350"/>
            <a:ext cx="4760595" cy="517969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PP_MARK_KEY" val="34a5c737-2527-451b-a6cc-313a70f4ce21"/>
  <p:tag name="COMMONDATA" val="eyJoZGlkIjoiMjUxNmU2Yzc2MjNiNjJjZGFlY2Q1MzYxMGIzYTQ4YWEifQ=="/>
  <p:tag name="resource_record_key" val="{&quot;29&quot;:[20405972,20405933,20405934,20405922,20405918,20405950,20426316,20405937,50000159,50052696,50053344,50053246,50053313,50000283,50052700],&quot;65&quot;:[20205081],&quot;70&quot;:[3312359,3314058,3312209,3320069,3314060]}"/>
  <p:tag name="commondata" val="eyJoZGlkIjoiMTE5OTlmMmY3Mzc0MTBlODE0YTNlMWY0MTJhZTZiYTY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PLACING_PICTURE_USER_VIEWPORT" val="{&quot;height&quot;:606,&quot;width&quot;:2795}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633</Words>
  <Application>WPS 演示</Application>
  <PresentationFormat>宽屏</PresentationFormat>
  <Paragraphs>52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32" baseType="lpstr">
      <vt:lpstr>Arial</vt:lpstr>
      <vt:lpstr>宋体</vt:lpstr>
      <vt:lpstr>Wingdings</vt:lpstr>
      <vt:lpstr>Wingdings</vt:lpstr>
      <vt:lpstr>Roboto</vt:lpstr>
      <vt:lpstr>汉仪旗黑-55简</vt:lpstr>
      <vt:lpstr>Calibri</vt:lpstr>
      <vt:lpstr>Arial</vt:lpstr>
      <vt:lpstr>微软雅黑</vt:lpstr>
      <vt:lpstr>Source Sans Pro Black</vt:lpstr>
      <vt:lpstr>Yu Gothic UI Semibold</vt:lpstr>
      <vt:lpstr>阿里巴巴普惠体 Light</vt:lpstr>
      <vt:lpstr>思源黑体 CN Medium</vt:lpstr>
      <vt:lpstr>思源黑体 Normal</vt:lpstr>
      <vt:lpstr>思源黑体 CN Normal</vt:lpstr>
      <vt:lpstr>黑体</vt:lpstr>
      <vt:lpstr>KSOFDDF4E7ED</vt:lpstr>
      <vt:lpstr>Segoe Print</vt:lpstr>
      <vt:lpstr>Arial Unicode MS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小芸</cp:lastModifiedBy>
  <cp:revision>3312</cp:revision>
  <dcterms:created xsi:type="dcterms:W3CDTF">2019-06-19T02:08:00Z</dcterms:created>
  <dcterms:modified xsi:type="dcterms:W3CDTF">2026-08-24T02:14:56Z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C39AAD0121F64B90A619D96799ECD20C_13</vt:lpwstr>
  </property>
</Properties>
</file>