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644" r:id="rId8"/>
    <p:sldId id="2523" r:id="rId9"/>
    <p:sldId id="2635" r:id="rId10"/>
    <p:sldId id="2648" r:id="rId11"/>
    <p:sldId id="2640" r:id="rId12"/>
    <p:sldId id="2646" r:id="rId13"/>
    <p:sldId id="372" r:id="rId14"/>
    <p:sldId id="2649" r:id="rId15"/>
    <p:sldId id="2647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8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8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123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0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2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8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tags" Target="../tags/tag11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image" Target="../media/image30.png"/><Relationship Id="rId1" Type="http://schemas.openxmlformats.org/officeDocument/2006/relationships/tags" Target="../tags/tag1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2026 .9.17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 </a:t>
            </a:r>
            <a:r>
              <a:rPr lang="zh-CN" sz="3200">
                <a:solidFill>
                  <a:schemeClr val="bg1"/>
                </a:solidFill>
              </a:rPr>
              <a:t>靴子落地的轮动博弈</a:t>
            </a:r>
            <a:endParaRPr lang="zh-CN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" y="1102360"/>
            <a:ext cx="5857875" cy="465328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8545"/>
          <a:stretch>
            <a:fillRect/>
          </a:stretch>
        </p:blipFill>
        <p:spPr>
          <a:xfrm>
            <a:off x="6747510" y="1242060"/>
            <a:ext cx="4734560" cy="41427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4065" y="1097280"/>
            <a:ext cx="389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未来</a:t>
            </a:r>
            <a:r>
              <a:rPr lang="en-US" altLang="zh-CN"/>
              <a:t>2</a:t>
            </a:r>
            <a:r>
              <a:rPr lang="zh-CN" altLang="en-US"/>
              <a:t>周要注意什么节点</a:t>
            </a:r>
            <a:r>
              <a:rPr lang="en-US" altLang="zh-CN"/>
              <a:t>/</a:t>
            </a:r>
            <a:r>
              <a:rPr lang="zh-CN" altLang="en-US"/>
              <a:t>事件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59812"/>
          <a:stretch>
            <a:fillRect/>
          </a:stretch>
        </p:blipFill>
        <p:spPr>
          <a:xfrm>
            <a:off x="8904605" y="707390"/>
            <a:ext cx="3088005" cy="36861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05" y="3362325"/>
            <a:ext cx="5895340" cy="27076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" name="文本框 7"/>
          <p:cNvSpPr txBox="1"/>
          <p:nvPr/>
        </p:nvSpPr>
        <p:spPr>
          <a:xfrm>
            <a:off x="598805" y="2233930"/>
            <a:ext cx="6744335" cy="737235"/>
          </a:xfrm>
          <a:prstGeom prst="rect">
            <a:avLst/>
          </a:prstGeom>
        </p:spPr>
        <p:style>
          <a:lnRef idx="0">
            <a:srgbClr val="FFFFFF"/>
          </a:lnRef>
          <a:fillRef idx="3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spAutoFit/>
          </a:bodyPr>
          <a:p>
            <a:r>
              <a:rPr lang="zh-CN" altLang="en-US" sz="1400"/>
              <a:t>①这轮“超级央行周”后，市场会盯 </a:t>
            </a:r>
            <a:r>
              <a:rPr lang="en-US" altLang="zh-CN" sz="1400"/>
              <a:t>PCE</a:t>
            </a:r>
            <a:r>
              <a:rPr lang="zh-CN" altLang="en-US" sz="1400"/>
              <a:t>（约 </a:t>
            </a:r>
            <a:r>
              <a:rPr lang="en-US" altLang="zh-CN" sz="1400"/>
              <a:t>9/26</a:t>
            </a:r>
            <a:r>
              <a:rPr lang="zh-CN" altLang="en-US" sz="1400"/>
              <a:t>）</a:t>
            </a:r>
            <a:r>
              <a:rPr lang="en-US" altLang="zh-CN" sz="1400"/>
              <a:t>​ </a:t>
            </a:r>
            <a:r>
              <a:rPr lang="zh-CN" altLang="en-US" sz="1400"/>
              <a:t>给 </a:t>
            </a:r>
            <a:r>
              <a:rPr lang="en-US" altLang="zh-CN" sz="1400"/>
              <a:t>10 </a:t>
            </a:r>
            <a:r>
              <a:rPr lang="zh-CN" altLang="en-US" sz="1400"/>
              <a:t>月定价</a:t>
            </a:r>
            <a:endParaRPr lang="zh-CN" altLang="en-US" sz="1400"/>
          </a:p>
          <a:p>
            <a:r>
              <a:rPr lang="zh-CN" altLang="en-US" sz="1400"/>
              <a:t>②跨季流动性。以及9/29–9/30：季末最后两个交易日，机构调仓 + 节前避险、</a:t>
            </a:r>
            <a:endParaRPr lang="zh-CN" altLang="en-US" sz="1400"/>
          </a:p>
          <a:p>
            <a:r>
              <a:rPr lang="zh-CN" altLang="en-US" sz="1400"/>
              <a:t>③9 月底：9 月 </a:t>
            </a:r>
            <a:r>
              <a:rPr lang="en-US" altLang="zh-CN" sz="1400"/>
              <a:t>PMI </a:t>
            </a:r>
            <a:r>
              <a:rPr lang="zh-CN" altLang="en-US" sz="1400"/>
              <a:t>预览/官方 </a:t>
            </a:r>
            <a:r>
              <a:rPr lang="en-US" altLang="zh-CN" sz="1400"/>
              <a:t>PMI（9/30 </a:t>
            </a:r>
            <a:r>
              <a:rPr lang="zh-CN" altLang="en-US" sz="1400"/>
              <a:t>上午出官方制造业 </a:t>
            </a:r>
            <a:r>
              <a:rPr lang="en-US" altLang="zh-CN" sz="1400"/>
              <a:t>PMI）</a:t>
            </a:r>
            <a:endParaRPr lang="en-US" altLang="zh-CN" sz="14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025" y="3090545"/>
            <a:ext cx="3756025" cy="29108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50" y="1242060"/>
            <a:ext cx="2374900" cy="463296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250" y="1982470"/>
            <a:ext cx="5976620" cy="38925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600" y="1343025"/>
            <a:ext cx="3575685" cy="41719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8570595" y="5681980"/>
            <a:ext cx="3063875" cy="3416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200"/>
              <a:t>易中天</a:t>
            </a:r>
            <a:r>
              <a:rPr lang="en-US" altLang="zh-CN" sz="1200"/>
              <a:t>CPO</a:t>
            </a:r>
            <a:r>
              <a:rPr lang="zh-CN" altLang="en-US" sz="1200"/>
              <a:t>、电子布</a:t>
            </a:r>
            <a:r>
              <a:rPr lang="en-US" altLang="zh-CN" sz="1200"/>
              <a:t>/</a:t>
            </a:r>
            <a:r>
              <a:rPr lang="zh-CN" altLang="en-US" sz="1200"/>
              <a:t>玻纤、光纤、半导体材料（光刻胶）、玻璃基板</a:t>
            </a:r>
            <a:r>
              <a:rPr lang="en-US" altLang="zh-CN" sz="1200"/>
              <a:t>/</a:t>
            </a:r>
            <a:r>
              <a:rPr lang="zh-CN" altLang="en-US" sz="1200"/>
              <a:t>触摸屏</a:t>
            </a:r>
            <a:endParaRPr lang="zh-CN" altLang="en-US" sz="1200"/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4715" y="3609975"/>
            <a:ext cx="4933950" cy="24003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435" y="1172210"/>
            <a:ext cx="4762500" cy="29432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6478905" y="4767580"/>
            <a:ext cx="47713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资金流出：周期股：有色、黄金、化工、风电</a:t>
            </a:r>
            <a:endParaRPr lang="zh-CN" altLang="en-US" sz="1600"/>
          </a:p>
          <a:p>
            <a:r>
              <a:rPr lang="zh-CN" altLang="en-US" sz="1600"/>
              <a:t>资金流进：</a:t>
            </a:r>
            <a:endParaRPr lang="zh-CN" altLang="en-US" sz="16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045" y="826770"/>
            <a:ext cx="4733925" cy="29527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40" y="865505"/>
            <a:ext cx="5203825" cy="50698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825" y="1010920"/>
            <a:ext cx="5076825" cy="48355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6215" y="961390"/>
            <a:ext cx="8970645" cy="504571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“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经传好课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低价狂欢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834</Words>
  <Application>WPS 演示</Application>
  <PresentationFormat>宽屏</PresentationFormat>
  <Paragraphs>63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33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KSOFDDF4E7ED</vt:lpstr>
      <vt:lpstr>Segoe Print</vt:lpstr>
      <vt:lpstr>Arial Unicode MS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小芸</cp:lastModifiedBy>
  <cp:revision>3341</cp:revision>
  <dcterms:created xsi:type="dcterms:W3CDTF">2019-06-19T02:08:00Z</dcterms:created>
  <dcterms:modified xsi:type="dcterms:W3CDTF">2026-09-17T05:51:15Z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C39AAD0121F64B90A619D96799ECD20C_13</vt:lpwstr>
  </property>
</Properties>
</file>