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639" r:id="rId6"/>
    <p:sldId id="643" r:id="rId7"/>
    <p:sldId id="665" r:id="rId8"/>
    <p:sldId id="505" r:id="rId9"/>
    <p:sldId id="499" r:id="rId10"/>
    <p:sldId id="500" r:id="rId11"/>
    <p:sldId id="502" r:id="rId12"/>
    <p:sldId id="629" r:id="rId13"/>
    <p:sldId id="509" r:id="rId14"/>
    <p:sldId id="607" r:id="rId15"/>
    <p:sldId id="514" r:id="rId16"/>
    <p:sldId id="584" r:id="rId17"/>
    <p:sldId id="541" r:id="rId18"/>
    <p:sldId id="688" r:id="rId19"/>
    <p:sldId id="694" r:id="rId20"/>
    <p:sldId id="695" r:id="rId21"/>
    <p:sldId id="696" r:id="rId22"/>
    <p:sldId id="372" r:id="rId23"/>
    <p:sldId id="516" r:id="rId24"/>
    <p:sldId id="610" r:id="rId25"/>
    <p:sldId id="686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8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485F850-F761-4FF6-88B5-E5FF70C7C9B7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E949E"/>
              </a:solidFill>
            </a:ln>
          </a:left>
          <a:right>
            <a:ln w="6350" cmpd="sng">
              <a:solidFill>
                <a:srgbClr val="EE949E"/>
              </a:solidFill>
            </a:ln>
          </a:right>
          <a:top>
            <a:ln w="6350" cmpd="sng">
              <a:solidFill>
                <a:srgbClr val="EE949E"/>
              </a:solidFill>
            </a:ln>
          </a:top>
          <a:bottom>
            <a:ln w="6350" cmpd="sng">
              <a:solidFill>
                <a:srgbClr val="EE949E"/>
              </a:solidFill>
            </a:ln>
          </a:bottom>
          <a:insideH>
            <a:ln w="6350" cmpd="sng">
              <a:solidFill>
                <a:srgbClr val="EE949E"/>
              </a:solidFill>
            </a:ln>
          </a:insideH>
          <a:insideV>
            <a:ln w="6350" cmpd="sng">
              <a:solidFill>
                <a:srgbClr val="EE949E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E949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8"/>
        <p:guide pos="37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48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年前抄底进来的人，应该是赚了</a:t>
            </a:r>
            <a:r>
              <a:rPr lang="en-US" altLang="zh-CN"/>
              <a:t>20-40%</a:t>
            </a:r>
            <a:r>
              <a:rPr lang="zh-CN" altLang="en-US"/>
              <a:t>，甚至更多，感觉要整理的朋友，的确会有抛压</a:t>
            </a:r>
            <a:endParaRPr lang="zh-CN" altLang="en-US"/>
          </a:p>
          <a:p>
            <a:r>
              <a:rPr lang="zh-CN" altLang="en-US"/>
              <a:t>年前一直被套到现在的人，应该是刚刚回到年前下跌的那一波，即这一部分的人是可能不会动的</a:t>
            </a:r>
            <a:endParaRPr lang="zh-CN" altLang="en-US"/>
          </a:p>
          <a:p>
            <a:r>
              <a:rPr lang="zh-CN" altLang="en-US"/>
              <a:t>至于年后踏空的资金，感觉现在又回到</a:t>
            </a:r>
            <a:r>
              <a:rPr lang="en-US" altLang="zh-CN"/>
              <a:t>3000</a:t>
            </a:r>
            <a:r>
              <a:rPr lang="zh-CN" altLang="en-US"/>
              <a:t>点了，这一次调整下去后就会有资金买入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转融券“T+1”正式执行 量化私募带上紧箍咒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上周市场轮动加快，以低位板块轮动补涨，以及主线科技高位分化，来震荡蓄势，以时间换空间方式来消化</a:t>
            </a:r>
            <a:r>
              <a:rPr lang="en-US" altLang="zh-CN"/>
              <a:t>“</a:t>
            </a:r>
            <a:r>
              <a:rPr lang="zh-CN" altLang="en-US"/>
              <a:t>大家以为的涨高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周二周三周四万亿成交，</a:t>
            </a:r>
            <a:r>
              <a:rPr lang="zh-CN" altLang="en-US">
                <a:sym typeface="+mn-ea"/>
              </a:rPr>
              <a:t>面对压力</a:t>
            </a:r>
            <a:endParaRPr lang="en-US" altLang="zh-CN"/>
          </a:p>
          <a:p>
            <a:r>
              <a:rPr lang="zh-CN" altLang="en-US"/>
              <a:t>市场承接能力依然较强</a:t>
            </a:r>
            <a:endParaRPr lang="zh-CN" altLang="en-US"/>
          </a:p>
          <a:p>
            <a:r>
              <a:rPr lang="zh-CN" altLang="en-US"/>
              <a:t>多头信号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" Type="http://schemas.openxmlformats.org/officeDocument/2006/relationships/image" Target="../media/image25.png"/><Relationship Id="rId1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3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9.xml"/><Relationship Id="rId2" Type="http://schemas.openxmlformats.org/officeDocument/2006/relationships/image" Target="../media/image30.png"/><Relationship Id="rId1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1.xml"/><Relationship Id="rId2" Type="http://schemas.openxmlformats.org/officeDocument/2006/relationships/image" Target="../media/image31.png"/><Relationship Id="rId1" Type="http://schemas.openxmlformats.org/officeDocument/2006/relationships/tags" Target="../tags/tag1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3.xml"/><Relationship Id="rId2" Type="http://schemas.openxmlformats.org/officeDocument/2006/relationships/image" Target="../media/image32.png"/><Relationship Id="rId1" Type="http://schemas.openxmlformats.org/officeDocument/2006/relationships/tags" Target="../tags/tag14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5.xml"/><Relationship Id="rId2" Type="http://schemas.openxmlformats.org/officeDocument/2006/relationships/image" Target="../media/image33.png"/><Relationship Id="rId1" Type="http://schemas.openxmlformats.org/officeDocument/2006/relationships/tags" Target="../tags/tag14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7.xml"/><Relationship Id="rId2" Type="http://schemas.openxmlformats.org/officeDocument/2006/relationships/image" Target="../media/image34.png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轮动分化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延续反弹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2024 .03.29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128895" y="3985260"/>
            <a:ext cx="317563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进攻与防守两手准备</a:t>
            </a:r>
            <a:endParaRPr lang="zh-CN" altLang="en-US" sz="2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71215" y="0"/>
            <a:ext cx="6049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3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-4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3925" y="3578225"/>
            <a:ext cx="5913120" cy="11715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986155" y="1447800"/>
          <a:ext cx="10220325" cy="3797935"/>
        </p:xfrm>
        <a:graphic>
          <a:graphicData uri="http://schemas.openxmlformats.org/drawingml/2006/table">
            <a:tbl>
              <a:tblPr firstRow="1">
                <a:tableStyleId>{B485F850-F761-4FF6-88B5-E5FF70C7C9B7}</a:tableStyleId>
              </a:tblPr>
              <a:tblGrid>
                <a:gridCol w="1495425"/>
                <a:gridCol w="1343025"/>
                <a:gridCol w="1342390"/>
                <a:gridCol w="1524000"/>
                <a:gridCol w="1154430"/>
                <a:gridCol w="1149350"/>
                <a:gridCol w="1190625"/>
                <a:gridCol w="1021080"/>
              </a:tblGrid>
              <a:tr h="727710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30"/>
                        <a:t>市场偏好</a:t>
                      </a:r>
                      <a:endParaRPr lang="zh-CN" sz="16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低估低价（修复型）</a:t>
                      </a:r>
                      <a:endParaRPr lang="zh-CN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横盘蓄势（拉升初期）</a:t>
                      </a:r>
                      <a:endParaRPr lang="zh-CN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高位强势</a:t>
                      </a:r>
                      <a:endParaRPr lang="zh-CN" sz="1400" spc="130"/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（控盘拉升）</a:t>
                      </a:r>
                      <a:endParaRPr lang="zh-CN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大科技</a:t>
                      </a:r>
                      <a:endParaRPr lang="zh-CN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大消费</a:t>
                      </a:r>
                      <a:endParaRPr lang="zh-CN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大周期</a:t>
                      </a:r>
                      <a:endParaRPr lang="zh-CN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/>
                        <a:t>大金融</a:t>
                      </a:r>
                      <a:endParaRPr lang="zh-CN" sz="1400" spc="130"/>
                    </a:p>
                  </a:txBody>
                  <a:tcPr marL="177800" marR="177800" marT="107950" marB="107950" vert="horz" anchor="ctr" anchorCtr="0"/>
                </a:tc>
              </a:tr>
              <a:tr h="4718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3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en-US" altLang="en-US" sz="1400" spc="13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en-US" altLang="en-US" sz="1400" b="1" spc="13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3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3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en-US" altLang="en-US" sz="1400" spc="13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3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en-US" altLang="en-US" sz="1400" spc="13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3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/>
                        <a:t>核心策略</a:t>
                      </a:r>
                      <a:endParaRPr lang="zh-CN" altLang="en-US" sz="1600" spc="120"/>
                    </a:p>
                  </a:txBody>
                  <a:tcPr marL="177800" marR="177800" marT="107950" marB="107950" vert="horz" anchor="ctr" anchorCtr="0"/>
                </a:tc>
                <a:tc grid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20"/>
                        <a:t>A股已普涨式修复，接下来关注资金蓄势聚焦的主线方向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069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/>
                        <a:t>关注题材</a:t>
                      </a:r>
                      <a:endParaRPr lang="zh-CN" altLang="en-US" sz="1600" spc="120"/>
                    </a:p>
                  </a:txBody>
                  <a:tcPr marL="177800" marR="177800" marT="107950" marB="107950" vert="horz" anchor="ctr" anchorCtr="0"/>
                </a:tc>
                <a:tc grid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20"/>
                        <a:t>1、新质生产力之泛科技：智能设备、AI产业链、华为供应链、半导体元件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0695">
                <a:tc vMerge="1">
                  <a:tcPr/>
                </a:tc>
                <a:tc grid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20"/>
                        <a:t>2、低位版块轮动补涨品种：光伏、</a:t>
                      </a:r>
                      <a:r>
                        <a:rPr lang="zh-CN" sz="1400" b="0" spc="120">
                          <a:solidFill>
                            <a:schemeClr val="tx1"/>
                          </a:solidFill>
                        </a:rPr>
                        <a:t>医药</a:t>
                      </a:r>
                      <a:r>
                        <a:rPr lang="zh-CN" sz="1400" spc="120"/>
                        <a:t>、家电、汽车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1030">
                <a:tc vMerge="1">
                  <a:tcPr/>
                </a:tc>
                <a:tc grid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20"/>
                        <a:t>3、一季报业绩超预期品种：消费电子、光通信、国防军工、社会服务、软件信息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8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/>
                        <a:t>权重分布</a:t>
                      </a:r>
                      <a:endParaRPr lang="zh-CN" altLang="en-US" sz="1600" spc="120"/>
                    </a:p>
                  </a:txBody>
                  <a:tcPr marL="177800" marR="177800" marT="107950" marB="1079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1400"/>
                        <a:t>泛科技（科技创新）、拉升初期</a:t>
                      </a:r>
                      <a:endParaRPr lang="zh-CN" altLang="zh-CN" sz="1400" spc="120"/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720975" y="5575935"/>
            <a:ext cx="71494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1400">
                <a:highlight>
                  <a:srgbClr val="FFFF00"/>
                </a:highlight>
                <a:sym typeface="+mn-ea"/>
              </a:rPr>
              <a:t>大盘震荡，题材板块分化、轮动，资金高低切换。短线紧跟资金脉搏，中线做控盘稳健</a:t>
            </a:r>
            <a:endParaRPr lang="zh-CN" altLang="zh-CN" sz="1400"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93060" y="62230"/>
            <a:ext cx="766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防御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1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：轮动补涨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+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业绩超预期</a:t>
            </a:r>
            <a:endParaRPr kumimoji="0" lang="en-US" alt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130" y="4333875"/>
            <a:ext cx="6012815" cy="1273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、一季报时间窗，</a:t>
            </a:r>
            <a:r>
              <a:rPr lang="en-US" alt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月下旬或有资金前置炒作</a:t>
            </a:r>
            <a:r>
              <a:rPr 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资金还是青睐业绩。</a:t>
            </a: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-3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月涨幅较大的行业，保守资金或不敢追，就会有部分资金高低切到涨幅较少的方向。这些方向轮动补涨完了吗？大概率依然是由它们</a:t>
            </a:r>
            <a:r>
              <a:rPr lang="en-US" alt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1400" spc="1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国家队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完成对指数维稳。</a:t>
            </a: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058545"/>
            <a:ext cx="3438525" cy="292417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335020" y="2543810"/>
            <a:ext cx="646430" cy="76200"/>
          </a:xfrm>
          <a:prstGeom prst="rightArrow">
            <a:avLst/>
          </a:prstGeom>
          <a:solidFill>
            <a:schemeClr val="accent6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25690" y="2807970"/>
            <a:ext cx="1002665" cy="25781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2620010"/>
            <a:ext cx="4065270" cy="3189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50" y="1029970"/>
            <a:ext cx="3747770" cy="29527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93060" y="62230"/>
            <a:ext cx="766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防御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：中线控盘之稳健盈利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3630" y="868680"/>
            <a:ext cx="10391775" cy="9632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en-US" altLang="zh-CN" sz="1400"/>
              <a:t>1</a:t>
            </a:r>
            <a:r>
              <a:rPr lang="zh-CN" altLang="en-US" sz="1400"/>
              <a:t>、</a:t>
            </a:r>
            <a:r>
              <a:rPr lang="zh-CN" altLang="en-US" sz="1400">
                <a:sym typeface="+mn-ea"/>
              </a:rPr>
              <a:t>中线上攻数值维持横盘（不抬头也不下行），说明最近是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有部分资金在一直扎堆控盘方向，而且固定在某几个方向。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目前尽管控盘型个股数量不多，但接下来会越来越多；而且这个盈利模式适合任何行情。</a:t>
            </a:r>
            <a:endParaRPr lang="zh-CN" altLang="en-US" sz="1400"/>
          </a:p>
          <a:p>
            <a:pPr algn="l">
              <a:lnSpc>
                <a:spcPct val="110000"/>
              </a:lnSpc>
              <a:buClrTx/>
              <a:buSzTx/>
              <a:buNone/>
            </a:pPr>
            <a:endParaRPr lang="en-US" altLang="zh-CN" sz="1400"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、结合当前</a:t>
            </a:r>
            <a:r>
              <a:rPr lang="en-US" altLang="zh-CN" sz="1400">
                <a:sym typeface="+mn-ea"/>
              </a:rPr>
              <a:t>“</a:t>
            </a:r>
            <a:r>
              <a:rPr lang="zh-CN" altLang="en-US" sz="1400">
                <a:sym typeface="+mn-ea"/>
              </a:rPr>
              <a:t>泛科技</a:t>
            </a:r>
            <a:r>
              <a:rPr lang="en-US" altLang="zh-CN" sz="1400">
                <a:sym typeface="+mn-ea"/>
              </a:rPr>
              <a:t>”</a:t>
            </a:r>
            <a:r>
              <a:rPr lang="zh-CN" altLang="en-US" sz="1400">
                <a:sym typeface="+mn-ea"/>
              </a:rPr>
              <a:t>主线行情，优选高景气的硬科技领域里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有控盘个股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9437"/>
          <a:stretch>
            <a:fillRect/>
          </a:stretch>
        </p:blipFill>
        <p:spPr>
          <a:xfrm>
            <a:off x="892175" y="1993265"/>
            <a:ext cx="5271135" cy="40411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95" y="2195830"/>
            <a:ext cx="5226685" cy="3571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62605" y="81915"/>
            <a:ext cx="672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进攻：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反复活跃注意节奏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74545" y="1052195"/>
            <a:ext cx="1161415" cy="370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sz="1400">
                <a:sym typeface="+mn-ea"/>
              </a:rPr>
              <a:t>AI</a:t>
            </a:r>
            <a:r>
              <a:rPr lang="zh-CN" altLang="en-US" sz="1400">
                <a:sym typeface="+mn-ea"/>
              </a:rPr>
              <a:t>算力</a:t>
            </a:r>
            <a:endParaRPr lang="zh-CN" altLang="en-US" sz="1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1170" y="1052195"/>
            <a:ext cx="1161415" cy="370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sz="1400">
                <a:sym typeface="+mn-ea"/>
              </a:rPr>
              <a:t>华为供应链</a:t>
            </a:r>
            <a:endParaRPr lang="zh-CN" sz="1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47460" y="1052195"/>
            <a:ext cx="1161415" cy="370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sz="1400">
                <a:sym typeface="+mn-ea"/>
              </a:rPr>
              <a:t>智能制造</a:t>
            </a:r>
            <a:endParaRPr lang="zh-CN" sz="1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21395" y="1052195"/>
            <a:ext cx="1161415" cy="370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sz="1400">
                <a:sym typeface="+mn-ea"/>
              </a:rPr>
              <a:t>低空经济</a:t>
            </a:r>
            <a:endParaRPr lang="zh-CN" sz="14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40" y="1620520"/>
            <a:ext cx="9115425" cy="4362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44925" y="81915"/>
            <a:ext cx="672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风口：小米汽车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60" y="1228725"/>
            <a:ext cx="3619500" cy="4238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228725"/>
            <a:ext cx="6324600" cy="4076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22120" y="5687060"/>
            <a:ext cx="909383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sz="1400">
                <a:sym typeface="+mn-ea"/>
              </a:rPr>
              <a:t>低空经济分化、小米汽车尝试接力但</a:t>
            </a:r>
            <a:r>
              <a:rPr lang="en-US" altLang="zh-CN" sz="1400">
                <a:sym typeface="+mn-ea"/>
              </a:rPr>
              <a:t>“</a:t>
            </a:r>
            <a:r>
              <a:rPr lang="zh-CN" altLang="en-US" sz="1400">
                <a:sym typeface="+mn-ea"/>
              </a:rPr>
              <a:t>撑不起</a:t>
            </a:r>
            <a:r>
              <a:rPr lang="en-US" altLang="zh-CN" sz="1400">
                <a:sym typeface="+mn-ea"/>
              </a:rPr>
              <a:t>”</a:t>
            </a:r>
            <a:r>
              <a:rPr lang="zh-CN" altLang="en-US" sz="1400">
                <a:sym typeface="+mn-ea"/>
              </a:rPr>
              <a:t>，市场延续轮动，石油化工、有色、电力、保险银行等维稳大盘</a:t>
            </a:r>
            <a:endParaRPr lang="zh-CN" altLang="en-US" sz="1400"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22045" y="2075180"/>
            <a:ext cx="1580515" cy="436245"/>
          </a:xfrm>
          <a:prstGeom prst="roundRect">
            <a:avLst/>
          </a:prstGeom>
          <a:noFill/>
          <a:ln w="28575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122045" y="4008755"/>
            <a:ext cx="1580515" cy="436245"/>
          </a:xfrm>
          <a:prstGeom prst="roundRect">
            <a:avLst/>
          </a:prstGeom>
          <a:noFill/>
          <a:ln w="28575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72705" y="1703070"/>
            <a:ext cx="1828165" cy="436245"/>
          </a:xfrm>
          <a:prstGeom prst="roundRect">
            <a:avLst/>
          </a:prstGeom>
          <a:noFill/>
          <a:ln w="28575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672705" y="2366645"/>
            <a:ext cx="1828165" cy="436245"/>
          </a:xfrm>
          <a:prstGeom prst="roundRect">
            <a:avLst/>
          </a:prstGeom>
          <a:noFill/>
          <a:ln w="28575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92060" y="3498215"/>
            <a:ext cx="1828165" cy="436245"/>
          </a:xfrm>
          <a:prstGeom prst="roundRect">
            <a:avLst/>
          </a:prstGeom>
          <a:noFill/>
          <a:ln w="28575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672705" y="4163060"/>
            <a:ext cx="1828165" cy="406400"/>
          </a:xfrm>
          <a:prstGeom prst="roundRect">
            <a:avLst/>
          </a:prstGeom>
          <a:noFill/>
          <a:ln w="28575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95980" y="62230"/>
            <a:ext cx="6562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风口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：电池回收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-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有色金属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215" y="853440"/>
            <a:ext cx="5342890" cy="5279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消费品以</a:t>
            </a:r>
            <a:r>
              <a:rPr lang="zh-CN" altLang="en-US" sz="1400" b="1">
                <a:sym typeface="+mn-ea"/>
              </a:rPr>
              <a:t>旧换新换</a:t>
            </a:r>
            <a:r>
              <a:rPr lang="zh-CN" altLang="en-US" sz="1400">
                <a:sym typeface="+mn-ea"/>
              </a:rPr>
              <a:t>出市场新机遇（</a:t>
            </a:r>
            <a:r>
              <a:rPr lang="zh-CN" altLang="en-US" sz="1400">
                <a:sym typeface="+mn-ea"/>
              </a:rPr>
              <a:t>设备更新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家用电器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汽车以旧换新</a:t>
            </a:r>
            <a:r>
              <a:rPr lang="en-US" altLang="zh-CN" sz="1400">
                <a:sym typeface="+mn-ea"/>
              </a:rPr>
              <a:t>→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固体废物的处置</a:t>
            </a:r>
            <a:r>
              <a:rPr lang="zh-CN" altLang="en-US" sz="1400">
                <a:sym typeface="+mn-ea"/>
              </a:rPr>
              <a:t>）</a:t>
            </a:r>
            <a:endParaRPr lang="zh-CN" altLang="en-US" sz="1400"/>
          </a:p>
          <a:p>
            <a:pPr>
              <a:lnSpc>
                <a:spcPct val="130000"/>
              </a:lnSpc>
            </a:pPr>
            <a:endParaRPr lang="zh-CN" altLang="en-US" sz="1400"/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①3月7日，在《推动大规模设备更新和消费品以旧换新行动方案》文件中，提到“进一步完善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再生资源回收网络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..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优化报废汽车回收拆解企业布局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...</a:t>
            </a:r>
            <a:r>
              <a:rPr lang="zh-CN" altLang="en-US" sz="1400">
                <a:sym typeface="+mn-ea"/>
              </a:rPr>
              <a:t>”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②3月14日，业内人士介绍，汽车以旧换新行动方案实施细则正在制定中，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如果进展顺利，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有望在2024年二季度出台</a:t>
            </a:r>
            <a:r>
              <a:rPr lang="zh-CN" altLang="en-US" sz="1400">
                <a:sym typeface="+mn-ea"/>
              </a:rPr>
              <a:t>。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/>
              <a:t>③国务院国资委副主任苟坪16日表示，做好改革文章，深入实施国有企业改革，深化提升行动，凡是有利于</a:t>
            </a:r>
            <a:r>
              <a:rPr lang="zh-CN" altLang="en-US" sz="1400" b="1">
                <a:solidFill>
                  <a:srgbClr val="FF0000"/>
                </a:solidFill>
              </a:rPr>
              <a:t>把央企新能源汽车搞上去</a:t>
            </a:r>
            <a:r>
              <a:rPr lang="zh-CN" altLang="en-US" sz="1400"/>
              <a:t>的政策与举措，我们都要大胆探索，放开手脚转型。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④中国电动汽车百人会论坛（2024）3月15日至3月17日在京举行。商务部表示，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今年商务部将以实施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汽车以旧换新为重点</a:t>
            </a:r>
            <a:r>
              <a:rPr lang="zh-CN" altLang="en-US" sz="1400">
                <a:sym typeface="+mn-ea"/>
              </a:rPr>
              <a:t>，支持新能源汽车发展。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⑤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月</a:t>
            </a:r>
            <a:r>
              <a:rPr lang="en-US" altLang="zh-CN" sz="1400">
                <a:sym typeface="+mn-ea"/>
              </a:rPr>
              <a:t>28</a:t>
            </a:r>
            <a:r>
              <a:rPr lang="zh-CN" altLang="en-US" sz="1400">
                <a:sym typeface="+mn-ea"/>
              </a:rPr>
              <a:t>日，国务院召开推动大规模设备更新和消费品以旧换新工作视频会议，会议要求扎实推进设备更新、消费品以旧换新、回收循环利用、标准提升四大行动，着力形成更新换代的内生动力和规模效应。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/>
          </a:p>
          <a:p>
            <a:endParaRPr lang="zh-CN" altLang="en-US" sz="1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489"/>
          <a:stretch>
            <a:fillRect/>
          </a:stretch>
        </p:blipFill>
        <p:spPr>
          <a:xfrm>
            <a:off x="6464935" y="954405"/>
            <a:ext cx="5442585" cy="41687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70" y="3552825"/>
            <a:ext cx="4018915" cy="25800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95980" y="62230"/>
            <a:ext cx="6562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风口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：电池回收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-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有色金属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215" y="853440"/>
            <a:ext cx="5342890" cy="5279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消费品以</a:t>
            </a:r>
            <a:r>
              <a:rPr lang="zh-CN" altLang="en-US" sz="1400" b="1">
                <a:sym typeface="+mn-ea"/>
              </a:rPr>
              <a:t>旧换新换</a:t>
            </a:r>
            <a:r>
              <a:rPr lang="zh-CN" altLang="en-US" sz="1400">
                <a:sym typeface="+mn-ea"/>
              </a:rPr>
              <a:t>出市场新机遇（</a:t>
            </a:r>
            <a:r>
              <a:rPr lang="zh-CN" altLang="en-US" sz="1400">
                <a:sym typeface="+mn-ea"/>
              </a:rPr>
              <a:t>设备更新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家用电器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汽车以旧换新</a:t>
            </a:r>
            <a:r>
              <a:rPr lang="en-US" altLang="zh-CN" sz="1400">
                <a:sym typeface="+mn-ea"/>
              </a:rPr>
              <a:t>→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固体废物的处置</a:t>
            </a:r>
            <a:r>
              <a:rPr lang="zh-CN" altLang="en-US" sz="1400">
                <a:sym typeface="+mn-ea"/>
              </a:rPr>
              <a:t>）</a:t>
            </a:r>
            <a:endParaRPr lang="zh-CN" altLang="en-US" sz="1400"/>
          </a:p>
          <a:p>
            <a:pPr>
              <a:lnSpc>
                <a:spcPct val="130000"/>
              </a:lnSpc>
            </a:pPr>
            <a:endParaRPr lang="zh-CN" altLang="en-US" sz="1400"/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①3月7日，在《推动大规模设备更新和消费品以旧换新行动方案》文件中，提到“进一步完善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再生资源回收网络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..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优化报废汽车回收拆解企业布局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...</a:t>
            </a:r>
            <a:r>
              <a:rPr lang="zh-CN" altLang="en-US" sz="1400">
                <a:sym typeface="+mn-ea"/>
              </a:rPr>
              <a:t>”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②</a:t>
            </a:r>
            <a:r>
              <a:rPr lang="zh-CN" altLang="en-US" sz="1400"/>
              <a:t>国务院国资委副主任苟坪16日表示，做好改革文章，深入实施国有企业改革，深化提升行动，凡是有利于</a:t>
            </a:r>
            <a:r>
              <a:rPr lang="zh-CN" altLang="en-US" sz="1400" b="1">
                <a:solidFill>
                  <a:srgbClr val="FF0000"/>
                </a:solidFill>
              </a:rPr>
              <a:t>把央企新能源汽车搞上去</a:t>
            </a:r>
            <a:r>
              <a:rPr lang="zh-CN" altLang="en-US" sz="1400"/>
              <a:t>的政策与举措，我们都要大胆探索，放开手脚转型。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③中国电动汽车百人会论坛（2024）3月15日至3月17日在京举行。商务部表示，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今年商务部将以实施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汽车以旧换新为重点</a:t>
            </a:r>
            <a:r>
              <a:rPr lang="zh-CN" altLang="en-US" sz="1400">
                <a:sym typeface="+mn-ea"/>
              </a:rPr>
              <a:t>，支持新能源汽车发展。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④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月</a:t>
            </a:r>
            <a:r>
              <a:rPr lang="en-US" altLang="zh-CN" sz="1400">
                <a:sym typeface="+mn-ea"/>
              </a:rPr>
              <a:t>28</a:t>
            </a:r>
            <a:r>
              <a:rPr lang="zh-CN" altLang="en-US" sz="1400">
                <a:sym typeface="+mn-ea"/>
              </a:rPr>
              <a:t>日，国务院召开推动大规模设备更新和消费品以旧换新工作视频会议，会议要求扎实推进设备更新、消费品以旧换新、回收循环利用、标准提升四大行动，着力形成更新换代的内生动力和规模效应。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/>
          </a:p>
          <a:p>
            <a:endParaRPr lang="zh-CN" altLang="en-US" sz="1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489"/>
          <a:stretch>
            <a:fillRect/>
          </a:stretch>
        </p:blipFill>
        <p:spPr>
          <a:xfrm>
            <a:off x="6464935" y="954405"/>
            <a:ext cx="5442585" cy="41687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70" y="3552825"/>
            <a:ext cx="4018915" cy="25800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95980" y="62230"/>
            <a:ext cx="6562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风口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：电池回收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-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有色金属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965" y="853440"/>
            <a:ext cx="4334510" cy="2300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en-US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</a:t>
            </a:r>
            <a:r>
              <a:rPr sz="1400">
                <a:sym typeface="+mn-ea"/>
              </a:rPr>
              <a:t>欧盟电池回收新规激发市场潜力</a:t>
            </a: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sz="1400">
                <a:sym typeface="+mn-ea"/>
              </a:rPr>
              <a:t>今年2月18日生效的《欧盟电池条例》强制性要求从2031年起，新电池生产中必须融入额定回收材料。这项法令最初设定的目标是从2025年预估的4GWh的电池回收产能提升到2040年的200GWh。这一法律将促成欧陆电池回收利用市场得到有效监管，并引燃韩国利益攸关方热情。</a:t>
            </a: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、国际竞价再创新高</a:t>
            </a: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sz="1400">
                <a:sym typeface="+mn-ea"/>
              </a:rPr>
              <a:t>消息面上，国际金价昨晚突破前高2222.7美元/盎司，现报2254美元/盎司，再创历史新高，日内涨1.90%。</a:t>
            </a: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</a:t>
            </a:r>
            <a:r>
              <a:rPr lang="en-US" sz="1400">
                <a:sym typeface="+mn-ea"/>
              </a:rPr>
              <a:t>2024</a:t>
            </a:r>
            <a:r>
              <a:rPr lang="zh-CN" altLang="en-US" sz="1400">
                <a:sym typeface="+mn-ea"/>
              </a:rPr>
              <a:t>年全球降息潮来袭，大宗商品开启涨价周期</a:t>
            </a:r>
            <a:endParaRPr sz="1400">
              <a:sym typeface="+mn-ea"/>
            </a:endParaRPr>
          </a:p>
          <a:p>
            <a:pPr>
              <a:lnSpc>
                <a:spcPct val="130000"/>
              </a:lnSpc>
            </a:pPr>
            <a:endParaRPr sz="1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80" y="1435735"/>
            <a:ext cx="6368415" cy="3591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宏观消息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接下来课程安排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95" y="1931670"/>
            <a:ext cx="42678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实盘课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10:30-11:30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风口解读投教课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15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:00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-16:00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370" y="1518920"/>
            <a:ext cx="5819775" cy="3562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839470"/>
            <a:ext cx="9208135" cy="5179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5579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最新内参上架通知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30" y="1139190"/>
            <a:ext cx="9715500" cy="4381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4350" y="5520690"/>
            <a:ext cx="8066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/>
              <a:t>【个股研究】有色央企龙头，中短线多方资金潜伏，中线控盘之稳健盈利</a:t>
            </a:r>
            <a:endParaRPr lang="zh-CN" altLang="en-US" sz="1600"/>
          </a:p>
          <a:p>
            <a:pPr algn="ctr"/>
            <a:r>
              <a:rPr lang="zh-CN" altLang="en-US" sz="1600"/>
              <a:t>https://neican.n8n8.cn/details/strategy/2424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当前市场利空因素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9460" y="1161415"/>
            <a:ext cx="5642610" cy="995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1400" dirty="0">
                <a:sym typeface="+mn-ea"/>
              </a:rPr>
              <a:t>当前市场利空因素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1400" dirty="0">
                <a:sym typeface="+mn-ea"/>
              </a:rPr>
              <a:t>1</a:t>
            </a:r>
            <a:r>
              <a:rPr lang="zh-CN" altLang="en-US" sz="1400" dirty="0">
                <a:sym typeface="+mn-ea"/>
              </a:rPr>
              <a:t>、罗乌战事冲突升级，市场空头情绪提升（情绪影响）</a:t>
            </a:r>
            <a:endParaRPr lang="zh-CN" altLang="en-US" sz="1400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1400" dirty="0">
                <a:sym typeface="+mn-ea"/>
              </a:rPr>
              <a:t>2</a:t>
            </a:r>
            <a:r>
              <a:rPr lang="zh-CN" altLang="en-US" sz="1400" dirty="0">
                <a:sym typeface="+mn-ea"/>
              </a:rPr>
              <a:t>、大盘阶段性涨多，积攒短线获利筹码增多（获利了结有抛压）</a:t>
            </a:r>
            <a:endParaRPr lang="en-US" altLang="zh-CN" sz="1400" dirty="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4137" r="9025"/>
          <a:stretch>
            <a:fillRect/>
          </a:stretch>
        </p:blipFill>
        <p:spPr>
          <a:xfrm>
            <a:off x="760095" y="2272665"/>
            <a:ext cx="5641975" cy="358330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25" y="1161415"/>
            <a:ext cx="2244090" cy="4963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670" y="1111885"/>
            <a:ext cx="2478405" cy="5013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37325" y="4428490"/>
            <a:ext cx="1795145" cy="694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sz="1400" dirty="0">
                <a:sym typeface="+mn-ea"/>
              </a:rPr>
              <a:t>科技小盘股正常修复</a:t>
            </a:r>
            <a:endParaRPr lang="zh-CN" sz="1400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400" dirty="0">
                <a:sym typeface="+mn-ea"/>
              </a:rPr>
              <a:t>（积攒获利盘）</a:t>
            </a:r>
            <a:endParaRPr lang="zh-CN" sz="1400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16670" y="1535430"/>
            <a:ext cx="2197735" cy="694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sz="1400" dirty="0">
                <a:sym typeface="+mn-ea"/>
              </a:rPr>
              <a:t>涨幅＜</a:t>
            </a:r>
            <a:r>
              <a:rPr lang="en-US" altLang="zh-CN" sz="1400" dirty="0">
                <a:sym typeface="+mn-ea"/>
              </a:rPr>
              <a:t>15%</a:t>
            </a:r>
            <a:r>
              <a:rPr lang="zh-CN" altLang="en-US" sz="1400" dirty="0">
                <a:sym typeface="+mn-ea"/>
              </a:rPr>
              <a:t>还有</a:t>
            </a:r>
            <a:r>
              <a:rPr lang="en-US" altLang="zh-CN" sz="1400" dirty="0">
                <a:sym typeface="+mn-ea"/>
              </a:rPr>
              <a:t>19</a:t>
            </a:r>
            <a:r>
              <a:rPr lang="zh-CN" altLang="en-US" sz="1400" dirty="0">
                <a:sym typeface="+mn-ea"/>
              </a:rPr>
              <a:t>个板块</a:t>
            </a:r>
            <a:endParaRPr lang="zh-CN" sz="1400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400" dirty="0">
                <a:sym typeface="+mn-ea"/>
              </a:rPr>
              <a:t>（偏权重传统行业）</a:t>
            </a:r>
            <a:endParaRPr lang="zh-CN" sz="1400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31920" y="62230"/>
            <a:ext cx="6003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当前市场多头因素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8065" y="4672330"/>
            <a:ext cx="10064750" cy="1555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en-US" altLang="zh-CN" sz="1400" dirty="0">
                <a:sym typeface="+mn-ea"/>
              </a:rPr>
              <a:t>1</a:t>
            </a:r>
            <a:r>
              <a:rPr lang="zh-CN" altLang="en-US" sz="1400" dirty="0">
                <a:sym typeface="+mn-ea"/>
              </a:rPr>
              <a:t>、交易端（两严两强</a:t>
            </a:r>
            <a:r>
              <a:rPr lang="en-US" altLang="zh-CN" sz="1400" dirty="0">
                <a:sym typeface="+mn-ea"/>
              </a:rPr>
              <a:t>---IPO</a:t>
            </a:r>
            <a:r>
              <a:rPr lang="zh-CN" altLang="en-US" sz="1400" dirty="0">
                <a:sym typeface="+mn-ea"/>
              </a:rPr>
              <a:t>收紧、上市公司质量管理、</a:t>
            </a:r>
            <a:r>
              <a:rPr lang="en-US" altLang="zh-CN" sz="1400">
                <a:sym typeface="+mn-ea"/>
              </a:rPr>
              <a:t>转融券“T+1”正式执行</a:t>
            </a:r>
            <a:r>
              <a:rPr lang="zh-CN" altLang="en-US" sz="1400" dirty="0">
                <a:sym typeface="+mn-ea"/>
              </a:rPr>
              <a:t>、公募机构现场督查</a:t>
            </a:r>
            <a:r>
              <a:rPr lang="en-US" altLang="zh-CN" sz="1400" dirty="0">
                <a:sym typeface="+mn-ea"/>
              </a:rPr>
              <a:t>.....</a:t>
            </a:r>
            <a:r>
              <a:rPr lang="zh-CN" altLang="en-US" sz="1400" dirty="0">
                <a:sym typeface="+mn-ea"/>
              </a:rPr>
              <a:t>）</a:t>
            </a:r>
            <a:endParaRPr lang="zh-CN" altLang="en-US" sz="1400" dirty="0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、地方债、房地产系统性风险结局，房地产稳定，二季度有望再迎政策松绑潮）</a:t>
            </a:r>
            <a:endParaRPr lang="zh-CN" altLang="en-US" sz="1400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、北向资金回流（美元趋势走弱，全球降息潮逐步来临，释放流动性，</a:t>
            </a:r>
            <a:r>
              <a:rPr lang="en-US" altLang="zh-CN" sz="1400">
                <a:sym typeface="+mn-ea"/>
              </a:rPr>
              <a:t>A</a:t>
            </a:r>
            <a:r>
              <a:rPr lang="zh-CN" altLang="en-US" sz="1400">
                <a:sym typeface="+mn-ea"/>
              </a:rPr>
              <a:t>股估值偏低）</a:t>
            </a:r>
            <a:endParaRPr lang="zh-CN" altLang="en-US" sz="1400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、疫后恢复稳中向好（</a:t>
            </a: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月财新制造业</a:t>
            </a:r>
            <a:r>
              <a:rPr lang="en-US" altLang="zh-CN" sz="1400">
                <a:sym typeface="+mn-ea"/>
              </a:rPr>
              <a:t>PMI</a:t>
            </a:r>
            <a:r>
              <a:rPr lang="zh-CN" altLang="en-US" sz="1400">
                <a:sym typeface="+mn-ea"/>
              </a:rPr>
              <a:t>数据保持</a:t>
            </a:r>
            <a:r>
              <a:rPr lang="en-US" altLang="zh-CN" sz="1400">
                <a:sym typeface="+mn-ea"/>
              </a:rPr>
              <a:t>5</a:t>
            </a:r>
            <a:r>
              <a:rPr lang="zh-CN" altLang="en-US" sz="1400">
                <a:sym typeface="+mn-ea"/>
              </a:rPr>
              <a:t>个月荣枯线上，中小企业恢复较好）</a:t>
            </a:r>
            <a:r>
              <a:rPr lang="en-US" altLang="zh-CN" sz="1400">
                <a:sym typeface="+mn-ea"/>
              </a:rPr>
              <a:t> </a:t>
            </a:r>
            <a:endParaRPr lang="en-US" altLang="zh-CN" sz="1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55" y="1344930"/>
            <a:ext cx="3539490" cy="31864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42638"/>
          <a:stretch>
            <a:fillRect/>
          </a:stretch>
        </p:blipFill>
        <p:spPr>
          <a:xfrm>
            <a:off x="1016000" y="1344930"/>
            <a:ext cx="3089275" cy="31864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835" y="1344930"/>
            <a:ext cx="3162935" cy="32435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704715" y="721360"/>
            <a:ext cx="3348990" cy="306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70000"/>
              </a:lnSpc>
            </a:pPr>
            <a:r>
              <a:rPr lang="zh-CN" altLang="en-US" sz="1400" b="1" dirty="0">
                <a:highlight>
                  <a:srgbClr val="FFFF00"/>
                </a:highlight>
                <a:sym typeface="+mn-ea"/>
              </a:rPr>
              <a:t>整体</a:t>
            </a:r>
            <a:r>
              <a:rPr lang="en-US" altLang="zh-CN" sz="1400" b="1" dirty="0">
                <a:highlight>
                  <a:srgbClr val="FFFF00"/>
                </a:highlight>
                <a:sym typeface="+mn-ea"/>
              </a:rPr>
              <a:t>A</a:t>
            </a:r>
            <a:r>
              <a:rPr lang="zh-CN" altLang="en-US" sz="1400" b="1" dirty="0">
                <a:highlight>
                  <a:srgbClr val="FFFF00"/>
                </a:highlight>
                <a:sym typeface="+mn-ea"/>
              </a:rPr>
              <a:t>股市场的利空因素是在减少、弱化</a:t>
            </a:r>
            <a:endParaRPr lang="zh-CN" altLang="en-US" sz="1400" b="1" dirty="0"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255" y="991235"/>
            <a:ext cx="9257665" cy="48755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972560" y="62230"/>
            <a:ext cx="4081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59255" y="3983355"/>
            <a:ext cx="499491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0" algn="l">
              <a:lnSpc>
                <a:spcPct val="130000"/>
              </a:lnSpc>
            </a:pPr>
            <a:r>
              <a:rPr 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短线上攻数值回落走平，短期风险释放后，资金反扑修复；中线上攻温和抬头，接下来控盘型个股或逐步增多；牛熊市走平构筑箱体，牛线上移有望带动熊市上移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，整体抬升底部</a:t>
            </a:r>
            <a:endParaRPr lang="zh-CN" sz="1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</a:pPr>
            <a:r>
              <a:rPr 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类似</a:t>
            </a:r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2022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月的</a:t>
            </a:r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型收复（底部右侧构筑，趋势正式反转）</a:t>
            </a:r>
            <a:endParaRPr lang="zh-CN" altLang="en-US" sz="1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72560" y="62230"/>
            <a:ext cx="422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900430"/>
            <a:ext cx="8808085" cy="5057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26770" y="3106420"/>
            <a:ext cx="2700655" cy="975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sz="1600">
                <a:sym typeface="+mn-ea"/>
              </a:rPr>
              <a:t>短期风险释放</a:t>
            </a:r>
            <a:endParaRPr lang="zh-CN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半年线与年线之间震荡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周</a:t>
            </a:r>
            <a:r>
              <a:rPr lang="en-US" altLang="zh-CN" sz="1600">
                <a:sym typeface="+mn-ea"/>
              </a:rPr>
              <a:t>k</a:t>
            </a:r>
            <a:r>
              <a:rPr lang="zh-CN" sz="1600">
                <a:sym typeface="+mn-ea"/>
              </a:rPr>
              <a:t>死叉，日</a:t>
            </a:r>
            <a:r>
              <a:rPr lang="en-US" altLang="zh-CN" sz="1600">
                <a:sym typeface="+mn-ea"/>
              </a:rPr>
              <a:t>k</a:t>
            </a:r>
            <a:r>
              <a:rPr lang="zh-CN" altLang="en-US" sz="1600">
                <a:sym typeface="+mn-ea"/>
              </a:rPr>
              <a:t>金叉</a:t>
            </a:r>
            <a:endParaRPr lang="zh-CN" altLang="en-US" sz="1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6220" r="9137"/>
          <a:stretch>
            <a:fillRect/>
          </a:stretch>
        </p:blipFill>
        <p:spPr>
          <a:xfrm>
            <a:off x="8315325" y="2411095"/>
            <a:ext cx="3289935" cy="24263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6790"/>
          <a:stretch>
            <a:fillRect/>
          </a:stretch>
        </p:blipFill>
        <p:spPr>
          <a:xfrm>
            <a:off x="5311140" y="3429000"/>
            <a:ext cx="3258185" cy="26917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12845" y="62230"/>
            <a:ext cx="4967605" cy="626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资金脉搏（场外资金）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65825" y="1308735"/>
            <a:ext cx="556958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1400" b="1"/>
              <a:t>中期：美联储降息节奏影响流动性，等待全球流动性根本性好转</a:t>
            </a:r>
            <a:endParaRPr lang="zh-CN" altLang="en-US" sz="1400" b="1"/>
          </a:p>
          <a:p>
            <a:pPr>
              <a:lnSpc>
                <a:spcPct val="140000"/>
              </a:lnSpc>
            </a:pPr>
            <a:r>
              <a:rPr lang="en-US" altLang="zh-CN" sz="1400" b="1"/>
              <a:t>        </a:t>
            </a:r>
            <a:r>
              <a:rPr lang="zh-CN" altLang="en-US" sz="1400" b="1"/>
              <a:t>（</a:t>
            </a:r>
            <a:r>
              <a:rPr lang="zh-CN" altLang="en-US" sz="1400" b="1">
                <a:solidFill>
                  <a:srgbClr val="FF0000"/>
                </a:solidFill>
              </a:rPr>
              <a:t>对美联储降息的憧憬，将是二季度的主基调</a:t>
            </a:r>
            <a:r>
              <a:rPr lang="zh-CN" altLang="en-US" sz="1400" b="1"/>
              <a:t>）</a:t>
            </a:r>
            <a:endParaRPr lang="zh-CN" altLang="en-US" sz="1400" b="1"/>
          </a:p>
          <a:p>
            <a:pPr>
              <a:lnSpc>
                <a:spcPct val="140000"/>
              </a:lnSpc>
            </a:pPr>
            <a:endParaRPr lang="zh-CN" altLang="en-US" sz="1400" b="1"/>
          </a:p>
          <a:p>
            <a:pPr>
              <a:lnSpc>
                <a:spcPct val="140000"/>
              </a:lnSpc>
            </a:pPr>
            <a:endParaRPr lang="zh-CN" altLang="en-US" sz="1400" b="1"/>
          </a:p>
          <a:p>
            <a:pPr>
              <a:lnSpc>
                <a:spcPct val="140000"/>
              </a:lnSpc>
            </a:pPr>
            <a:r>
              <a:rPr lang="zh-CN" altLang="en-US" sz="1400" b="1"/>
              <a:t>短期：</a:t>
            </a:r>
            <a:r>
              <a:rPr lang="zh-CN" altLang="en-US" sz="1400" b="1">
                <a:sym typeface="+mn-ea"/>
              </a:rPr>
              <a:t>美元走弱，资金从美国流向全球，中国优质资产对外资有</a:t>
            </a:r>
            <a:endParaRPr lang="zh-CN" altLang="en-US" sz="1400" b="1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400" b="1">
                <a:sym typeface="+mn-ea"/>
              </a:rPr>
              <a:t> </a:t>
            </a:r>
            <a:r>
              <a:rPr lang="en-US" altLang="zh-CN" sz="1400" b="1">
                <a:sym typeface="+mn-ea"/>
              </a:rPr>
              <a:t>          </a:t>
            </a:r>
            <a:r>
              <a:rPr lang="zh-CN" altLang="en-US" sz="1400" b="1">
                <a:sym typeface="+mn-ea"/>
              </a:rPr>
              <a:t>强吸引力，</a:t>
            </a:r>
            <a:r>
              <a:rPr lang="zh-CN" altLang="en-US" sz="1400" b="1"/>
              <a:t>北向资金整体持续温和回流（人民币升值）</a:t>
            </a:r>
            <a:endParaRPr lang="zh-CN" altLang="en-US" sz="1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885190"/>
            <a:ext cx="5011420" cy="53143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093720" y="688975"/>
            <a:ext cx="6845300" cy="410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sz="1600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</a:t>
            </a:r>
            <a:r>
              <a:rPr lang="zh-CN" altLang="en-US" sz="1600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1600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国家队、外资、内资（公募、私募、量化等）、游资、大户、散户</a:t>
            </a:r>
            <a:endParaRPr lang="zh-CN" altLang="en-US" sz="1600" spc="150" dirty="0" smtClean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55" y="3700780"/>
            <a:ext cx="5048250" cy="187642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12845" y="62230"/>
            <a:ext cx="4967605" cy="626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资金脉搏（国内资金）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335" y="1023620"/>
            <a:ext cx="10895330" cy="1115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目前A股整体投资环境有了明显改善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3月6日央行行长潘功胜在记者会上表示，目前法定存款准备金率平均为7%，后续仍有降准空间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，有望带动流动性环境和市场情绪的进一步好转。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335" y="2473325"/>
            <a:ext cx="10706735" cy="795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IPO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收紧，释放市场流动性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公开市场炒作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335" y="3602990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公开市场方面，央行公告称，为维护季末流动性平稳，3月28日以利率招标方式开展2500亿元7天期逆回购操作，中标利率为1.80%。Wind数据显示，当日有20亿元逆回购到期，因此单日净投放2480亿元。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ABLE_ENDDRAG_ORIGIN_RECT" val="804*289"/>
  <p:tag name="TABLE_ENDDRAG_RECT" val="77*113*804*289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,20405937]}"/>
  <p:tag name="commondata" val="eyJoZGlkIjoiMTE5OTlmMmY3Mzc0MTBlODE0YTNlMWY0MTJhZTZiYT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3632</Words>
  <Application>WPS 演示</Application>
  <PresentationFormat>宽屏</PresentationFormat>
  <Paragraphs>263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644</cp:revision>
  <dcterms:created xsi:type="dcterms:W3CDTF">2019-06-19T02:08:00Z</dcterms:created>
  <dcterms:modified xsi:type="dcterms:W3CDTF">2024-03-29T02:25:39Z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67F8E99CA25843CDBAFD0150A9FB820A</vt:lpwstr>
  </property>
</Properties>
</file>