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4" r:id="rId4"/>
  </p:sldMasterIdLst>
  <p:notesMasterIdLst>
    <p:notesMasterId r:id="rId6"/>
  </p:notesMasterIdLst>
  <p:sldIdLst>
    <p:sldId id="370" r:id="rId5"/>
    <p:sldId id="643" r:id="rId7"/>
    <p:sldId id="639" r:id="rId8"/>
    <p:sldId id="727" r:id="rId9"/>
    <p:sldId id="729" r:id="rId10"/>
    <p:sldId id="753" r:id="rId11"/>
    <p:sldId id="752" r:id="rId12"/>
    <p:sldId id="751" r:id="rId13"/>
    <p:sldId id="505" r:id="rId14"/>
    <p:sldId id="499" r:id="rId15"/>
    <p:sldId id="500" r:id="rId16"/>
    <p:sldId id="730" r:id="rId17"/>
    <p:sldId id="502" r:id="rId18"/>
    <p:sldId id="629" r:id="rId19"/>
    <p:sldId id="509" r:id="rId20"/>
    <p:sldId id="694" r:id="rId21"/>
    <p:sldId id="732" r:id="rId22"/>
    <p:sldId id="713" r:id="rId23"/>
    <p:sldId id="584" r:id="rId24"/>
    <p:sldId id="514" r:id="rId25"/>
    <p:sldId id="721" r:id="rId26"/>
    <p:sldId id="687" r:id="rId27"/>
    <p:sldId id="372" r:id="rId28"/>
    <p:sldId id="610" r:id="rId29"/>
    <p:sldId id="748" r:id="rId30"/>
    <p:sldId id="516" r:id="rId31"/>
    <p:sldId id="731" r:id="rId32"/>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2" userDrawn="1">
          <p15:clr>
            <a:srgbClr val="A4A3A4"/>
          </p15:clr>
        </p15:guide>
        <p15:guide id="2" pos="374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24F3"/>
    <a:srgbClr val="FFF6CD"/>
    <a:srgbClr val="FFFDF5"/>
    <a:srgbClr val="FFDFDF"/>
    <a:srgbClr val="D16664"/>
    <a:srgbClr val="FFFC91"/>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485F850-F761-4FF6-88B5-E5FF70C7C9B7}" styleName="{d81a1682-f6d3-453d-a0b4-2df6d50f48b8}">
    <a:wholeTbl>
      <a:tcTxStyle>
        <a:fontRef idx="none">
          <a:prstClr val="black"/>
        </a:fontRef>
      </a:tcTxStyle>
      <a:tcStyle>
        <a:tcBdr>
          <a:left>
            <a:ln w="6350" cmpd="sng">
              <a:solidFill>
                <a:srgbClr val="EE949E"/>
              </a:solidFill>
            </a:ln>
          </a:left>
          <a:right>
            <a:ln w="6350" cmpd="sng">
              <a:solidFill>
                <a:srgbClr val="EE949E"/>
              </a:solidFill>
            </a:ln>
          </a:right>
          <a:top>
            <a:ln w="6350" cmpd="sng">
              <a:solidFill>
                <a:srgbClr val="EE949E"/>
              </a:solidFill>
            </a:ln>
          </a:top>
          <a:bottom>
            <a:ln w="6350" cmpd="sng">
              <a:solidFill>
                <a:srgbClr val="EE949E"/>
              </a:solidFill>
            </a:ln>
          </a:bottom>
          <a:insideH>
            <a:ln w="6350" cmpd="sng">
              <a:solidFill>
                <a:srgbClr val="EE949E"/>
              </a:solidFill>
            </a:ln>
          </a:insideH>
          <a:insideV>
            <a:ln w="6350" cmpd="sng">
              <a:solidFill>
                <a:srgbClr val="EE949E"/>
              </a:solidFill>
            </a:ln>
          </a:insideV>
        </a:tcBdr>
        <a:fill>
          <a:solidFill>
            <a:srgbClr val="FFFFFF"/>
          </a:solidFill>
        </a:fill>
      </a:tcStyle>
    </a:wholeTbl>
    <a:firstRow>
      <a:tcTxStyle>
        <a:fontRef idx="none">
          <a:prstClr val="black"/>
        </a:fontRef>
      </a:tcTxStyle>
      <a:tcStyle>
        <a:tcBdr>
          <a:left>
            <a:ln w="6350" cmpd="sng">
              <a:solidFill>
                <a:srgbClr val="FFFFFF"/>
              </a:solidFill>
            </a:ln>
          </a:left>
          <a:right>
            <a:ln w="6350" cmpd="sng">
              <a:solidFill>
                <a:srgbClr val="FFFFFF"/>
              </a:solidFill>
            </a:ln>
          </a:right>
          <a:top>
            <a:ln w="6350" cmpd="sng">
              <a:solidFill>
                <a:srgbClr val="FFFFFF"/>
              </a:solidFill>
            </a:ln>
          </a:top>
          <a:bottom>
            <a:ln w="6350" cmpd="sng">
              <a:solidFill>
                <a:srgbClr val="FFFFFF"/>
              </a:solidFill>
            </a:ln>
          </a:bottom>
          <a:insideV>
            <a:ln w="6350" cmpd="sng">
              <a:solidFill>
                <a:srgbClr val="FFFFFF"/>
              </a:solidFill>
            </a:ln>
          </a:insideV>
        </a:tcBdr>
        <a:fill>
          <a:solidFill>
            <a:srgbClr val="EE949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12"/>
        <p:guide pos="374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7" Type="http://schemas.openxmlformats.org/officeDocument/2006/relationships/tags" Target="tags/tag205.xml"/><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大盘维稳，风格轮动</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据介绍，这次国务院出台的意见深入贯彻习近平总书记关于资本市场的重要指示精神，落实中央金融工作会议部署，是继2004年、2014年两个“国九条”之后，国务院再次出台的资本市场指导性文件。</a:t>
            </a:r>
            <a:endParaRPr lang="zh-CN" altLang="en-US"/>
          </a:p>
          <a:p>
            <a:endParaRPr lang="zh-CN" altLang="en-US"/>
          </a: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据介绍，这次国务院出台的意见深入贯彻习近平总书记关于资本市场的重要指示精神，落实中央金融工作会议部署，是继2004年、2014年两个“国九条”之后，国务院再次出台的资本市场指导性文件。</a:t>
            </a:r>
            <a:endParaRPr lang="zh-CN" altLang="en-US"/>
          </a:p>
          <a:p>
            <a:endParaRPr lang="zh-CN" altLang="en-US"/>
          </a: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据介绍，这次国务院出台的意见深入贯彻习近平总书记关于资本市场的重要指示精神，落实中央金融工作会议部署，是继2004年、2014年两个“国九条”之后，国务院再次出台的资本市场指导性文件。</a:t>
            </a:r>
            <a:endParaRPr lang="zh-CN" altLang="en-US"/>
          </a:p>
          <a:p>
            <a:endParaRPr lang="zh-CN" altLang="en-US"/>
          </a: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00.xm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4" name="图片 3" descr="组 21"/>
          <p:cNvPicPr>
            <a:picLocks noChangeAspect="1"/>
          </p:cNvPicPr>
          <p:nvPr userDrawn="1"/>
        </p:nvPicPr>
        <p:blipFill>
          <a:blip r:embed="rId3"/>
          <a:stretch>
            <a:fillRect/>
          </a:stretch>
        </p:blipFill>
        <p:spPr>
          <a:xfrm>
            <a:off x="10363200" y="335280"/>
            <a:ext cx="1492885" cy="620268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02</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
        <p:nvSpPr>
          <p:cNvPr id="32" name="弧形 31"/>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弧形 14"/>
            <p:cNvSpPr/>
            <p:nvPr userDrawn="1"/>
          </p:nvSpPr>
          <p:spPr>
            <a:xfrm>
              <a:off x="1393825"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rPr>
                  <a:t>01</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pic>
        <p:nvPicPr>
          <p:cNvPr id="8" name="图片 7" descr="组 22"/>
          <p:cNvPicPr>
            <a:picLocks noChangeAspect="1"/>
          </p:cNvPicPr>
          <p:nvPr userDrawn="1">
            <p:custDataLst>
              <p:tags r:id="rId3"/>
            </p:custDataLst>
          </p:nvPr>
        </p:nvPicPr>
        <p:blipFill>
          <a:blip r:embed="rId4"/>
          <a:stretch>
            <a:fillRect/>
          </a:stretch>
        </p:blipFill>
        <p:spPr>
          <a:xfrm>
            <a:off x="239395" y="271780"/>
            <a:ext cx="11740515" cy="64566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pic>
        <p:nvPicPr>
          <p:cNvPr id="8" name="图片 7" descr="组 22"/>
          <p:cNvPicPr>
            <a:picLocks noChangeAspect="1"/>
          </p:cNvPicPr>
          <p:nvPr userDrawn="1">
            <p:custDataLst>
              <p:tags r:id="rId3"/>
            </p:custDataLst>
          </p:nvPr>
        </p:nvPicPr>
        <p:blipFill>
          <a:blip r:embed="rId4"/>
          <a:stretch>
            <a:fillRect/>
          </a:stretch>
        </p:blipFill>
        <p:spPr>
          <a:xfrm>
            <a:off x="239395" y="271780"/>
            <a:ext cx="11740515" cy="645668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wrap="square">
            <a:normAutofit/>
          </a:bodyPr>
          <a:lstStyle>
            <a:lvl1pPr algn="ctr">
              <a:defRPr sz="3200">
                <a:solidFill>
                  <a:schemeClr val="tx1"/>
                </a:solidFill>
                <a:latin typeface="+mj-ea"/>
                <a:ea typeface="+mj-ea"/>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wrap="square">
            <a:normAutofit/>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5"/>
            </p:custDataLst>
          </p:nvPr>
        </p:nvSpPr>
        <p:spPr>
          <a:xfrm>
            <a:off x="8877600" y="6314400"/>
            <a:ext cx="2700000" cy="316800"/>
          </a:xfrm>
        </p:spPr>
        <p:txBody>
          <a:bodyPr wrap="square">
            <a:normAutofit/>
          </a:bodyPr>
          <a:lstStyle/>
          <a:p>
            <a:fld id="{49AE70B2-8BF9-45C0-BB95-33D1B9D3A854}"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7.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9" Type="http://schemas.openxmlformats.org/officeDocument/2006/relationships/theme" Target="../theme/theme2.xml"/><Relationship Id="rId18" Type="http://schemas.openxmlformats.org/officeDocument/2006/relationships/tags" Target="../tags/tag99.xml"/><Relationship Id="rId17" Type="http://schemas.openxmlformats.org/officeDocument/2006/relationships/image" Target="../media/image6.png"/><Relationship Id="rId16" Type="http://schemas.openxmlformats.org/officeDocument/2006/relationships/tags" Target="../tags/tag98.xml"/><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tags" Target="../tags/tag105.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3"/>
    </p:custDataLst>
  </p:cSld>
  <p:clrMap bg1="lt1" tx1="dk1" bg2="lt2" tx2="dk2" accent1="accent1" accent2="accent2" accent3="accent3" accent4="accent4" accent5="accent5" accent6="accent6" hlink="hlink" folHlink="folHlink"/>
  <p:sldLayoutIdLst>
    <p:sldLayoutId id="2147483675" r:id="rId1"/>
    <p:sldLayoutId id="2147483676"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image" Target="../media/image7.png"/><Relationship Id="rId14" Type="http://schemas.openxmlformats.org/officeDocument/2006/relationships/notesSlide" Target="../notesSlides/notesSlide1.xml"/><Relationship Id="rId13" Type="http://schemas.openxmlformats.org/officeDocument/2006/relationships/slideLayout" Target="../slideLayouts/slideLayout3.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tags" Target="../tags/tag106.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134.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tags" Target="../tags/tag133.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tags" Target="../tags/tag136.xml"/><Relationship Id="rId2" Type="http://schemas.openxmlformats.org/officeDocument/2006/relationships/image" Target="../media/image24.png"/><Relationship Id="rId1" Type="http://schemas.openxmlformats.org/officeDocument/2006/relationships/tags" Target="../tags/tag135.xml"/></Relationships>
</file>

<file path=ppt/slides/_rels/slide14.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9" Type="http://schemas.openxmlformats.org/officeDocument/2006/relationships/notesSlide" Target="../notesSlides/notesSlide12.xml"/><Relationship Id="rId28" Type="http://schemas.openxmlformats.org/officeDocument/2006/relationships/slideLayout" Target="../slideLayouts/slideLayout2.xml"/><Relationship Id="rId27" Type="http://schemas.openxmlformats.org/officeDocument/2006/relationships/tags" Target="../tags/tag162.xml"/><Relationship Id="rId26" Type="http://schemas.openxmlformats.org/officeDocument/2006/relationships/image" Target="../media/image25.png"/><Relationship Id="rId25" Type="http://schemas.openxmlformats.org/officeDocument/2006/relationships/tags" Target="../tags/tag161.xml"/><Relationship Id="rId24" Type="http://schemas.openxmlformats.org/officeDocument/2006/relationships/tags" Target="../tags/tag160.xml"/><Relationship Id="rId23" Type="http://schemas.openxmlformats.org/officeDocument/2006/relationships/tags" Target="../tags/tag159.xml"/><Relationship Id="rId22" Type="http://schemas.openxmlformats.org/officeDocument/2006/relationships/tags" Target="../tags/tag158.xml"/><Relationship Id="rId21" Type="http://schemas.openxmlformats.org/officeDocument/2006/relationships/tags" Target="../tags/tag157.xml"/><Relationship Id="rId20" Type="http://schemas.openxmlformats.org/officeDocument/2006/relationships/tags" Target="../tags/tag156.xml"/><Relationship Id="rId2" Type="http://schemas.openxmlformats.org/officeDocument/2006/relationships/tags" Target="../tags/tag138.xml"/><Relationship Id="rId19" Type="http://schemas.openxmlformats.org/officeDocument/2006/relationships/tags" Target="../tags/tag155.xml"/><Relationship Id="rId18" Type="http://schemas.openxmlformats.org/officeDocument/2006/relationships/tags" Target="../tags/tag154.xml"/><Relationship Id="rId17" Type="http://schemas.openxmlformats.org/officeDocument/2006/relationships/tags" Target="../tags/tag153.xml"/><Relationship Id="rId16" Type="http://schemas.openxmlformats.org/officeDocument/2006/relationships/tags" Target="../tags/tag152.xml"/><Relationship Id="rId15" Type="http://schemas.openxmlformats.org/officeDocument/2006/relationships/tags" Target="../tags/tag151.xml"/><Relationship Id="rId14" Type="http://schemas.openxmlformats.org/officeDocument/2006/relationships/tags" Target="../tags/tag150.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tags" Target="../tags/tag1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tags" Target="../tags/tag164.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tags" Target="../tags/tag163.xml"/></Relationships>
</file>

<file path=ppt/slides/_rels/slide17.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1" Type="http://schemas.openxmlformats.org/officeDocument/2006/relationships/notesSlide" Target="../notesSlides/notesSlide14.xml"/><Relationship Id="rId20" Type="http://schemas.openxmlformats.org/officeDocument/2006/relationships/slideLayout" Target="../slideLayouts/slideLayout25.xml"/><Relationship Id="rId2" Type="http://schemas.openxmlformats.org/officeDocument/2006/relationships/tags" Target="../tags/tag166.xml"/><Relationship Id="rId19" Type="http://schemas.openxmlformats.org/officeDocument/2006/relationships/tags" Target="../tags/tag183.xml"/><Relationship Id="rId18" Type="http://schemas.openxmlformats.org/officeDocument/2006/relationships/tags" Target="../tags/tag182.xml"/><Relationship Id="rId17" Type="http://schemas.openxmlformats.org/officeDocument/2006/relationships/tags" Target="../tags/tag181.xml"/><Relationship Id="rId16" Type="http://schemas.openxmlformats.org/officeDocument/2006/relationships/tags" Target="../tags/tag180.xml"/><Relationship Id="rId15" Type="http://schemas.openxmlformats.org/officeDocument/2006/relationships/tags" Target="../tags/tag179.xml"/><Relationship Id="rId14" Type="http://schemas.openxmlformats.org/officeDocument/2006/relationships/tags" Target="../tags/tag178.xml"/><Relationship Id="rId13" Type="http://schemas.openxmlformats.org/officeDocument/2006/relationships/tags" Target="../tags/tag177.xml"/><Relationship Id="rId12" Type="http://schemas.openxmlformats.org/officeDocument/2006/relationships/tags" Target="../tags/tag176.xml"/><Relationship Id="rId11" Type="http://schemas.openxmlformats.org/officeDocument/2006/relationships/tags" Target="../tags/tag175.xml"/><Relationship Id="rId10" Type="http://schemas.openxmlformats.org/officeDocument/2006/relationships/tags" Target="../tags/tag174.xml"/><Relationship Id="rId1" Type="http://schemas.openxmlformats.org/officeDocument/2006/relationships/tags" Target="../tags/tag165.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tags" Target="../tags/tag188.xml"/><Relationship Id="rId2" Type="http://schemas.openxmlformats.org/officeDocument/2006/relationships/image" Target="../media/image28.png"/><Relationship Id="rId1" Type="http://schemas.openxmlformats.org/officeDocument/2006/relationships/tags" Target="../tags/tag187.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tags" Target="../tags/tag190.xml"/><Relationship Id="rId2" Type="http://schemas.openxmlformats.org/officeDocument/2006/relationships/image" Target="../media/image29.png"/><Relationship Id="rId1" Type="http://schemas.openxmlformats.org/officeDocument/2006/relationships/tags" Target="../tags/tag189.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tags" Target="../tags/tag192.xml"/><Relationship Id="rId2" Type="http://schemas.openxmlformats.org/officeDocument/2006/relationships/image" Target="../media/image30.png"/><Relationship Id="rId1" Type="http://schemas.openxmlformats.org/officeDocument/2006/relationships/tags" Target="../tags/tag191.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tags" Target="../tags/tag194.xml"/><Relationship Id="rId2" Type="http://schemas.openxmlformats.org/officeDocument/2006/relationships/image" Target="../media/image31.png"/><Relationship Id="rId1" Type="http://schemas.openxmlformats.org/officeDocument/2006/relationships/tags" Target="../tags/tag193.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96.xml"/><Relationship Id="rId2" Type="http://schemas.openxmlformats.org/officeDocument/2006/relationships/image" Target="../media/image32.png"/><Relationship Id="rId1" Type="http://schemas.openxmlformats.org/officeDocument/2006/relationships/tags" Target="../tags/tag195.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tags" Target="../tags/tag198.xml"/><Relationship Id="rId2" Type="http://schemas.openxmlformats.org/officeDocument/2006/relationships/image" Target="../media/image33.png"/><Relationship Id="rId1" Type="http://schemas.openxmlformats.org/officeDocument/2006/relationships/tags" Target="../tags/tag197.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200.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tags" Target="../tags/tag199.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openxmlformats.org/officeDocument/2006/relationships/tags" Target="../tags/tag202.xml"/><Relationship Id="rId2" Type="http://schemas.openxmlformats.org/officeDocument/2006/relationships/image" Target="../media/image36.png"/><Relationship Id="rId1" Type="http://schemas.openxmlformats.org/officeDocument/2006/relationships/tags" Target="../tags/tag201.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204.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tags" Target="../tags/tag20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ags" Target="../tags/tag120.xml"/><Relationship Id="rId2" Type="http://schemas.openxmlformats.org/officeDocument/2006/relationships/image" Target="../media/image8.png"/><Relationship Id="rId1" Type="http://schemas.openxmlformats.org/officeDocument/2006/relationships/tags" Target="../tags/tag119.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tags" Target="../tags/tag122.xml"/><Relationship Id="rId2" Type="http://schemas.openxmlformats.org/officeDocument/2006/relationships/image" Target="../media/image9.png"/><Relationship Id="rId1" Type="http://schemas.openxmlformats.org/officeDocument/2006/relationships/tags" Target="../tags/tag121.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ags" Target="../tags/tag124.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ags" Target="../tags/tag123.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tags" Target="../tags/tag126.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ags" Target="../tags/tag125.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tags" Target="../tags/tag128.xml"/><Relationship Id="rId4" Type="http://schemas.openxmlformats.org/officeDocument/2006/relationships/image" Target="../media/image19.png"/><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tags" Target="../tags/tag1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矢量智能对象"/>
          <p:cNvPicPr>
            <a:picLocks noChangeAspect="1"/>
          </p:cNvPicPr>
          <p:nvPr userDrawn="1">
            <p:custDataLst>
              <p:tags r:id="rId1"/>
            </p:custDataLst>
          </p:nvPr>
        </p:nvPicPr>
        <p:blipFill>
          <a:blip r:embed="rId2"/>
          <a:stretch>
            <a:fillRect/>
          </a:stretch>
        </p:blipFill>
        <p:spPr>
          <a:xfrm>
            <a:off x="9852025" y="194945"/>
            <a:ext cx="1774825" cy="384810"/>
          </a:xfrm>
          <a:prstGeom prst="rect">
            <a:avLst/>
          </a:prstGeom>
        </p:spPr>
      </p:pic>
      <p:sp>
        <p:nvSpPr>
          <p:cNvPr id="9" name="矩形 8"/>
          <p:cNvSpPr/>
          <p:nvPr/>
        </p:nvSpPr>
        <p:spPr>
          <a:xfrm>
            <a:off x="3150870" y="5130165"/>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3"/>
            </p:custDataLst>
          </p:nvPr>
        </p:nvSpPr>
        <p:spPr>
          <a:xfrm>
            <a:off x="3157220" y="5130165"/>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4"/>
            </p:custDataLst>
          </p:nvPr>
        </p:nvSpPr>
        <p:spPr>
          <a:xfrm>
            <a:off x="3112770" y="5137150"/>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5"/>
            </p:custDataLst>
          </p:nvPr>
        </p:nvSpPr>
        <p:spPr>
          <a:xfrm>
            <a:off x="4152900" y="5118735"/>
            <a:ext cx="116205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梁洁云</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587365" y="5137158"/>
            <a:ext cx="3349721" cy="374408"/>
            <a:chOff x="7093" y="6616"/>
            <a:chExt cx="5888" cy="656"/>
          </a:xfrm>
        </p:grpSpPr>
        <p:sp>
          <p:nvSpPr>
            <p:cNvPr id="18" name="矩形 17"/>
            <p:cNvSpPr/>
            <p:nvPr>
              <p:custDataLst>
                <p:tags r:id="rId6"/>
              </p:custDataLst>
            </p:nvPr>
          </p:nvSpPr>
          <p:spPr>
            <a:xfrm>
              <a:off x="7093" y="6626"/>
              <a:ext cx="5888"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7"/>
              </p:custDataLst>
            </p:nvPr>
          </p:nvSpPr>
          <p:spPr>
            <a:xfrm>
              <a:off x="7105" y="6626"/>
              <a:ext cx="2321"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8"/>
              </p:custDataLst>
            </p:nvPr>
          </p:nvSpPr>
          <p:spPr>
            <a:xfrm>
              <a:off x="7261" y="662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9"/>
              </p:custDataLst>
            </p:nvPr>
          </p:nvSpPr>
          <p:spPr>
            <a:xfrm>
              <a:off x="9470" y="6616"/>
              <a:ext cx="3511" cy="645"/>
            </a:xfrm>
            <a:prstGeom prst="rect">
              <a:avLst/>
            </a:prstGeom>
            <a:noFill/>
          </p:spPr>
          <p:txBody>
            <a:bodyPr wrap="square" rtlCol="0">
              <a:spAutoFit/>
            </a:bodyPr>
            <a:p>
              <a:pPr algn="l"/>
              <a:r>
                <a:rPr lang="zh-CN" altLang="en-US" dirty="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A1120619060027</a:t>
              </a:r>
              <a:endParaRPr lang="en-US" altLang="zh-CN">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12" name="文本框 11"/>
          <p:cNvSpPr txBox="1"/>
          <p:nvPr userDrawn="1">
            <p:custDataLst>
              <p:tags r:id="rId10"/>
            </p:custDataLst>
          </p:nvPr>
        </p:nvSpPr>
        <p:spPr>
          <a:xfrm>
            <a:off x="1634490" y="1593215"/>
            <a:ext cx="8777605" cy="1835785"/>
          </a:xfrm>
          <a:prstGeom prst="rect">
            <a:avLst/>
          </a:prstGeom>
          <a:noFill/>
        </p:spPr>
        <p:txBody>
          <a:bodyPr wrap="square" rtlCol="0">
            <a:noAutofit/>
          </a:bodyPr>
          <a:p>
            <a:pPr algn="ctr">
              <a:lnSpc>
                <a:spcPct val="120000"/>
              </a:lnSpc>
            </a:pPr>
            <a:r>
              <a:rPr lang="zh-CN" altLang="en-US"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大盘维稳</a:t>
            </a:r>
            <a:r>
              <a:rPr lang="en-US" altLang="zh-CN"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 </a:t>
            </a:r>
            <a:r>
              <a:rPr lang="zh-CN" altLang="en-US"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二八分化</a:t>
            </a:r>
            <a:r>
              <a:rPr lang="en-US" altLang="zh-CN"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 </a:t>
            </a:r>
            <a:endParaRPr lang="zh-CN" altLang="en-US"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endParaRPr>
          </a:p>
          <a:p>
            <a:pPr algn="ctr">
              <a:lnSpc>
                <a:spcPct val="120000"/>
              </a:lnSpc>
            </a:pPr>
            <a:r>
              <a:rPr lang="zh-CN" sz="24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（紧跟资金脉搏，捕捉短线机会）</a:t>
            </a:r>
            <a:endParaRPr lang="zh-CN" sz="24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endParaRPr>
          </a:p>
        </p:txBody>
      </p:sp>
      <p:sp>
        <p:nvSpPr>
          <p:cNvPr id="4" name="文本框 3"/>
          <p:cNvSpPr txBox="1"/>
          <p:nvPr>
            <p:custDataLst>
              <p:tags r:id="rId11"/>
            </p:custDataLst>
          </p:nvPr>
        </p:nvSpPr>
        <p:spPr>
          <a:xfrm>
            <a:off x="408305" y="283210"/>
            <a:ext cx="3613150" cy="419735"/>
          </a:xfrm>
          <a:prstGeom prst="rect">
            <a:avLst/>
          </a:prstGeom>
          <a:noFill/>
        </p:spPr>
        <p:txBody>
          <a:bodyPr wrap="square" rtlCol="0">
            <a:noAutofit/>
          </a:bodyPr>
          <a:p>
            <a:r>
              <a:rPr lang="zh-CN" altLang="en-US"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rPr>
              <a:t>资金脉搏</a:t>
            </a:r>
            <a:r>
              <a:rPr lang="en-US" altLang="zh-CN"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sym typeface="+mn-ea"/>
              </a:rPr>
              <a:t>——</a:t>
            </a:r>
            <a:endParaRPr lang="en-US" altLang="zh-CN"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endParaRPr>
          </a:p>
        </p:txBody>
      </p:sp>
      <p:sp>
        <p:nvSpPr>
          <p:cNvPr id="2" name="文本框 1"/>
          <p:cNvSpPr txBox="1"/>
          <p:nvPr/>
        </p:nvSpPr>
        <p:spPr>
          <a:xfrm>
            <a:off x="5003165" y="3813810"/>
            <a:ext cx="2185035" cy="460375"/>
          </a:xfrm>
          <a:prstGeom prst="rect">
            <a:avLst/>
          </a:prstGeom>
          <a:noFill/>
        </p:spPr>
        <p:txBody>
          <a:bodyPr wrap="square" rtlCol="0" anchor="t">
            <a:spAutoFit/>
          </a:bodyPr>
          <a:p>
            <a:r>
              <a:rPr lang="en-US" altLang="zh-CN"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sym typeface="+mn-ea"/>
              </a:rPr>
              <a:t>2024 .04.15</a:t>
            </a:r>
            <a:endParaRPr lang="zh-CN" altLang="en-US"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sym typeface="+mn-ea"/>
            </a:endParaRPr>
          </a:p>
        </p:txBody>
      </p:sp>
    </p:spTree>
    <p:custDataLst>
      <p:tags r:id="rId1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416050" y="913130"/>
            <a:ext cx="9535160" cy="5032375"/>
          </a:xfrm>
          <a:prstGeom prst="rect">
            <a:avLst/>
          </a:prstGeom>
        </p:spPr>
      </p:pic>
      <p:sp>
        <p:nvSpPr>
          <p:cNvPr id="4" name="文本框 3"/>
          <p:cNvSpPr txBox="1"/>
          <p:nvPr>
            <p:custDataLst>
              <p:tags r:id="rId2"/>
            </p:custDataLst>
          </p:nvPr>
        </p:nvSpPr>
        <p:spPr>
          <a:xfrm>
            <a:off x="3972560" y="62230"/>
            <a:ext cx="408114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目前大盘状态</a:t>
            </a:r>
            <a:endParaRPr kumimoji="0" lang="zh-CN" altLang="en-US" sz="3600" b="1" i="0" kern="1200" cap="none" spc="0" normalizeH="0" baseline="0">
              <a:solidFill>
                <a:schemeClr val="bg1"/>
              </a:solidFill>
            </a:endParaRPr>
          </a:p>
        </p:txBody>
      </p:sp>
      <p:sp>
        <p:nvSpPr>
          <p:cNvPr id="100" name="文本框 99"/>
          <p:cNvSpPr txBox="1"/>
          <p:nvPr/>
        </p:nvSpPr>
        <p:spPr>
          <a:xfrm>
            <a:off x="1659255" y="4257675"/>
            <a:ext cx="4671695" cy="860425"/>
          </a:xfrm>
          <a:prstGeom prst="rect">
            <a:avLst/>
          </a:prstGeom>
          <a:solidFill>
            <a:schemeClr val="accent6">
              <a:lumMod val="40000"/>
              <a:lumOff val="60000"/>
            </a:schemeClr>
          </a:solidFill>
          <a:ln w="9525">
            <a:noFill/>
          </a:ln>
        </p:spPr>
        <p:txBody>
          <a:bodyPr wrap="square">
            <a:noAutofit/>
          </a:bodyPr>
          <a:p>
            <a:pPr indent="0" algn="l">
              <a:lnSpc>
                <a:spcPct val="130000"/>
              </a:lnSpc>
            </a:pPr>
            <a:r>
              <a:rPr lang="zh-CN" sz="1400">
                <a:solidFill>
                  <a:schemeClr val="tx2"/>
                </a:solidFill>
                <a:latin typeface="微软雅黑" panose="020B0503020204020204" charset="-122"/>
                <a:ea typeface="微软雅黑" panose="020B0503020204020204" charset="-122"/>
                <a:cs typeface="微软雅黑" panose="020B0503020204020204" charset="-122"/>
                <a:sym typeface="+mn-ea"/>
              </a:rPr>
              <a:t>牛熊线箱体震荡，</a:t>
            </a:r>
            <a:r>
              <a:rPr lang="zh-CN" sz="1400">
                <a:solidFill>
                  <a:schemeClr val="tx2"/>
                </a:solidFill>
                <a:latin typeface="微软雅黑" panose="020B0503020204020204" charset="-122"/>
                <a:ea typeface="微软雅黑" panose="020B0503020204020204" charset="-122"/>
                <a:cs typeface="微软雅黑" panose="020B0503020204020204" charset="-122"/>
                <a:sym typeface="+mn-ea"/>
              </a:rPr>
              <a:t>短线上攻拐头向下和中线上攻数值温和抬头，中线控盘个股机会逐步增多。</a:t>
            </a:r>
            <a:r>
              <a:rPr lang="en-US" altLang="zh-CN" sz="1400">
                <a:solidFill>
                  <a:schemeClr val="tx2"/>
                </a:solidFill>
                <a:latin typeface="微软雅黑" panose="020B0503020204020204" charset="-122"/>
                <a:ea typeface="微软雅黑" panose="020B0503020204020204" charset="-122"/>
                <a:cs typeface="微软雅黑" panose="020B0503020204020204" charset="-122"/>
                <a:sym typeface="+mn-ea"/>
              </a:rPr>
              <a:t>4</a:t>
            </a:r>
            <a:r>
              <a:rPr lang="zh-CN" altLang="en-US" sz="1400">
                <a:solidFill>
                  <a:schemeClr val="tx2"/>
                </a:solidFill>
                <a:latin typeface="微软雅黑" panose="020B0503020204020204" charset="-122"/>
                <a:ea typeface="微软雅黑" panose="020B0503020204020204" charset="-122"/>
                <a:cs typeface="微软雅黑" panose="020B0503020204020204" charset="-122"/>
                <a:sym typeface="+mn-ea"/>
              </a:rPr>
              <a:t>月财报季，资金更青睐稳定。</a:t>
            </a:r>
            <a:endParaRPr lang="zh-CN" altLang="en-US" sz="1400">
              <a:solidFill>
                <a:schemeClr val="tx2"/>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804545" y="904875"/>
            <a:ext cx="10582275" cy="5048250"/>
          </a:xfrm>
          <a:prstGeom prst="rect">
            <a:avLst/>
          </a:prstGeom>
        </p:spPr>
      </p:pic>
      <p:sp>
        <p:nvSpPr>
          <p:cNvPr id="4" name="文本框 3"/>
          <p:cNvSpPr txBox="1"/>
          <p:nvPr>
            <p:custDataLst>
              <p:tags r:id="rId2"/>
            </p:custDataLst>
          </p:nvPr>
        </p:nvSpPr>
        <p:spPr>
          <a:xfrm>
            <a:off x="3972560" y="62230"/>
            <a:ext cx="422465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目前大盘状态</a:t>
            </a:r>
            <a:endParaRPr kumimoji="0" lang="zh-CN" altLang="en-US" sz="3600" b="1" i="0" kern="1200" cap="none" spc="0" normalizeH="0" baseline="0">
              <a:solidFill>
                <a:schemeClr val="bg1"/>
              </a:solidFill>
            </a:endParaRPr>
          </a:p>
        </p:txBody>
      </p:sp>
      <p:sp>
        <p:nvSpPr>
          <p:cNvPr id="10" name="文本框 9"/>
          <p:cNvSpPr txBox="1"/>
          <p:nvPr/>
        </p:nvSpPr>
        <p:spPr>
          <a:xfrm>
            <a:off x="1271905" y="2903220"/>
            <a:ext cx="2809240" cy="681355"/>
          </a:xfrm>
          <a:prstGeom prst="rect">
            <a:avLst/>
          </a:prstGeom>
          <a:solidFill>
            <a:schemeClr val="accent4">
              <a:lumMod val="60000"/>
              <a:lumOff val="40000"/>
            </a:schemeClr>
          </a:solidFill>
        </p:spPr>
        <p:txBody>
          <a:bodyPr wrap="square" rtlCol="0" anchor="t">
            <a:spAutoFit/>
          </a:bodyPr>
          <a:p>
            <a:pPr>
              <a:lnSpc>
                <a:spcPct val="120000"/>
              </a:lnSpc>
            </a:pPr>
            <a:r>
              <a:rPr lang="zh-CN" altLang="en-US" sz="1600">
                <a:sym typeface="+mn-ea"/>
              </a:rPr>
              <a:t>半年线与年线间震荡</a:t>
            </a:r>
            <a:endParaRPr lang="zh-CN" altLang="en-US" sz="1600">
              <a:sym typeface="+mn-ea"/>
            </a:endParaRPr>
          </a:p>
          <a:p>
            <a:pPr>
              <a:lnSpc>
                <a:spcPct val="120000"/>
              </a:lnSpc>
            </a:pPr>
            <a:r>
              <a:rPr lang="zh-CN" sz="1600">
                <a:sym typeface="+mn-ea"/>
              </a:rPr>
              <a:t>市场延续箱体震荡蓄势行情</a:t>
            </a:r>
            <a:endParaRPr lang="zh-CN" sz="1600">
              <a:sym typeface="+mn-ea"/>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972560" y="62230"/>
            <a:ext cx="422465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目前大盘状态</a:t>
            </a:r>
            <a:endParaRPr kumimoji="0" lang="zh-CN" altLang="en-US" sz="3600" b="1" i="0" kern="1200" cap="none" spc="0" normalizeH="0" baseline="0">
              <a:solidFill>
                <a:schemeClr val="bg1"/>
              </a:solidFill>
            </a:endParaRPr>
          </a:p>
        </p:txBody>
      </p:sp>
      <p:pic>
        <p:nvPicPr>
          <p:cNvPr id="2" name="图片 1"/>
          <p:cNvPicPr>
            <a:picLocks noChangeAspect="1"/>
          </p:cNvPicPr>
          <p:nvPr/>
        </p:nvPicPr>
        <p:blipFill>
          <a:blip r:embed="rId2"/>
          <a:stretch>
            <a:fillRect/>
          </a:stretch>
        </p:blipFill>
        <p:spPr>
          <a:xfrm>
            <a:off x="585470" y="977265"/>
            <a:ext cx="5643880" cy="4976495"/>
          </a:xfrm>
          <a:prstGeom prst="rect">
            <a:avLst/>
          </a:prstGeom>
          <a:ln>
            <a:solidFill>
              <a:srgbClr val="0070C0"/>
            </a:solidFill>
          </a:ln>
        </p:spPr>
      </p:pic>
      <p:pic>
        <p:nvPicPr>
          <p:cNvPr id="3" name="图片 2"/>
          <p:cNvPicPr>
            <a:picLocks noChangeAspect="1"/>
          </p:cNvPicPr>
          <p:nvPr/>
        </p:nvPicPr>
        <p:blipFill>
          <a:blip r:embed="rId3"/>
          <a:stretch>
            <a:fillRect/>
          </a:stretch>
        </p:blipFill>
        <p:spPr>
          <a:xfrm>
            <a:off x="6396355" y="979805"/>
            <a:ext cx="5375910" cy="5003165"/>
          </a:xfrm>
          <a:prstGeom prst="rect">
            <a:avLst/>
          </a:prstGeom>
          <a:ln>
            <a:solidFill>
              <a:schemeClr val="accent5">
                <a:lumMod val="75000"/>
              </a:schemeClr>
            </a:solidFill>
          </a:ln>
        </p:spPr>
      </p:pic>
      <p:sp>
        <p:nvSpPr>
          <p:cNvPr id="6" name="文本框 5"/>
          <p:cNvSpPr txBox="1"/>
          <p:nvPr/>
        </p:nvSpPr>
        <p:spPr>
          <a:xfrm>
            <a:off x="4674235" y="3128645"/>
            <a:ext cx="2765425" cy="1271270"/>
          </a:xfrm>
          <a:prstGeom prst="rect">
            <a:avLst/>
          </a:prstGeom>
          <a:solidFill>
            <a:schemeClr val="accent4">
              <a:lumMod val="60000"/>
              <a:lumOff val="40000"/>
            </a:schemeClr>
          </a:solidFill>
        </p:spPr>
        <p:txBody>
          <a:bodyPr wrap="square" rtlCol="0" anchor="t">
            <a:spAutoFit/>
          </a:bodyPr>
          <a:p>
            <a:pPr>
              <a:lnSpc>
                <a:spcPct val="120000"/>
              </a:lnSpc>
            </a:pPr>
            <a:r>
              <a:rPr lang="zh-CN" altLang="en-US" sz="1600">
                <a:sym typeface="+mn-ea"/>
              </a:rPr>
              <a:t>上证指数有望先于平均股价企稳反弹；</a:t>
            </a:r>
            <a:endParaRPr lang="zh-CN" altLang="en-US" sz="1600">
              <a:sym typeface="+mn-ea"/>
            </a:endParaRPr>
          </a:p>
          <a:p>
            <a:pPr>
              <a:lnSpc>
                <a:spcPct val="120000"/>
              </a:lnSpc>
            </a:pPr>
            <a:r>
              <a:rPr lang="zh-CN" altLang="en-US" sz="1600">
                <a:sym typeface="+mn-ea"/>
              </a:rPr>
              <a:t>中小题材里面调整到位的也会陆续超跌反弹。</a:t>
            </a:r>
            <a:endParaRPr lang="zh-CN" sz="1600">
              <a:sym typeface="+mn-ea"/>
            </a:endParaRPr>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712845" y="62230"/>
            <a:ext cx="4967605" cy="626745"/>
          </a:xfrm>
          <a:prstGeom prst="rect">
            <a:avLst/>
          </a:prstGeom>
          <a:noFill/>
        </p:spPr>
        <p:txBody>
          <a:bodyPr wrap="square" rtlCol="0">
            <a:no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en-US"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rPr>
              <a:t>  </a:t>
            </a:r>
            <a:r>
              <a:rPr kumimoji="0" lang="zh-CN" altLang="en-US"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rPr>
              <a:t>资金脉搏（海外资金）</a:t>
            </a:r>
            <a:endParaRPr kumimoji="0" lang="zh-CN" altLang="en-US"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6308725" y="1336040"/>
            <a:ext cx="5354320" cy="1899285"/>
          </a:xfrm>
          <a:prstGeom prst="rect">
            <a:avLst/>
          </a:prstGeom>
          <a:noFill/>
        </p:spPr>
        <p:txBody>
          <a:bodyPr wrap="square" rtlCol="0" anchor="t">
            <a:spAutoFit/>
          </a:bodyPr>
          <a:p>
            <a:pPr>
              <a:lnSpc>
                <a:spcPct val="140000"/>
              </a:lnSpc>
            </a:pPr>
            <a:r>
              <a:rPr lang="zh-CN" altLang="en-US" sz="1400" b="1"/>
              <a:t>中期：美联储降息节奏影响流动性，等待全球流动性根本性好转</a:t>
            </a:r>
            <a:endParaRPr lang="zh-CN" altLang="en-US" sz="1400" b="1"/>
          </a:p>
          <a:p>
            <a:pPr>
              <a:lnSpc>
                <a:spcPct val="140000"/>
              </a:lnSpc>
            </a:pPr>
            <a:r>
              <a:rPr lang="en-US" altLang="zh-CN" sz="1400" b="1"/>
              <a:t>        </a:t>
            </a:r>
            <a:r>
              <a:rPr lang="zh-CN" altLang="en-US" sz="1400" b="1"/>
              <a:t>（</a:t>
            </a:r>
            <a:r>
              <a:rPr lang="zh-CN" altLang="en-US" sz="1400" b="1">
                <a:solidFill>
                  <a:srgbClr val="FF0000"/>
                </a:solidFill>
              </a:rPr>
              <a:t>对美联储降息的憧憬，将是二季度的主基调</a:t>
            </a:r>
            <a:r>
              <a:rPr lang="zh-CN" altLang="en-US" sz="1400" b="1"/>
              <a:t>）</a:t>
            </a:r>
            <a:endParaRPr lang="zh-CN" altLang="en-US" sz="1400" b="1"/>
          </a:p>
          <a:p>
            <a:pPr>
              <a:lnSpc>
                <a:spcPct val="140000"/>
              </a:lnSpc>
            </a:pPr>
            <a:endParaRPr lang="zh-CN" altLang="en-US" sz="1400" b="1"/>
          </a:p>
          <a:p>
            <a:pPr>
              <a:lnSpc>
                <a:spcPct val="140000"/>
              </a:lnSpc>
            </a:pPr>
            <a:endParaRPr lang="zh-CN" altLang="en-US" sz="1400" b="1"/>
          </a:p>
          <a:p>
            <a:pPr>
              <a:lnSpc>
                <a:spcPct val="140000"/>
              </a:lnSpc>
            </a:pPr>
            <a:r>
              <a:rPr lang="zh-CN" altLang="en-US" sz="1400" b="1"/>
              <a:t>短期：</a:t>
            </a:r>
            <a:r>
              <a:rPr lang="zh-CN" sz="1400" b="1">
                <a:sym typeface="+mn-ea"/>
              </a:rPr>
              <a:t>美联储降息预期下降，北向资金跟随内资玩起了</a:t>
            </a:r>
            <a:r>
              <a:rPr lang="en-US" altLang="zh-CN" sz="1400" b="1">
                <a:sym typeface="+mn-ea"/>
              </a:rPr>
              <a:t>“</a:t>
            </a:r>
            <a:r>
              <a:rPr lang="zh-CN" altLang="en-US" sz="1400" b="1">
                <a:sym typeface="+mn-ea"/>
              </a:rPr>
              <a:t>短线</a:t>
            </a:r>
            <a:r>
              <a:rPr lang="en-US" altLang="zh-CN" sz="1400" b="1">
                <a:sym typeface="+mn-ea"/>
              </a:rPr>
              <a:t>”</a:t>
            </a:r>
            <a:r>
              <a:rPr lang="zh-CN" altLang="en-US" sz="1400" b="1">
                <a:sym typeface="+mn-ea"/>
              </a:rPr>
              <a:t>。市场缺乏增量资金。</a:t>
            </a:r>
            <a:endParaRPr lang="zh-CN" altLang="en-US" sz="1400" b="1">
              <a:sym typeface="+mn-ea"/>
            </a:endParaRPr>
          </a:p>
        </p:txBody>
      </p:sp>
      <p:pic>
        <p:nvPicPr>
          <p:cNvPr id="8" name="图片 7"/>
          <p:cNvPicPr>
            <a:picLocks noChangeAspect="1"/>
          </p:cNvPicPr>
          <p:nvPr/>
        </p:nvPicPr>
        <p:blipFill>
          <a:blip r:embed="rId2"/>
          <a:stretch>
            <a:fillRect/>
          </a:stretch>
        </p:blipFill>
        <p:spPr>
          <a:xfrm>
            <a:off x="1072515" y="1047750"/>
            <a:ext cx="4883785" cy="4761865"/>
          </a:xfrm>
          <a:prstGeom prst="rect">
            <a:avLst/>
          </a:prstGeom>
        </p:spPr>
      </p:pic>
      <p:sp>
        <p:nvSpPr>
          <p:cNvPr id="3" name="文本框 2"/>
          <p:cNvSpPr txBox="1"/>
          <p:nvPr/>
        </p:nvSpPr>
        <p:spPr>
          <a:xfrm>
            <a:off x="6384925" y="3944620"/>
            <a:ext cx="5354320" cy="1198880"/>
          </a:xfrm>
          <a:prstGeom prst="rect">
            <a:avLst/>
          </a:prstGeom>
        </p:spPr>
        <p:style>
          <a:lnRef idx="0">
            <a:srgbClr val="FFFFFF"/>
          </a:lnRef>
          <a:fillRef idx="2">
            <a:schemeClr val="accent4"/>
          </a:fillRef>
          <a:effectRef idx="1">
            <a:schemeClr val="accent4"/>
          </a:effectRef>
          <a:fontRef idx="minor">
            <a:schemeClr val="dk1"/>
          </a:fontRef>
        </p:style>
        <p:txBody>
          <a:bodyPr wrap="square" rtlCol="0" anchor="t">
            <a:spAutoFit/>
          </a:bodyPr>
          <a:p>
            <a:r>
              <a:rPr lang="zh-CN" altLang="en-US"/>
              <a:t>2024年4月12日，沪深港交易所宣布同步调整沪深港通交易信息披露机制。一是港交所调整交易信息实时披露安排，不再披露沪深股通实时买入交易金额、卖出交易金额和交易总额（一个月过渡期）</a:t>
            </a:r>
            <a:endParaRPr lang="en-US" altLang="zh-CN"/>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712845" y="62230"/>
            <a:ext cx="4967605" cy="626745"/>
          </a:xfrm>
          <a:prstGeom prst="rect">
            <a:avLst/>
          </a:prstGeom>
          <a:noFill/>
        </p:spPr>
        <p:txBody>
          <a:bodyPr wrap="square" rtlCol="0">
            <a:no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en-US"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rPr>
              <a:t>  </a:t>
            </a:r>
            <a:r>
              <a:rPr kumimoji="0" lang="zh-CN" altLang="en-US"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rPr>
              <a:t>资金脉搏（国内资金）</a:t>
            </a:r>
            <a:endParaRPr kumimoji="0" lang="zh-CN" altLang="en-US"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2290445" y="1005205"/>
            <a:ext cx="8309610" cy="730885"/>
          </a:xfrm>
          <a:prstGeom prst="rect">
            <a:avLst/>
          </a:prstGeom>
          <a:noFill/>
        </p:spPr>
        <p:txBody>
          <a:bodyPr wrap="square" rtlCol="0" anchor="t">
            <a:spAutoFit/>
          </a:bodyPr>
          <a:p>
            <a:pPr algn="just">
              <a:lnSpc>
                <a:spcPct val="130000"/>
              </a:lnSpc>
              <a:spcBef>
                <a:spcPts val="500"/>
              </a:spcBef>
            </a:pPr>
            <a:r>
              <a:rPr lang="zh-CN" altLang="en-US" sz="1600" spc="150" dirty="0">
                <a:solidFill>
                  <a:schemeClr val="tx1">
                    <a:lumMod val="85000"/>
                    <a:lumOff val="15000"/>
                  </a:schemeClr>
                </a:solidFill>
                <a:highlight>
                  <a:srgbClr val="FFFF00"/>
                </a:highlight>
                <a:latin typeface="微软雅黑" panose="020B0503020204020204" charset="-122"/>
                <a:ea typeface="微软雅黑" panose="020B0503020204020204" charset="-122"/>
                <a:cs typeface="微软雅黑" panose="020B0503020204020204" charset="-122"/>
              </a:rPr>
              <a:t>目前A股整体投资环境有了明显改善，但当前环境整体处于存量博弈状态（国家队没有持续流入、北向资金也是快进快出，游资想打造主线，量化天天制造热点轮动）</a:t>
            </a:r>
            <a:endParaRPr lang="zh-CN" altLang="en-US" sz="1600" spc="1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10" name="椭圆 9"/>
          <p:cNvSpPr/>
          <p:nvPr>
            <p:custDataLst>
              <p:tags r:id="rId2"/>
            </p:custDataLst>
          </p:nvPr>
        </p:nvSpPr>
        <p:spPr>
          <a:xfrm>
            <a:off x="6524308" y="2142490"/>
            <a:ext cx="1830705" cy="1830705"/>
          </a:xfrm>
          <a:prstGeom prst="ellipse">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5" name="椭圆 4"/>
          <p:cNvSpPr/>
          <p:nvPr>
            <p:custDataLst>
              <p:tags r:id="rId3"/>
            </p:custDataLst>
          </p:nvPr>
        </p:nvSpPr>
        <p:spPr>
          <a:xfrm>
            <a:off x="6618288" y="2237105"/>
            <a:ext cx="1642110" cy="1642110"/>
          </a:xfrm>
          <a:prstGeom prst="ellipse">
            <a:avLst/>
          </a:prstGeom>
          <a:solidFill>
            <a:schemeClr val="accent3"/>
          </a:solidFill>
          <a:ln>
            <a:noFill/>
          </a:ln>
          <a:effectLst>
            <a:innerShdw blurRad="152400">
              <a:schemeClr val="accent3">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7" name="椭圆 6"/>
          <p:cNvSpPr/>
          <p:nvPr>
            <p:custDataLst>
              <p:tags r:id="rId4"/>
            </p:custDataLst>
          </p:nvPr>
        </p:nvSpPr>
        <p:spPr>
          <a:xfrm>
            <a:off x="6704013" y="2322195"/>
            <a:ext cx="1471295" cy="1471295"/>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3">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charset="-122"/>
              <a:ea typeface="微软雅黑" panose="020B0503020204020204" charset="-122"/>
              <a:cs typeface="微软雅黑" panose="020B0503020204020204" charset="-122"/>
              <a:sym typeface="+mn-ea"/>
            </a:endParaRPr>
          </a:p>
        </p:txBody>
      </p:sp>
      <p:sp>
        <p:nvSpPr>
          <p:cNvPr id="13" name="弧形 12"/>
          <p:cNvSpPr/>
          <p:nvPr>
            <p:custDataLst>
              <p:tags r:id="rId5"/>
            </p:custDataLst>
          </p:nvPr>
        </p:nvSpPr>
        <p:spPr>
          <a:xfrm flipV="1">
            <a:off x="6275388" y="1896745"/>
            <a:ext cx="2327910" cy="2327910"/>
          </a:xfrm>
          <a:prstGeom prst="arc">
            <a:avLst>
              <a:gd name="adj1" fmla="val 1352946"/>
              <a:gd name="adj2" fmla="val 10848491"/>
            </a:avLst>
          </a:prstGeom>
          <a:ln w="44450" cap="rnd">
            <a:solidFill>
              <a:schemeClr val="accent3">
                <a:alpha val="5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8" name="椭圆 7"/>
          <p:cNvSpPr/>
          <p:nvPr>
            <p:custDataLst>
              <p:tags r:id="rId6"/>
            </p:custDataLst>
          </p:nvPr>
        </p:nvSpPr>
        <p:spPr>
          <a:xfrm>
            <a:off x="8826183" y="2142490"/>
            <a:ext cx="1830705" cy="1830705"/>
          </a:xfrm>
          <a:prstGeom prst="ellipse">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24" name="椭圆 23"/>
          <p:cNvSpPr/>
          <p:nvPr>
            <p:custDataLst>
              <p:tags r:id="rId7"/>
            </p:custDataLst>
          </p:nvPr>
        </p:nvSpPr>
        <p:spPr>
          <a:xfrm>
            <a:off x="8920163" y="2237105"/>
            <a:ext cx="1642110" cy="1642110"/>
          </a:xfrm>
          <a:prstGeom prst="ellipse">
            <a:avLst/>
          </a:prstGeom>
          <a:solidFill>
            <a:schemeClr val="accent4"/>
          </a:solidFill>
          <a:ln>
            <a:noFill/>
          </a:ln>
          <a:effectLst>
            <a:innerShdw blurRad="152400">
              <a:schemeClr val="accent3">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16" name="椭圆 15"/>
          <p:cNvSpPr/>
          <p:nvPr>
            <p:custDataLst>
              <p:tags r:id="rId8"/>
            </p:custDataLst>
          </p:nvPr>
        </p:nvSpPr>
        <p:spPr>
          <a:xfrm>
            <a:off x="9005888" y="2322195"/>
            <a:ext cx="1471295" cy="1471295"/>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charset="-122"/>
              <a:ea typeface="微软雅黑" panose="020B0503020204020204" charset="-122"/>
              <a:cs typeface="微软雅黑" panose="020B0503020204020204" charset="-122"/>
              <a:sym typeface="+mn-ea"/>
            </a:endParaRPr>
          </a:p>
        </p:txBody>
      </p:sp>
      <p:sp>
        <p:nvSpPr>
          <p:cNvPr id="19" name="弧形 18"/>
          <p:cNvSpPr/>
          <p:nvPr>
            <p:custDataLst>
              <p:tags r:id="rId9"/>
            </p:custDataLst>
          </p:nvPr>
        </p:nvSpPr>
        <p:spPr>
          <a:xfrm flipV="1">
            <a:off x="8577263" y="1896745"/>
            <a:ext cx="2327910" cy="2327910"/>
          </a:xfrm>
          <a:prstGeom prst="arc">
            <a:avLst>
              <a:gd name="adj1" fmla="val 10822527"/>
              <a:gd name="adj2" fmla="val 20157622"/>
            </a:avLst>
          </a:prstGeom>
          <a:ln w="44450" cap="rnd">
            <a:solidFill>
              <a:schemeClr val="accent4">
                <a:alpha val="50000"/>
              </a:schemeClr>
            </a:solidFill>
            <a:headEnd type="none"/>
            <a:tail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9" name="椭圆 8"/>
          <p:cNvSpPr/>
          <p:nvPr>
            <p:custDataLst>
              <p:tags r:id="rId10"/>
            </p:custDataLst>
          </p:nvPr>
        </p:nvSpPr>
        <p:spPr>
          <a:xfrm>
            <a:off x="1920558" y="2142490"/>
            <a:ext cx="1830705" cy="1830705"/>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18" name="椭圆 17"/>
          <p:cNvSpPr/>
          <p:nvPr>
            <p:custDataLst>
              <p:tags r:id="rId11"/>
            </p:custDataLst>
          </p:nvPr>
        </p:nvSpPr>
        <p:spPr>
          <a:xfrm>
            <a:off x="2014538" y="2237105"/>
            <a:ext cx="1642110" cy="1642110"/>
          </a:xfrm>
          <a:prstGeom prst="ellipse">
            <a:avLst/>
          </a:prstGeom>
          <a:solidFill>
            <a:schemeClr val="accent1"/>
          </a:solidFill>
          <a:ln>
            <a:noFill/>
          </a:ln>
          <a:effectLst>
            <a:innerShdw blurRad="152400">
              <a:schemeClr val="accent1">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11" name="椭圆 10"/>
          <p:cNvSpPr/>
          <p:nvPr>
            <p:custDataLst>
              <p:tags r:id="rId12"/>
            </p:custDataLst>
          </p:nvPr>
        </p:nvSpPr>
        <p:spPr>
          <a:xfrm>
            <a:off x="2100263" y="2322195"/>
            <a:ext cx="1471295" cy="1471295"/>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charset="-122"/>
              <a:ea typeface="微软雅黑" panose="020B0503020204020204" charset="-122"/>
              <a:cs typeface="微软雅黑" panose="020B0503020204020204" charset="-122"/>
              <a:sym typeface="+mn-ea"/>
            </a:endParaRPr>
          </a:p>
        </p:txBody>
      </p:sp>
      <p:sp>
        <p:nvSpPr>
          <p:cNvPr id="15" name="弧形 14"/>
          <p:cNvSpPr/>
          <p:nvPr>
            <p:custDataLst>
              <p:tags r:id="rId13"/>
            </p:custDataLst>
          </p:nvPr>
        </p:nvSpPr>
        <p:spPr>
          <a:xfrm flipV="1">
            <a:off x="1671638" y="1896745"/>
            <a:ext cx="2327910" cy="2327910"/>
          </a:xfrm>
          <a:prstGeom prst="arc">
            <a:avLst>
              <a:gd name="adj1" fmla="val 1352946"/>
              <a:gd name="adj2" fmla="val 10848491"/>
            </a:avLst>
          </a:prstGeom>
          <a:ln w="44450" cap="rnd">
            <a:solidFill>
              <a:schemeClr val="accent1">
                <a:alpha val="50000"/>
              </a:schemeClr>
            </a:solidFill>
            <a:head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21" name="椭圆 20"/>
          <p:cNvSpPr/>
          <p:nvPr>
            <p:custDataLst>
              <p:tags r:id="rId14"/>
            </p:custDataLst>
          </p:nvPr>
        </p:nvSpPr>
        <p:spPr>
          <a:xfrm>
            <a:off x="4222433" y="2142490"/>
            <a:ext cx="1830705" cy="1830705"/>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25" name="椭圆 24"/>
          <p:cNvSpPr/>
          <p:nvPr>
            <p:custDataLst>
              <p:tags r:id="rId15"/>
            </p:custDataLst>
          </p:nvPr>
        </p:nvSpPr>
        <p:spPr>
          <a:xfrm>
            <a:off x="4316413" y="2237105"/>
            <a:ext cx="1642110" cy="1642110"/>
          </a:xfrm>
          <a:prstGeom prst="ellipse">
            <a:avLst/>
          </a:prstGeom>
          <a:solidFill>
            <a:schemeClr val="accent2"/>
          </a:solidFill>
          <a:ln>
            <a:noFill/>
          </a:ln>
          <a:effectLst>
            <a:innerShdw blurRad="152400">
              <a:schemeClr val="accent2">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36525" tIns="288290" rIns="136525" bIns="0" numCol="1" spcCol="0" rtlCol="0" fromWordArt="0" anchor="t" anchorCtr="0" forceAA="0" compatLnSpc="1">
            <a:normAutofit/>
          </a:bodyPr>
          <a:p>
            <a:pPr lvl="0" algn="ctr">
              <a:buClrTx/>
              <a:buSzTx/>
              <a:buFontTx/>
            </a:pPr>
            <a:endParaRPr lang="zh-CN" altLang="en-US" sz="1600" b="1">
              <a:solidFill>
                <a:srgbClr val="FFFFFF"/>
              </a:solidFill>
              <a:latin typeface="+mj-ea"/>
              <a:ea typeface="+mj-ea"/>
              <a:cs typeface="+mj-ea"/>
              <a:sym typeface="+mn-ea"/>
            </a:endParaRPr>
          </a:p>
        </p:txBody>
      </p:sp>
      <p:sp>
        <p:nvSpPr>
          <p:cNvPr id="26" name="椭圆 25"/>
          <p:cNvSpPr/>
          <p:nvPr>
            <p:custDataLst>
              <p:tags r:id="rId16"/>
            </p:custDataLst>
          </p:nvPr>
        </p:nvSpPr>
        <p:spPr>
          <a:xfrm>
            <a:off x="4402138" y="2322195"/>
            <a:ext cx="1471295" cy="1471295"/>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2">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sz="1600" b="1">
              <a:latin typeface="微软雅黑" panose="020B0503020204020204" charset="-122"/>
              <a:ea typeface="微软雅黑" panose="020B0503020204020204" charset="-122"/>
              <a:cs typeface="微软雅黑" panose="020B0503020204020204" charset="-122"/>
              <a:sym typeface="+mn-ea"/>
            </a:endParaRPr>
          </a:p>
        </p:txBody>
      </p:sp>
      <p:sp>
        <p:nvSpPr>
          <p:cNvPr id="29" name="弧形 28"/>
          <p:cNvSpPr/>
          <p:nvPr>
            <p:custDataLst>
              <p:tags r:id="rId17"/>
            </p:custDataLst>
          </p:nvPr>
        </p:nvSpPr>
        <p:spPr>
          <a:xfrm flipV="1">
            <a:off x="3973513" y="1896745"/>
            <a:ext cx="2327910" cy="2327910"/>
          </a:xfrm>
          <a:prstGeom prst="arc">
            <a:avLst>
              <a:gd name="adj1" fmla="val 10822527"/>
              <a:gd name="adj2" fmla="val 20157622"/>
            </a:avLst>
          </a:prstGeom>
          <a:ln w="44450" cap="rnd">
            <a:solidFill>
              <a:schemeClr val="accent2">
                <a:alpha val="50000"/>
              </a:schemeClr>
            </a:solidFill>
            <a:headEnd type="none"/>
            <a:tail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a:endParaRPr lang="zh-CN" altLang="en-US"/>
          </a:p>
        </p:txBody>
      </p:sp>
      <p:sp>
        <p:nvSpPr>
          <p:cNvPr id="31" name="矩形 30"/>
          <p:cNvSpPr/>
          <p:nvPr>
            <p:custDataLst>
              <p:tags r:id="rId18"/>
            </p:custDataLst>
          </p:nvPr>
        </p:nvSpPr>
        <p:spPr>
          <a:xfrm>
            <a:off x="2147253" y="2977515"/>
            <a:ext cx="1376680" cy="515620"/>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1600" b="1" dirty="0">
                <a:solidFill>
                  <a:srgbClr val="FFFFFF"/>
                </a:solidFill>
                <a:latin typeface="+mn-ea"/>
                <a:cs typeface="+mn-ea"/>
              </a:rPr>
              <a:t>收紧</a:t>
            </a:r>
            <a:r>
              <a:rPr lang="en-US" altLang="zh-CN" sz="1600" b="1" dirty="0">
                <a:solidFill>
                  <a:srgbClr val="FFFFFF"/>
                </a:solidFill>
                <a:latin typeface="+mn-ea"/>
                <a:cs typeface="+mn-ea"/>
              </a:rPr>
              <a:t>IPO</a:t>
            </a:r>
            <a:endParaRPr lang="en-US" altLang="zh-CN" sz="1600" b="1" dirty="0">
              <a:solidFill>
                <a:srgbClr val="FFFFFF"/>
              </a:solidFill>
              <a:latin typeface="+mn-ea"/>
              <a:cs typeface="+mn-ea"/>
            </a:endParaRPr>
          </a:p>
        </p:txBody>
      </p:sp>
      <p:sp>
        <p:nvSpPr>
          <p:cNvPr id="33" name="矩形 32"/>
          <p:cNvSpPr/>
          <p:nvPr>
            <p:custDataLst>
              <p:tags r:id="rId19"/>
            </p:custDataLst>
          </p:nvPr>
        </p:nvSpPr>
        <p:spPr>
          <a:xfrm>
            <a:off x="4449128" y="2977515"/>
            <a:ext cx="1376680" cy="515620"/>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1600" b="1">
                <a:solidFill>
                  <a:srgbClr val="FFFFFF"/>
                </a:solidFill>
                <a:latin typeface="+mn-ea"/>
                <a:cs typeface="+mn-ea"/>
              </a:rPr>
              <a:t>仍有降准空间</a:t>
            </a:r>
            <a:endParaRPr lang="zh-CN" altLang="en-US" sz="1600" b="1">
              <a:solidFill>
                <a:srgbClr val="FFFFFF"/>
              </a:solidFill>
              <a:latin typeface="+mn-ea"/>
              <a:cs typeface="+mn-ea"/>
            </a:endParaRPr>
          </a:p>
        </p:txBody>
      </p:sp>
      <p:sp>
        <p:nvSpPr>
          <p:cNvPr id="34" name="矩形 33"/>
          <p:cNvSpPr/>
          <p:nvPr>
            <p:custDataLst>
              <p:tags r:id="rId20"/>
            </p:custDataLst>
          </p:nvPr>
        </p:nvSpPr>
        <p:spPr>
          <a:xfrm>
            <a:off x="6751003" y="2977515"/>
            <a:ext cx="1376680" cy="515620"/>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1600" b="1">
                <a:solidFill>
                  <a:srgbClr val="FFFFFF"/>
                </a:solidFill>
                <a:latin typeface="+mn-ea"/>
                <a:cs typeface="+mn-ea"/>
              </a:rPr>
              <a:t>量化</a:t>
            </a:r>
            <a:r>
              <a:rPr lang="en-US" altLang="zh-CN" sz="1600" b="1">
                <a:solidFill>
                  <a:srgbClr val="FFFFFF"/>
                </a:solidFill>
                <a:latin typeface="+mn-ea"/>
                <a:cs typeface="+mn-ea"/>
              </a:rPr>
              <a:t>T+1</a:t>
            </a:r>
            <a:endParaRPr lang="en-US" altLang="zh-CN" sz="1600" b="1">
              <a:solidFill>
                <a:srgbClr val="FFFFFF"/>
              </a:solidFill>
              <a:latin typeface="+mn-ea"/>
              <a:cs typeface="+mn-ea"/>
            </a:endParaRPr>
          </a:p>
        </p:txBody>
      </p:sp>
      <p:sp>
        <p:nvSpPr>
          <p:cNvPr id="35" name="矩形 34"/>
          <p:cNvSpPr/>
          <p:nvPr>
            <p:custDataLst>
              <p:tags r:id="rId21"/>
            </p:custDataLst>
          </p:nvPr>
        </p:nvSpPr>
        <p:spPr>
          <a:xfrm>
            <a:off x="9079548" y="2977515"/>
            <a:ext cx="1376680" cy="515620"/>
          </a:xfrm>
          <a:prstGeom prst="rect">
            <a:avLst/>
          </a:prstGeom>
          <a:noFill/>
        </p:spPr>
        <p:txBody>
          <a:bodyPr wrap="square" lIns="36195" tIns="36195" rIns="36195" bIns="36195" rtlCol="0" anchor="t" anchorCtr="0">
            <a:noAutofit/>
          </a:bodyPr>
          <a:p>
            <a:pPr algn="ctr">
              <a:spcBef>
                <a:spcPct val="0"/>
              </a:spcBef>
              <a:spcAft>
                <a:spcPct val="0"/>
              </a:spcAft>
            </a:pPr>
            <a:r>
              <a:rPr lang="zh-CN" altLang="en-US" sz="1600" b="1">
                <a:solidFill>
                  <a:srgbClr val="FFFFFF"/>
                </a:solidFill>
                <a:latin typeface="+mn-ea"/>
                <a:cs typeface="+mn-ea"/>
              </a:rPr>
              <a:t>央企市值管理</a:t>
            </a:r>
            <a:endParaRPr lang="zh-CN" altLang="en-US" sz="1600" b="1">
              <a:solidFill>
                <a:srgbClr val="FFFFFF"/>
              </a:solidFill>
              <a:latin typeface="+mn-ea"/>
              <a:cs typeface="+mn-ea"/>
            </a:endParaRPr>
          </a:p>
        </p:txBody>
      </p:sp>
      <p:sp>
        <p:nvSpPr>
          <p:cNvPr id="12" name="任意多边形: 形状 3"/>
          <p:cNvSpPr/>
          <p:nvPr>
            <p:custDataLst>
              <p:tags r:id="rId22"/>
            </p:custDataLst>
          </p:nvPr>
        </p:nvSpPr>
        <p:spPr>
          <a:xfrm>
            <a:off x="2699068" y="2637790"/>
            <a:ext cx="272472" cy="294005"/>
          </a:xfrm>
          <a:custGeom>
            <a:avLst/>
            <a:gdLst>
              <a:gd name="connsiteX0" fmla="*/ 221499 w 272472"/>
              <a:gd name="connsiteY0" fmla="*/ 294119 h 294005"/>
              <a:gd name="connsiteX1" fmla="*/ 51204 w 272472"/>
              <a:gd name="connsiteY1" fmla="*/ 294119 h 294005"/>
              <a:gd name="connsiteX2" fmla="*/ 115 w 272472"/>
              <a:gd name="connsiteY2" fmla="*/ 245118 h 294005"/>
              <a:gd name="connsiteX3" fmla="*/ 115 w 272472"/>
              <a:gd name="connsiteY3" fmla="*/ 49115 h 294005"/>
              <a:gd name="connsiteX4" fmla="*/ 51204 w 272472"/>
              <a:gd name="connsiteY4" fmla="*/ 114 h 294005"/>
              <a:gd name="connsiteX5" fmla="*/ 221499 w 272472"/>
              <a:gd name="connsiteY5" fmla="*/ 114 h 294005"/>
              <a:gd name="connsiteX6" fmla="*/ 272588 w 272472"/>
              <a:gd name="connsiteY6" fmla="*/ 49115 h 294005"/>
              <a:gd name="connsiteX7" fmla="*/ 272588 w 272472"/>
              <a:gd name="connsiteY7" fmla="*/ 245118 h 294005"/>
              <a:gd name="connsiteX8" fmla="*/ 221499 w 272472"/>
              <a:gd name="connsiteY8" fmla="*/ 294119 h 294005"/>
              <a:gd name="connsiteX9" fmla="*/ 136351 w 272472"/>
              <a:gd name="connsiteY9" fmla="*/ 135450 h 294005"/>
              <a:gd name="connsiteX10" fmla="*/ 204469 w 272472"/>
              <a:gd name="connsiteY10" fmla="*/ 67782 h 294005"/>
              <a:gd name="connsiteX11" fmla="*/ 187440 w 272472"/>
              <a:gd name="connsiteY11" fmla="*/ 50865 h 294005"/>
              <a:gd name="connsiteX12" fmla="*/ 170411 w 272472"/>
              <a:gd name="connsiteY12" fmla="*/ 67782 h 294005"/>
              <a:gd name="connsiteX13" fmla="*/ 136351 w 272472"/>
              <a:gd name="connsiteY13" fmla="*/ 101616 h 294005"/>
              <a:gd name="connsiteX14" fmla="*/ 102292 w 272472"/>
              <a:gd name="connsiteY14" fmla="*/ 67782 h 294005"/>
              <a:gd name="connsiteX15" fmla="*/ 85263 w 272472"/>
              <a:gd name="connsiteY15" fmla="*/ 50865 h 294005"/>
              <a:gd name="connsiteX16" fmla="*/ 68233 w 272472"/>
              <a:gd name="connsiteY16" fmla="*/ 67782 h 294005"/>
              <a:gd name="connsiteX17" fmla="*/ 136351 w 272472"/>
              <a:gd name="connsiteY17" fmla="*/ 135450 h 294005"/>
              <a:gd name="connsiteX18" fmla="*/ 170411 w 272472"/>
              <a:gd name="connsiteY18" fmla="*/ 236952 h 294005"/>
              <a:gd name="connsiteX19" fmla="*/ 187440 w 272472"/>
              <a:gd name="connsiteY19" fmla="*/ 220034 h 294005"/>
              <a:gd name="connsiteX20" fmla="*/ 170411 w 272472"/>
              <a:gd name="connsiteY20" fmla="*/ 203117 h 294005"/>
              <a:gd name="connsiteX21" fmla="*/ 102292 w 272472"/>
              <a:gd name="connsiteY21" fmla="*/ 203117 h 294005"/>
              <a:gd name="connsiteX22" fmla="*/ 85263 w 272472"/>
              <a:gd name="connsiteY22" fmla="*/ 220034 h 294005"/>
              <a:gd name="connsiteX23" fmla="*/ 102292 w 272472"/>
              <a:gd name="connsiteY23" fmla="*/ 236952 h 294005"/>
              <a:gd name="connsiteX24" fmla="*/ 170411 w 272472"/>
              <a:gd name="connsiteY24" fmla="*/ 236952 h 2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472" h="294005">
                <a:moveTo>
                  <a:pt x="221499" y="294119"/>
                </a:moveTo>
                <a:lnTo>
                  <a:pt x="51204" y="294119"/>
                </a:lnTo>
                <a:cubicBezTo>
                  <a:pt x="22253" y="294119"/>
                  <a:pt x="115" y="272886"/>
                  <a:pt x="115" y="245118"/>
                </a:cubicBezTo>
                <a:lnTo>
                  <a:pt x="115" y="49115"/>
                </a:lnTo>
                <a:cubicBezTo>
                  <a:pt x="115" y="21348"/>
                  <a:pt x="22253" y="114"/>
                  <a:pt x="51204" y="114"/>
                </a:cubicBezTo>
                <a:lnTo>
                  <a:pt x="221499" y="114"/>
                </a:lnTo>
                <a:cubicBezTo>
                  <a:pt x="250449" y="114"/>
                  <a:pt x="272588" y="21348"/>
                  <a:pt x="272588" y="49115"/>
                </a:cubicBezTo>
                <a:lnTo>
                  <a:pt x="272588" y="245118"/>
                </a:lnTo>
                <a:cubicBezTo>
                  <a:pt x="272588" y="272886"/>
                  <a:pt x="250449" y="294119"/>
                  <a:pt x="221499" y="294119"/>
                </a:cubicBezTo>
                <a:moveTo>
                  <a:pt x="136351" y="135450"/>
                </a:moveTo>
                <a:cubicBezTo>
                  <a:pt x="173816" y="135450"/>
                  <a:pt x="204469" y="104999"/>
                  <a:pt x="204469" y="67782"/>
                </a:cubicBezTo>
                <a:cubicBezTo>
                  <a:pt x="204469" y="57632"/>
                  <a:pt x="197658" y="50865"/>
                  <a:pt x="187440" y="50865"/>
                </a:cubicBezTo>
                <a:cubicBezTo>
                  <a:pt x="177222" y="50865"/>
                  <a:pt x="170411" y="57632"/>
                  <a:pt x="170411" y="67782"/>
                </a:cubicBezTo>
                <a:cubicBezTo>
                  <a:pt x="170411" y="86391"/>
                  <a:pt x="155084" y="101616"/>
                  <a:pt x="136351" y="101616"/>
                </a:cubicBezTo>
                <a:cubicBezTo>
                  <a:pt x="117619" y="101616"/>
                  <a:pt x="102292" y="86391"/>
                  <a:pt x="102292" y="67782"/>
                </a:cubicBezTo>
                <a:cubicBezTo>
                  <a:pt x="102292" y="57632"/>
                  <a:pt x="95480" y="50865"/>
                  <a:pt x="85263" y="50865"/>
                </a:cubicBezTo>
                <a:cubicBezTo>
                  <a:pt x="75045" y="50865"/>
                  <a:pt x="68233" y="57632"/>
                  <a:pt x="68233" y="67782"/>
                </a:cubicBezTo>
                <a:cubicBezTo>
                  <a:pt x="68233" y="104999"/>
                  <a:pt x="98886" y="135450"/>
                  <a:pt x="136351" y="135450"/>
                </a:cubicBezTo>
                <a:moveTo>
                  <a:pt x="170411" y="236952"/>
                </a:moveTo>
                <a:cubicBezTo>
                  <a:pt x="180628" y="236952"/>
                  <a:pt x="187440" y="230185"/>
                  <a:pt x="187440" y="220034"/>
                </a:cubicBezTo>
                <a:cubicBezTo>
                  <a:pt x="187440" y="209885"/>
                  <a:pt x="180628" y="203117"/>
                  <a:pt x="170411" y="203117"/>
                </a:cubicBezTo>
                <a:lnTo>
                  <a:pt x="102292" y="203117"/>
                </a:lnTo>
                <a:cubicBezTo>
                  <a:pt x="92075" y="203117"/>
                  <a:pt x="85263" y="209885"/>
                  <a:pt x="85263" y="220034"/>
                </a:cubicBezTo>
                <a:cubicBezTo>
                  <a:pt x="85263" y="230185"/>
                  <a:pt x="92075" y="236952"/>
                  <a:pt x="102292" y="236952"/>
                </a:cubicBezTo>
                <a:lnTo>
                  <a:pt x="170411" y="236952"/>
                </a:lnTo>
              </a:path>
            </a:pathLst>
          </a:custGeom>
          <a:solidFill>
            <a:srgbClr val="FFFFFF"/>
          </a:solidFill>
          <a:ln w="10203" cap="flat">
            <a:noFill/>
            <a:prstDash val="solid"/>
            <a:miter/>
          </a:ln>
        </p:spPr>
        <p:txBody>
          <a:bodyPr rtlCol="0" anchor="ctr"/>
          <a:p>
            <a:endParaRPr lang="zh-CN" altLang="en-US"/>
          </a:p>
        </p:txBody>
      </p:sp>
      <p:sp>
        <p:nvSpPr>
          <p:cNvPr id="14" name="任意多边形: 形状 5"/>
          <p:cNvSpPr/>
          <p:nvPr>
            <p:custDataLst>
              <p:tags r:id="rId23"/>
            </p:custDataLst>
          </p:nvPr>
        </p:nvSpPr>
        <p:spPr>
          <a:xfrm>
            <a:off x="5004753" y="2620645"/>
            <a:ext cx="264808" cy="311150"/>
          </a:xfrm>
          <a:custGeom>
            <a:avLst/>
            <a:gdLst>
              <a:gd name="connsiteX0" fmla="*/ 87598 w 264808"/>
              <a:gd name="connsiteY0" fmla="*/ 32709 h 311150"/>
              <a:gd name="connsiteX1" fmla="*/ 132020 w 264808"/>
              <a:gd name="connsiteY1" fmla="*/ -392 h 311150"/>
              <a:gd name="connsiteX2" fmla="*/ 176443 w 264808"/>
              <a:gd name="connsiteY2" fmla="*/ 32709 h 311150"/>
              <a:gd name="connsiteX3" fmla="*/ 237944 w 264808"/>
              <a:gd name="connsiteY3" fmla="*/ 32709 h 311150"/>
              <a:gd name="connsiteX4" fmla="*/ 264425 w 264808"/>
              <a:gd name="connsiteY4" fmla="*/ 59190 h 311150"/>
              <a:gd name="connsiteX5" fmla="*/ 264425 w 264808"/>
              <a:gd name="connsiteY5" fmla="*/ 284278 h 311150"/>
              <a:gd name="connsiteX6" fmla="*/ 237944 w 264808"/>
              <a:gd name="connsiteY6" fmla="*/ 310758 h 311150"/>
              <a:gd name="connsiteX7" fmla="*/ 26097 w 264808"/>
              <a:gd name="connsiteY7" fmla="*/ 310758 h 311150"/>
              <a:gd name="connsiteX8" fmla="*/ -384 w 264808"/>
              <a:gd name="connsiteY8" fmla="*/ 284278 h 311150"/>
              <a:gd name="connsiteX9" fmla="*/ -384 w 264808"/>
              <a:gd name="connsiteY9" fmla="*/ 59190 h 311150"/>
              <a:gd name="connsiteX10" fmla="*/ 26097 w 264808"/>
              <a:gd name="connsiteY10" fmla="*/ 32709 h 311150"/>
              <a:gd name="connsiteX11" fmla="*/ 87598 w 264808"/>
              <a:gd name="connsiteY11" fmla="*/ 32709 h 311150"/>
              <a:gd name="connsiteX12" fmla="*/ 132020 w 264808"/>
              <a:gd name="connsiteY12" fmla="*/ 52570 h 311150"/>
              <a:gd name="connsiteX13" fmla="*/ 145261 w 264808"/>
              <a:gd name="connsiteY13" fmla="*/ 39329 h 311150"/>
              <a:gd name="connsiteX14" fmla="*/ 132020 w 264808"/>
              <a:gd name="connsiteY14" fmla="*/ 26089 h 311150"/>
              <a:gd name="connsiteX15" fmla="*/ 118780 w 264808"/>
              <a:gd name="connsiteY15" fmla="*/ 39329 h 311150"/>
              <a:gd name="connsiteX16" fmla="*/ 132020 w 264808"/>
              <a:gd name="connsiteY16" fmla="*/ 52570 h 311150"/>
              <a:gd name="connsiteX17" fmla="*/ 65818 w 264808"/>
              <a:gd name="connsiteY17" fmla="*/ 98911 h 311150"/>
              <a:gd name="connsiteX18" fmla="*/ 52578 w 264808"/>
              <a:gd name="connsiteY18" fmla="*/ 112152 h 311150"/>
              <a:gd name="connsiteX19" fmla="*/ 65818 w 264808"/>
              <a:gd name="connsiteY19" fmla="*/ 125392 h 311150"/>
              <a:gd name="connsiteX20" fmla="*/ 198223 w 264808"/>
              <a:gd name="connsiteY20" fmla="*/ 125392 h 311150"/>
              <a:gd name="connsiteX21" fmla="*/ 211463 w 264808"/>
              <a:gd name="connsiteY21" fmla="*/ 112152 h 311150"/>
              <a:gd name="connsiteX22" fmla="*/ 198223 w 264808"/>
              <a:gd name="connsiteY22" fmla="*/ 98911 h 311150"/>
              <a:gd name="connsiteX23" fmla="*/ 65818 w 264808"/>
              <a:gd name="connsiteY23" fmla="*/ 98911 h 311150"/>
              <a:gd name="connsiteX24" fmla="*/ 65818 w 264808"/>
              <a:gd name="connsiteY24" fmla="*/ 158493 h 311150"/>
              <a:gd name="connsiteX25" fmla="*/ 52578 w 264808"/>
              <a:gd name="connsiteY25" fmla="*/ 171734 h 311150"/>
              <a:gd name="connsiteX26" fmla="*/ 65818 w 264808"/>
              <a:gd name="connsiteY26" fmla="*/ 184974 h 311150"/>
              <a:gd name="connsiteX27" fmla="*/ 198223 w 264808"/>
              <a:gd name="connsiteY27" fmla="*/ 184974 h 311150"/>
              <a:gd name="connsiteX28" fmla="*/ 211463 w 264808"/>
              <a:gd name="connsiteY28" fmla="*/ 171734 h 311150"/>
              <a:gd name="connsiteX29" fmla="*/ 198223 w 264808"/>
              <a:gd name="connsiteY29" fmla="*/ 158493 h 311150"/>
              <a:gd name="connsiteX30" fmla="*/ 65818 w 264808"/>
              <a:gd name="connsiteY30" fmla="*/ 158493 h 311150"/>
              <a:gd name="connsiteX31" fmla="*/ 65818 w 264808"/>
              <a:gd name="connsiteY31" fmla="*/ 218075 h 311150"/>
              <a:gd name="connsiteX32" fmla="*/ 52578 w 264808"/>
              <a:gd name="connsiteY32" fmla="*/ 231316 h 311150"/>
              <a:gd name="connsiteX33" fmla="*/ 65818 w 264808"/>
              <a:gd name="connsiteY33" fmla="*/ 244556 h 311150"/>
              <a:gd name="connsiteX34" fmla="*/ 132020 w 264808"/>
              <a:gd name="connsiteY34" fmla="*/ 244556 h 311150"/>
              <a:gd name="connsiteX35" fmla="*/ 145261 w 264808"/>
              <a:gd name="connsiteY35" fmla="*/ 231316 h 311150"/>
              <a:gd name="connsiteX36" fmla="*/ 132020 w 264808"/>
              <a:gd name="connsiteY36" fmla="*/ 218075 h 311150"/>
              <a:gd name="connsiteX37" fmla="*/ 65818 w 264808"/>
              <a:gd name="connsiteY37" fmla="*/ 218075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4808" h="311150">
                <a:moveTo>
                  <a:pt x="87598" y="32709"/>
                </a:moveTo>
                <a:cubicBezTo>
                  <a:pt x="93295" y="13567"/>
                  <a:pt x="111028" y="-392"/>
                  <a:pt x="132020" y="-392"/>
                </a:cubicBezTo>
                <a:cubicBezTo>
                  <a:pt x="153013" y="-392"/>
                  <a:pt x="170746" y="13567"/>
                  <a:pt x="176443" y="32709"/>
                </a:cubicBezTo>
                <a:lnTo>
                  <a:pt x="237944" y="32709"/>
                </a:lnTo>
                <a:cubicBezTo>
                  <a:pt x="252569" y="32709"/>
                  <a:pt x="264425" y="44565"/>
                  <a:pt x="264425" y="59190"/>
                </a:cubicBezTo>
                <a:lnTo>
                  <a:pt x="264425" y="284278"/>
                </a:lnTo>
                <a:cubicBezTo>
                  <a:pt x="264425" y="298902"/>
                  <a:pt x="252569" y="310758"/>
                  <a:pt x="237944" y="310758"/>
                </a:cubicBezTo>
                <a:lnTo>
                  <a:pt x="26097" y="310758"/>
                </a:lnTo>
                <a:cubicBezTo>
                  <a:pt x="11472" y="310758"/>
                  <a:pt x="-384" y="298902"/>
                  <a:pt x="-384" y="284278"/>
                </a:cubicBezTo>
                <a:lnTo>
                  <a:pt x="-384" y="59190"/>
                </a:lnTo>
                <a:cubicBezTo>
                  <a:pt x="-384" y="44565"/>
                  <a:pt x="11472" y="32709"/>
                  <a:pt x="26097" y="32709"/>
                </a:cubicBezTo>
                <a:lnTo>
                  <a:pt x="87598" y="32709"/>
                </a:lnTo>
                <a:moveTo>
                  <a:pt x="132020" y="52570"/>
                </a:moveTo>
                <a:cubicBezTo>
                  <a:pt x="139333" y="52570"/>
                  <a:pt x="145261" y="46642"/>
                  <a:pt x="145261" y="39329"/>
                </a:cubicBezTo>
                <a:cubicBezTo>
                  <a:pt x="145261" y="32017"/>
                  <a:pt x="139333" y="26089"/>
                  <a:pt x="132020" y="26089"/>
                </a:cubicBezTo>
                <a:cubicBezTo>
                  <a:pt x="124708" y="26089"/>
                  <a:pt x="118780" y="32017"/>
                  <a:pt x="118780" y="39329"/>
                </a:cubicBezTo>
                <a:cubicBezTo>
                  <a:pt x="118780" y="46642"/>
                  <a:pt x="124708" y="52570"/>
                  <a:pt x="132020" y="52570"/>
                </a:cubicBezTo>
                <a:moveTo>
                  <a:pt x="65818" y="98911"/>
                </a:moveTo>
                <a:cubicBezTo>
                  <a:pt x="58506" y="98911"/>
                  <a:pt x="52578" y="104839"/>
                  <a:pt x="52578" y="112152"/>
                </a:cubicBezTo>
                <a:cubicBezTo>
                  <a:pt x="52578" y="119464"/>
                  <a:pt x="58506" y="125392"/>
                  <a:pt x="65818" y="125392"/>
                </a:cubicBezTo>
                <a:lnTo>
                  <a:pt x="198223" y="125392"/>
                </a:lnTo>
                <a:cubicBezTo>
                  <a:pt x="205535" y="125392"/>
                  <a:pt x="211463" y="119464"/>
                  <a:pt x="211463" y="112152"/>
                </a:cubicBezTo>
                <a:cubicBezTo>
                  <a:pt x="211463" y="104839"/>
                  <a:pt x="205535" y="98911"/>
                  <a:pt x="198223" y="98911"/>
                </a:cubicBezTo>
                <a:lnTo>
                  <a:pt x="65818" y="98911"/>
                </a:lnTo>
                <a:moveTo>
                  <a:pt x="65818" y="158493"/>
                </a:moveTo>
                <a:cubicBezTo>
                  <a:pt x="58506" y="158493"/>
                  <a:pt x="52578" y="164421"/>
                  <a:pt x="52578" y="171734"/>
                </a:cubicBezTo>
                <a:cubicBezTo>
                  <a:pt x="52578" y="179046"/>
                  <a:pt x="58506" y="184974"/>
                  <a:pt x="65818" y="184974"/>
                </a:cubicBezTo>
                <a:lnTo>
                  <a:pt x="198223" y="184974"/>
                </a:lnTo>
                <a:cubicBezTo>
                  <a:pt x="205535" y="184974"/>
                  <a:pt x="211463" y="179046"/>
                  <a:pt x="211463" y="171734"/>
                </a:cubicBezTo>
                <a:cubicBezTo>
                  <a:pt x="211463" y="164421"/>
                  <a:pt x="205535" y="158493"/>
                  <a:pt x="198223" y="158493"/>
                </a:cubicBezTo>
                <a:lnTo>
                  <a:pt x="65818" y="158493"/>
                </a:lnTo>
                <a:moveTo>
                  <a:pt x="65818" y="218075"/>
                </a:moveTo>
                <a:cubicBezTo>
                  <a:pt x="58506" y="218075"/>
                  <a:pt x="52578" y="224003"/>
                  <a:pt x="52578" y="231316"/>
                </a:cubicBezTo>
                <a:cubicBezTo>
                  <a:pt x="52578" y="238628"/>
                  <a:pt x="58506" y="244556"/>
                  <a:pt x="65818" y="244556"/>
                </a:cubicBezTo>
                <a:lnTo>
                  <a:pt x="132020" y="244556"/>
                </a:lnTo>
                <a:cubicBezTo>
                  <a:pt x="139333" y="244556"/>
                  <a:pt x="145261" y="238628"/>
                  <a:pt x="145261" y="231316"/>
                </a:cubicBezTo>
                <a:cubicBezTo>
                  <a:pt x="145261" y="224003"/>
                  <a:pt x="139333" y="218075"/>
                  <a:pt x="132020" y="218075"/>
                </a:cubicBezTo>
                <a:lnTo>
                  <a:pt x="65818" y="218075"/>
                </a:lnTo>
              </a:path>
            </a:pathLst>
          </a:custGeom>
          <a:solidFill>
            <a:srgbClr val="FFFFFF"/>
          </a:solidFill>
          <a:ln w="405" cap="flat">
            <a:noFill/>
            <a:prstDash val="solid"/>
            <a:miter/>
          </a:ln>
        </p:spPr>
        <p:txBody>
          <a:bodyPr rtlCol="0" anchor="ctr"/>
          <a:p>
            <a:endParaRPr lang="zh-CN" altLang="en-US"/>
          </a:p>
        </p:txBody>
      </p:sp>
      <p:sp>
        <p:nvSpPr>
          <p:cNvPr id="17" name="任意多边形: 形状 10"/>
          <p:cNvSpPr/>
          <p:nvPr>
            <p:custDataLst>
              <p:tags r:id="rId24"/>
            </p:custDataLst>
          </p:nvPr>
        </p:nvSpPr>
        <p:spPr>
          <a:xfrm>
            <a:off x="7283768" y="2631440"/>
            <a:ext cx="311150" cy="289236"/>
          </a:xfrm>
          <a:custGeom>
            <a:avLst/>
            <a:gdLst>
              <a:gd name="connsiteX0" fmla="*/ 272530 w 311150"/>
              <a:gd name="connsiteY0" fmla="*/ 81135 h 289236"/>
              <a:gd name="connsiteX1" fmla="*/ 272530 w 311150"/>
              <a:gd name="connsiteY1" fmla="*/ 60759 h 289236"/>
              <a:gd name="connsiteX2" fmla="*/ 267153 w 311150"/>
              <a:gd name="connsiteY2" fmla="*/ 46327 h 289236"/>
              <a:gd name="connsiteX3" fmla="*/ 253173 w 311150"/>
              <a:gd name="connsiteY3" fmla="*/ 39949 h 289236"/>
              <a:gd name="connsiteX4" fmla="*/ 136438 w 311150"/>
              <a:gd name="connsiteY4" fmla="*/ 39949 h 289236"/>
              <a:gd name="connsiteX5" fmla="*/ 136438 w 311150"/>
              <a:gd name="connsiteY5" fmla="*/ 20924 h 289236"/>
              <a:gd name="connsiteX6" fmla="*/ 131060 w 311150"/>
              <a:gd name="connsiteY6" fmla="*/ 6493 h 289236"/>
              <a:gd name="connsiteX7" fmla="*/ 117081 w 311150"/>
              <a:gd name="connsiteY7" fmla="*/ 115 h 289236"/>
              <a:gd name="connsiteX8" fmla="*/ 19488 w 311150"/>
              <a:gd name="connsiteY8" fmla="*/ 115 h 289236"/>
              <a:gd name="connsiteX9" fmla="*/ 5507 w 311150"/>
              <a:gd name="connsiteY9" fmla="*/ 6493 h 289236"/>
              <a:gd name="connsiteX10" fmla="*/ 130 w 311150"/>
              <a:gd name="connsiteY10" fmla="*/ 20924 h 289236"/>
              <a:gd name="connsiteX11" fmla="*/ 130 w 311150"/>
              <a:gd name="connsiteY11" fmla="*/ 272199 h 289236"/>
              <a:gd name="connsiteX12" fmla="*/ 991 w 311150"/>
              <a:gd name="connsiteY12" fmla="*/ 268038 h 289236"/>
              <a:gd name="connsiteX13" fmla="*/ 3303 w 311150"/>
              <a:gd name="connsiteY13" fmla="*/ 256633 h 289236"/>
              <a:gd name="connsiteX14" fmla="*/ 6744 w 311150"/>
              <a:gd name="connsiteY14" fmla="*/ 239662 h 289236"/>
              <a:gd name="connsiteX15" fmla="*/ 10992 w 311150"/>
              <a:gd name="connsiteY15" fmla="*/ 218799 h 289236"/>
              <a:gd name="connsiteX16" fmla="*/ 15670 w 311150"/>
              <a:gd name="connsiteY16" fmla="*/ 195666 h 289236"/>
              <a:gd name="connsiteX17" fmla="*/ 20509 w 311150"/>
              <a:gd name="connsiteY17" fmla="*/ 171938 h 289236"/>
              <a:gd name="connsiteX18" fmla="*/ 25134 w 311150"/>
              <a:gd name="connsiteY18" fmla="*/ 149238 h 289236"/>
              <a:gd name="connsiteX19" fmla="*/ 29543 w 311150"/>
              <a:gd name="connsiteY19" fmla="*/ 127618 h 289236"/>
              <a:gd name="connsiteX20" fmla="*/ 33360 w 311150"/>
              <a:gd name="connsiteY20" fmla="*/ 106971 h 289236"/>
              <a:gd name="connsiteX21" fmla="*/ 39114 w 311150"/>
              <a:gd name="connsiteY21" fmla="*/ 89567 h 289236"/>
              <a:gd name="connsiteX22" fmla="*/ 54653 w 311150"/>
              <a:gd name="connsiteY22" fmla="*/ 81243 h 289236"/>
              <a:gd name="connsiteX23" fmla="*/ 73742 w 311150"/>
              <a:gd name="connsiteY23" fmla="*/ 81027 h 289236"/>
              <a:gd name="connsiteX24" fmla="*/ 117780 w 311150"/>
              <a:gd name="connsiteY24" fmla="*/ 81135 h 289236"/>
              <a:gd name="connsiteX25" fmla="*/ 272475 w 311150"/>
              <a:gd name="connsiteY25" fmla="*/ 81135 h 289236"/>
              <a:gd name="connsiteX26" fmla="*/ 272530 w 311150"/>
              <a:gd name="connsiteY26" fmla="*/ 81135 h 289236"/>
              <a:gd name="connsiteX27" fmla="*/ 258011 w 311150"/>
              <a:gd name="connsiteY27" fmla="*/ 289279 h 289236"/>
              <a:gd name="connsiteX28" fmla="*/ 250484 w 311150"/>
              <a:gd name="connsiteY28" fmla="*/ 289279 h 289236"/>
              <a:gd name="connsiteX29" fmla="*/ 239461 w 311150"/>
              <a:gd name="connsiteY29" fmla="*/ 289226 h 289236"/>
              <a:gd name="connsiteX30" fmla="*/ 230158 w 311150"/>
              <a:gd name="connsiteY30" fmla="*/ 289279 h 289236"/>
              <a:gd name="connsiteX31" fmla="*/ 15777 w 311150"/>
              <a:gd name="connsiteY31" fmla="*/ 289279 h 289236"/>
              <a:gd name="connsiteX32" fmla="*/ 16530 w 311150"/>
              <a:gd name="connsiteY32" fmla="*/ 285442 h 289236"/>
              <a:gd name="connsiteX33" fmla="*/ 18574 w 311150"/>
              <a:gd name="connsiteY33" fmla="*/ 274902 h 289236"/>
              <a:gd name="connsiteX34" fmla="*/ 21585 w 311150"/>
              <a:gd name="connsiteY34" fmla="*/ 259120 h 289236"/>
              <a:gd name="connsiteX35" fmla="*/ 25349 w 311150"/>
              <a:gd name="connsiteY35" fmla="*/ 239554 h 289236"/>
              <a:gd name="connsiteX36" fmla="*/ 29543 w 311150"/>
              <a:gd name="connsiteY36" fmla="*/ 217610 h 289236"/>
              <a:gd name="connsiteX37" fmla="*/ 33952 w 311150"/>
              <a:gd name="connsiteY37" fmla="*/ 194801 h 289236"/>
              <a:gd name="connsiteX38" fmla="*/ 38253 w 311150"/>
              <a:gd name="connsiteY38" fmla="*/ 172533 h 289236"/>
              <a:gd name="connsiteX39" fmla="*/ 46373 w 311150"/>
              <a:gd name="connsiteY39" fmla="*/ 128969 h 289236"/>
              <a:gd name="connsiteX40" fmla="*/ 53900 w 311150"/>
              <a:gd name="connsiteY40" fmla="*/ 103728 h 289236"/>
              <a:gd name="connsiteX41" fmla="*/ 81269 w 311150"/>
              <a:gd name="connsiteY41" fmla="*/ 96647 h 289236"/>
              <a:gd name="connsiteX42" fmla="*/ 118963 w 311150"/>
              <a:gd name="connsiteY42" fmla="*/ 96701 h 289236"/>
              <a:gd name="connsiteX43" fmla="*/ 270002 w 311150"/>
              <a:gd name="connsiteY43" fmla="*/ 96701 h 289236"/>
              <a:gd name="connsiteX44" fmla="*/ 290973 w 311150"/>
              <a:gd name="connsiteY44" fmla="*/ 96809 h 289236"/>
              <a:gd name="connsiteX45" fmla="*/ 307158 w 311150"/>
              <a:gd name="connsiteY45" fmla="*/ 104160 h 289236"/>
              <a:gd name="connsiteX46" fmla="*/ 311082 w 311150"/>
              <a:gd name="connsiteY46" fmla="*/ 119510 h 289236"/>
              <a:gd name="connsiteX47" fmla="*/ 306351 w 311150"/>
              <a:gd name="connsiteY47" fmla="*/ 140427 h 289236"/>
              <a:gd name="connsiteX48" fmla="*/ 301350 w 311150"/>
              <a:gd name="connsiteY48" fmla="*/ 162264 h 289236"/>
              <a:gd name="connsiteX49" fmla="*/ 294575 w 311150"/>
              <a:gd name="connsiteY49" fmla="*/ 191936 h 289236"/>
              <a:gd name="connsiteX50" fmla="*/ 288607 w 311150"/>
              <a:gd name="connsiteY50" fmla="*/ 217934 h 289236"/>
              <a:gd name="connsiteX51" fmla="*/ 279089 w 311150"/>
              <a:gd name="connsiteY51" fmla="*/ 261066 h 289236"/>
              <a:gd name="connsiteX52" fmla="*/ 273658 w 311150"/>
              <a:gd name="connsiteY52" fmla="*/ 278632 h 289236"/>
              <a:gd name="connsiteX53" fmla="*/ 261453 w 311150"/>
              <a:gd name="connsiteY53" fmla="*/ 288847 h 289236"/>
              <a:gd name="connsiteX54" fmla="*/ 258011 w 311150"/>
              <a:gd name="connsiteY54" fmla="*/ 289279 h 28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11150" h="289236">
                <a:moveTo>
                  <a:pt x="272530" y="81135"/>
                </a:moveTo>
                <a:lnTo>
                  <a:pt x="272530" y="60759"/>
                </a:lnTo>
                <a:cubicBezTo>
                  <a:pt x="272691" y="55408"/>
                  <a:pt x="270756" y="50219"/>
                  <a:pt x="267153" y="46327"/>
                </a:cubicBezTo>
                <a:cubicBezTo>
                  <a:pt x="263496" y="42436"/>
                  <a:pt x="258495" y="40112"/>
                  <a:pt x="253173" y="39949"/>
                </a:cubicBezTo>
                <a:lnTo>
                  <a:pt x="136438" y="39949"/>
                </a:lnTo>
                <a:lnTo>
                  <a:pt x="136438" y="20924"/>
                </a:lnTo>
                <a:cubicBezTo>
                  <a:pt x="136599" y="15573"/>
                  <a:pt x="134663" y="10384"/>
                  <a:pt x="131060" y="6493"/>
                </a:cubicBezTo>
                <a:cubicBezTo>
                  <a:pt x="127404" y="2601"/>
                  <a:pt x="122403" y="277"/>
                  <a:pt x="117081" y="115"/>
                </a:cubicBezTo>
                <a:lnTo>
                  <a:pt x="19488" y="115"/>
                </a:lnTo>
                <a:cubicBezTo>
                  <a:pt x="14164" y="277"/>
                  <a:pt x="9164" y="2601"/>
                  <a:pt x="5507" y="6493"/>
                </a:cubicBezTo>
                <a:cubicBezTo>
                  <a:pt x="1852" y="10378"/>
                  <a:pt x="-87" y="15582"/>
                  <a:pt x="130" y="20924"/>
                </a:cubicBezTo>
                <a:lnTo>
                  <a:pt x="130" y="272199"/>
                </a:lnTo>
                <a:cubicBezTo>
                  <a:pt x="399" y="270795"/>
                  <a:pt x="722" y="269443"/>
                  <a:pt x="991" y="268038"/>
                </a:cubicBezTo>
                <a:cubicBezTo>
                  <a:pt x="1744" y="264254"/>
                  <a:pt x="2550" y="260417"/>
                  <a:pt x="3303" y="256633"/>
                </a:cubicBezTo>
                <a:cubicBezTo>
                  <a:pt x="4432" y="250958"/>
                  <a:pt x="5615" y="245337"/>
                  <a:pt x="6744" y="239662"/>
                </a:cubicBezTo>
                <a:cubicBezTo>
                  <a:pt x="8142" y="232690"/>
                  <a:pt x="9594" y="225717"/>
                  <a:pt x="10992" y="218799"/>
                </a:cubicBezTo>
                <a:cubicBezTo>
                  <a:pt x="12551" y="211070"/>
                  <a:pt x="14111" y="203395"/>
                  <a:pt x="15670" y="195666"/>
                </a:cubicBezTo>
                <a:cubicBezTo>
                  <a:pt x="17283" y="187775"/>
                  <a:pt x="18896" y="179830"/>
                  <a:pt x="20509" y="171938"/>
                </a:cubicBezTo>
                <a:cubicBezTo>
                  <a:pt x="22069" y="164371"/>
                  <a:pt x="23574" y="156804"/>
                  <a:pt x="25134" y="149238"/>
                </a:cubicBezTo>
                <a:cubicBezTo>
                  <a:pt x="26585" y="142049"/>
                  <a:pt x="28091" y="134806"/>
                  <a:pt x="29543" y="127618"/>
                </a:cubicBezTo>
                <a:cubicBezTo>
                  <a:pt x="30887" y="120754"/>
                  <a:pt x="32124" y="113890"/>
                  <a:pt x="33360" y="106971"/>
                </a:cubicBezTo>
                <a:cubicBezTo>
                  <a:pt x="34436" y="101025"/>
                  <a:pt x="35619" y="94647"/>
                  <a:pt x="39114" y="89567"/>
                </a:cubicBezTo>
                <a:cubicBezTo>
                  <a:pt x="42609" y="84432"/>
                  <a:pt x="48631" y="81892"/>
                  <a:pt x="54653" y="81243"/>
                </a:cubicBezTo>
                <a:cubicBezTo>
                  <a:pt x="60998" y="80541"/>
                  <a:pt x="67397" y="80919"/>
                  <a:pt x="73742" y="81027"/>
                </a:cubicBezTo>
                <a:cubicBezTo>
                  <a:pt x="88421" y="81243"/>
                  <a:pt x="103100" y="81135"/>
                  <a:pt x="117780" y="81135"/>
                </a:cubicBezTo>
                <a:lnTo>
                  <a:pt x="272475" y="81135"/>
                </a:lnTo>
                <a:lnTo>
                  <a:pt x="272530" y="81135"/>
                </a:lnTo>
                <a:moveTo>
                  <a:pt x="258011" y="289279"/>
                </a:moveTo>
                <a:cubicBezTo>
                  <a:pt x="255485" y="289442"/>
                  <a:pt x="252850" y="289279"/>
                  <a:pt x="250484" y="289279"/>
                </a:cubicBezTo>
                <a:cubicBezTo>
                  <a:pt x="246827" y="289279"/>
                  <a:pt x="243118" y="289171"/>
                  <a:pt x="239461" y="289226"/>
                </a:cubicBezTo>
                <a:cubicBezTo>
                  <a:pt x="236342" y="289226"/>
                  <a:pt x="233277" y="289279"/>
                  <a:pt x="230158" y="289279"/>
                </a:cubicBezTo>
                <a:lnTo>
                  <a:pt x="15777" y="289279"/>
                </a:lnTo>
                <a:cubicBezTo>
                  <a:pt x="16046" y="287982"/>
                  <a:pt x="16261" y="286739"/>
                  <a:pt x="16530" y="285442"/>
                </a:cubicBezTo>
                <a:cubicBezTo>
                  <a:pt x="17229" y="281928"/>
                  <a:pt x="17875" y="278416"/>
                  <a:pt x="18574" y="274902"/>
                </a:cubicBezTo>
                <a:cubicBezTo>
                  <a:pt x="19595" y="269659"/>
                  <a:pt x="20617" y="264362"/>
                  <a:pt x="21585" y="259120"/>
                </a:cubicBezTo>
                <a:cubicBezTo>
                  <a:pt x="22821" y="252580"/>
                  <a:pt x="24112" y="246094"/>
                  <a:pt x="25349" y="239554"/>
                </a:cubicBezTo>
                <a:cubicBezTo>
                  <a:pt x="26747" y="232258"/>
                  <a:pt x="28145" y="224961"/>
                  <a:pt x="29543" y="217610"/>
                </a:cubicBezTo>
                <a:cubicBezTo>
                  <a:pt x="30994" y="209989"/>
                  <a:pt x="32446" y="202368"/>
                  <a:pt x="33952" y="194801"/>
                </a:cubicBezTo>
                <a:cubicBezTo>
                  <a:pt x="35404" y="187396"/>
                  <a:pt x="36802" y="179938"/>
                  <a:pt x="38253" y="172533"/>
                </a:cubicBezTo>
                <a:cubicBezTo>
                  <a:pt x="41049" y="158047"/>
                  <a:pt x="43738" y="143508"/>
                  <a:pt x="46373" y="128969"/>
                </a:cubicBezTo>
                <a:cubicBezTo>
                  <a:pt x="47932" y="120537"/>
                  <a:pt x="48201" y="110646"/>
                  <a:pt x="53900" y="103728"/>
                </a:cubicBezTo>
                <a:cubicBezTo>
                  <a:pt x="60407" y="95783"/>
                  <a:pt x="71967" y="96215"/>
                  <a:pt x="81269" y="96647"/>
                </a:cubicBezTo>
                <a:cubicBezTo>
                  <a:pt x="93798" y="97188"/>
                  <a:pt x="106434" y="96701"/>
                  <a:pt x="118963" y="96701"/>
                </a:cubicBezTo>
                <a:lnTo>
                  <a:pt x="270002" y="96701"/>
                </a:lnTo>
                <a:cubicBezTo>
                  <a:pt x="276939" y="96701"/>
                  <a:pt x="284036" y="96269"/>
                  <a:pt x="290973" y="96809"/>
                </a:cubicBezTo>
                <a:cubicBezTo>
                  <a:pt x="296941" y="97296"/>
                  <a:pt x="303179" y="99458"/>
                  <a:pt x="307158" y="104160"/>
                </a:cubicBezTo>
                <a:cubicBezTo>
                  <a:pt x="310706" y="108430"/>
                  <a:pt x="311728" y="114106"/>
                  <a:pt x="311082" y="119510"/>
                </a:cubicBezTo>
                <a:cubicBezTo>
                  <a:pt x="310222" y="126537"/>
                  <a:pt x="307964" y="133563"/>
                  <a:pt x="306351" y="140427"/>
                </a:cubicBezTo>
                <a:cubicBezTo>
                  <a:pt x="304630" y="147669"/>
                  <a:pt x="302964" y="154967"/>
                  <a:pt x="301350" y="162264"/>
                </a:cubicBezTo>
                <a:cubicBezTo>
                  <a:pt x="299146" y="172154"/>
                  <a:pt x="296833" y="182046"/>
                  <a:pt x="294575" y="191936"/>
                </a:cubicBezTo>
                <a:cubicBezTo>
                  <a:pt x="292586" y="200585"/>
                  <a:pt x="290597" y="209287"/>
                  <a:pt x="288607" y="217934"/>
                </a:cubicBezTo>
                <a:cubicBezTo>
                  <a:pt x="285326" y="232311"/>
                  <a:pt x="282208" y="246688"/>
                  <a:pt x="279089" y="261066"/>
                </a:cubicBezTo>
                <a:cubicBezTo>
                  <a:pt x="277799" y="267011"/>
                  <a:pt x="276401" y="273173"/>
                  <a:pt x="273658" y="278632"/>
                </a:cubicBezTo>
                <a:cubicBezTo>
                  <a:pt x="271239" y="283442"/>
                  <a:pt x="266722" y="287496"/>
                  <a:pt x="261453" y="288847"/>
                </a:cubicBezTo>
                <a:cubicBezTo>
                  <a:pt x="260270" y="289063"/>
                  <a:pt x="259141" y="289226"/>
                  <a:pt x="258011" y="289279"/>
                </a:cubicBezTo>
              </a:path>
            </a:pathLst>
          </a:custGeom>
          <a:solidFill>
            <a:srgbClr val="FFFFFF"/>
          </a:solidFill>
          <a:ln w="10907" cap="flat">
            <a:noFill/>
            <a:prstDash val="solid"/>
            <a:miter/>
          </a:ln>
        </p:spPr>
        <p:txBody>
          <a:bodyPr rtlCol="0" anchor="ctr"/>
          <a:p>
            <a:endParaRPr lang="zh-CN" altLang="en-US"/>
          </a:p>
        </p:txBody>
      </p:sp>
      <p:sp>
        <p:nvSpPr>
          <p:cNvPr id="20" name="任意多边形: 形状 11"/>
          <p:cNvSpPr/>
          <p:nvPr>
            <p:custDataLst>
              <p:tags r:id="rId25"/>
            </p:custDataLst>
          </p:nvPr>
        </p:nvSpPr>
        <p:spPr>
          <a:xfrm>
            <a:off x="9585643" y="2626360"/>
            <a:ext cx="311149" cy="300129"/>
          </a:xfrm>
          <a:custGeom>
            <a:avLst/>
            <a:gdLst>
              <a:gd name="connsiteX0" fmla="*/ 235383 w 311149"/>
              <a:gd name="connsiteY0" fmla="*/ 234947 h 300129"/>
              <a:gd name="connsiteX1" fmla="*/ 169414 w 311149"/>
              <a:gd name="connsiteY1" fmla="*/ 185354 h 300129"/>
              <a:gd name="connsiteX2" fmla="*/ 165506 w 311149"/>
              <a:gd name="connsiteY2" fmla="*/ 174937 h 300129"/>
              <a:gd name="connsiteX3" fmla="*/ 165506 w 311149"/>
              <a:gd name="connsiteY3" fmla="*/ 174782 h 300129"/>
              <a:gd name="connsiteX4" fmla="*/ 165974 w 311149"/>
              <a:gd name="connsiteY4" fmla="*/ 173850 h 300129"/>
              <a:gd name="connsiteX5" fmla="*/ 190674 w 311149"/>
              <a:gd name="connsiteY5" fmla="*/ 107465 h 300129"/>
              <a:gd name="connsiteX6" fmla="*/ 164880 w 311149"/>
              <a:gd name="connsiteY6" fmla="*/ 36572 h 300129"/>
              <a:gd name="connsiteX7" fmla="*/ 163473 w 311149"/>
              <a:gd name="connsiteY7" fmla="*/ 27711 h 300129"/>
              <a:gd name="connsiteX8" fmla="*/ 206307 w 311149"/>
              <a:gd name="connsiteY8" fmla="*/ 193 h 300129"/>
              <a:gd name="connsiteX9" fmla="*/ 262584 w 311149"/>
              <a:gd name="connsiteY9" fmla="*/ 48388 h 300129"/>
              <a:gd name="connsiteX10" fmla="*/ 243825 w 311149"/>
              <a:gd name="connsiteY10" fmla="*/ 119902 h 300129"/>
              <a:gd name="connsiteX11" fmla="*/ 237572 w 311149"/>
              <a:gd name="connsiteY11" fmla="*/ 127676 h 300129"/>
              <a:gd name="connsiteX12" fmla="*/ 236946 w 311149"/>
              <a:gd name="connsiteY12" fmla="*/ 139647 h 300129"/>
              <a:gd name="connsiteX13" fmla="*/ 239291 w 311149"/>
              <a:gd name="connsiteY13" fmla="*/ 143533 h 300129"/>
              <a:gd name="connsiteX14" fmla="*/ 258050 w 311149"/>
              <a:gd name="connsiteY14" fmla="*/ 152706 h 300129"/>
              <a:gd name="connsiteX15" fmla="*/ 278372 w 311149"/>
              <a:gd name="connsiteY15" fmla="*/ 162034 h 300129"/>
              <a:gd name="connsiteX16" fmla="*/ 309638 w 311149"/>
              <a:gd name="connsiteY16" fmla="*/ 190018 h 300129"/>
              <a:gd name="connsiteX17" fmla="*/ 306511 w 311149"/>
              <a:gd name="connsiteY17" fmla="*/ 219556 h 300129"/>
              <a:gd name="connsiteX18" fmla="*/ 243043 w 311149"/>
              <a:gd name="connsiteY18" fmla="*/ 239145 h 300129"/>
              <a:gd name="connsiteX19" fmla="*/ 235383 w 311149"/>
              <a:gd name="connsiteY19" fmla="*/ 234947 h 300129"/>
              <a:gd name="connsiteX20" fmla="*/ 114 w 311149"/>
              <a:gd name="connsiteY20" fmla="*/ 266041 h 300129"/>
              <a:gd name="connsiteX21" fmla="*/ 114 w 311149"/>
              <a:gd name="connsiteY21" fmla="*/ 255158 h 300129"/>
              <a:gd name="connsiteX22" fmla="*/ 3241 w 311149"/>
              <a:gd name="connsiteY22" fmla="*/ 245831 h 300129"/>
              <a:gd name="connsiteX23" fmla="*/ 32473 w 311149"/>
              <a:gd name="connsiteY23" fmla="*/ 218157 h 300129"/>
              <a:gd name="connsiteX24" fmla="*/ 33411 w 311149"/>
              <a:gd name="connsiteY24" fmla="*/ 217535 h 300129"/>
              <a:gd name="connsiteX25" fmla="*/ 62644 w 311149"/>
              <a:gd name="connsiteY25" fmla="*/ 203855 h 300129"/>
              <a:gd name="connsiteX26" fmla="*/ 72023 w 311149"/>
              <a:gd name="connsiteY26" fmla="*/ 199967 h 300129"/>
              <a:gd name="connsiteX27" fmla="*/ 74681 w 311149"/>
              <a:gd name="connsiteY27" fmla="*/ 197946 h 300129"/>
              <a:gd name="connsiteX28" fmla="*/ 79683 w 311149"/>
              <a:gd name="connsiteY28" fmla="*/ 172761 h 300129"/>
              <a:gd name="connsiteX29" fmla="*/ 73587 w 311149"/>
              <a:gd name="connsiteY29" fmla="*/ 165143 h 300129"/>
              <a:gd name="connsiteX30" fmla="*/ 73274 w 311149"/>
              <a:gd name="connsiteY30" fmla="*/ 164833 h 300129"/>
              <a:gd name="connsiteX31" fmla="*/ 49982 w 311149"/>
              <a:gd name="connsiteY31" fmla="*/ 91918 h 300129"/>
              <a:gd name="connsiteX32" fmla="*/ 107822 w 311149"/>
              <a:gd name="connsiteY32" fmla="*/ 39060 h 300129"/>
              <a:gd name="connsiteX33" fmla="*/ 167226 w 311149"/>
              <a:gd name="connsiteY33" fmla="*/ 91607 h 300129"/>
              <a:gd name="connsiteX34" fmla="*/ 167381 w 311149"/>
              <a:gd name="connsiteY34" fmla="*/ 92385 h 300129"/>
              <a:gd name="connsiteX35" fmla="*/ 159566 w 311149"/>
              <a:gd name="connsiteY35" fmla="*/ 138714 h 300129"/>
              <a:gd name="connsiteX36" fmla="*/ 144246 w 311149"/>
              <a:gd name="connsiteY36" fmla="*/ 164677 h 300129"/>
              <a:gd name="connsiteX37" fmla="*/ 143621 w 311149"/>
              <a:gd name="connsiteY37" fmla="*/ 165610 h 300129"/>
              <a:gd name="connsiteX38" fmla="*/ 137993 w 311149"/>
              <a:gd name="connsiteY38" fmla="*/ 172139 h 300129"/>
              <a:gd name="connsiteX39" fmla="*/ 137368 w 311149"/>
              <a:gd name="connsiteY39" fmla="*/ 173694 h 300129"/>
              <a:gd name="connsiteX40" fmla="*/ 140807 w 311149"/>
              <a:gd name="connsiteY40" fmla="*/ 199346 h 300129"/>
              <a:gd name="connsiteX41" fmla="*/ 153000 w 311149"/>
              <a:gd name="connsiteY41" fmla="*/ 203855 h 300129"/>
              <a:gd name="connsiteX42" fmla="*/ 153781 w 311149"/>
              <a:gd name="connsiteY42" fmla="*/ 204165 h 300129"/>
              <a:gd name="connsiteX43" fmla="*/ 204743 w 311149"/>
              <a:gd name="connsiteY43" fmla="*/ 233394 h 300129"/>
              <a:gd name="connsiteX44" fmla="*/ 205212 w 311149"/>
              <a:gd name="connsiteY44" fmla="*/ 233704 h 300129"/>
              <a:gd name="connsiteX45" fmla="*/ 216781 w 311149"/>
              <a:gd name="connsiteY45" fmla="*/ 250650 h 300129"/>
              <a:gd name="connsiteX46" fmla="*/ 217406 w 311149"/>
              <a:gd name="connsiteY46" fmla="*/ 255935 h 300129"/>
              <a:gd name="connsiteX47" fmla="*/ 217406 w 311149"/>
              <a:gd name="connsiteY47" fmla="*/ 268062 h 300129"/>
              <a:gd name="connsiteX48" fmla="*/ 217093 w 311149"/>
              <a:gd name="connsiteY48" fmla="*/ 270239 h 300129"/>
              <a:gd name="connsiteX49" fmla="*/ 170508 w 311149"/>
              <a:gd name="connsiteY49" fmla="*/ 295580 h 300129"/>
              <a:gd name="connsiteX50" fmla="*/ 51701 w 311149"/>
              <a:gd name="connsiteY50" fmla="*/ 295580 h 300129"/>
              <a:gd name="connsiteX51" fmla="*/ 6367 w 311149"/>
              <a:gd name="connsiteY51" fmla="*/ 276923 h 300129"/>
              <a:gd name="connsiteX52" fmla="*/ 114 w 311149"/>
              <a:gd name="connsiteY52" fmla="*/ 266041 h 30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11149" h="300129">
                <a:moveTo>
                  <a:pt x="235383" y="234947"/>
                </a:moveTo>
                <a:cubicBezTo>
                  <a:pt x="221939" y="209607"/>
                  <a:pt x="197240" y="196393"/>
                  <a:pt x="169414" y="185354"/>
                </a:cubicBezTo>
                <a:cubicBezTo>
                  <a:pt x="165193" y="183644"/>
                  <a:pt x="163473" y="178825"/>
                  <a:pt x="165506" y="174937"/>
                </a:cubicBezTo>
                <a:lnTo>
                  <a:pt x="165506" y="174782"/>
                </a:lnTo>
                <a:lnTo>
                  <a:pt x="165974" y="173850"/>
                </a:lnTo>
                <a:cubicBezTo>
                  <a:pt x="178325" y="156748"/>
                  <a:pt x="189110" y="135138"/>
                  <a:pt x="190674" y="107465"/>
                </a:cubicBezTo>
                <a:cubicBezTo>
                  <a:pt x="193644" y="75750"/>
                  <a:pt x="181607" y="53363"/>
                  <a:pt x="164880" y="36572"/>
                </a:cubicBezTo>
                <a:cubicBezTo>
                  <a:pt x="162535" y="34240"/>
                  <a:pt x="161910" y="30664"/>
                  <a:pt x="163473" y="27711"/>
                </a:cubicBezTo>
                <a:cubicBezTo>
                  <a:pt x="171446" y="13097"/>
                  <a:pt x="183796" y="1592"/>
                  <a:pt x="206307" y="193"/>
                </a:cubicBezTo>
                <a:cubicBezTo>
                  <a:pt x="240698" y="-1362"/>
                  <a:pt x="259457" y="20404"/>
                  <a:pt x="262584" y="48388"/>
                </a:cubicBezTo>
                <a:cubicBezTo>
                  <a:pt x="267273" y="79481"/>
                  <a:pt x="256331" y="104356"/>
                  <a:pt x="243825" y="119902"/>
                </a:cubicBezTo>
                <a:cubicBezTo>
                  <a:pt x="242261" y="123012"/>
                  <a:pt x="239135" y="124566"/>
                  <a:pt x="237572" y="127676"/>
                </a:cubicBezTo>
                <a:cubicBezTo>
                  <a:pt x="236321" y="130163"/>
                  <a:pt x="236008" y="135915"/>
                  <a:pt x="236946" y="139647"/>
                </a:cubicBezTo>
                <a:cubicBezTo>
                  <a:pt x="237259" y="141202"/>
                  <a:pt x="238040" y="142445"/>
                  <a:pt x="239291" y="143533"/>
                </a:cubicBezTo>
                <a:cubicBezTo>
                  <a:pt x="243668" y="147265"/>
                  <a:pt x="252578" y="149907"/>
                  <a:pt x="258050" y="152706"/>
                </a:cubicBezTo>
                <a:cubicBezTo>
                  <a:pt x="265866" y="155816"/>
                  <a:pt x="272119" y="158924"/>
                  <a:pt x="278372" y="162034"/>
                </a:cubicBezTo>
                <a:cubicBezTo>
                  <a:pt x="290878" y="168253"/>
                  <a:pt x="304947" y="177580"/>
                  <a:pt x="309638" y="190018"/>
                </a:cubicBezTo>
                <a:cubicBezTo>
                  <a:pt x="312764" y="197792"/>
                  <a:pt x="311200" y="213338"/>
                  <a:pt x="306511" y="219556"/>
                </a:cubicBezTo>
                <a:cubicBezTo>
                  <a:pt x="296350" y="234015"/>
                  <a:pt x="267116" y="236347"/>
                  <a:pt x="243043" y="239145"/>
                </a:cubicBezTo>
                <a:cubicBezTo>
                  <a:pt x="239916" y="239301"/>
                  <a:pt x="236946" y="237746"/>
                  <a:pt x="235383" y="234947"/>
                </a:cubicBezTo>
                <a:moveTo>
                  <a:pt x="114" y="266041"/>
                </a:moveTo>
                <a:lnTo>
                  <a:pt x="114" y="255158"/>
                </a:lnTo>
                <a:cubicBezTo>
                  <a:pt x="114" y="252049"/>
                  <a:pt x="1677" y="248939"/>
                  <a:pt x="3241" y="245831"/>
                </a:cubicBezTo>
                <a:cubicBezTo>
                  <a:pt x="9337" y="233548"/>
                  <a:pt x="21687" y="225776"/>
                  <a:pt x="32473" y="218157"/>
                </a:cubicBezTo>
                <a:cubicBezTo>
                  <a:pt x="32786" y="218002"/>
                  <a:pt x="33099" y="217691"/>
                  <a:pt x="33411" y="217535"/>
                </a:cubicBezTo>
                <a:cubicBezTo>
                  <a:pt x="42634" y="213027"/>
                  <a:pt x="51858" y="208362"/>
                  <a:pt x="62644" y="203855"/>
                </a:cubicBezTo>
                <a:cubicBezTo>
                  <a:pt x="65302" y="202611"/>
                  <a:pt x="69053" y="201212"/>
                  <a:pt x="72023" y="199967"/>
                </a:cubicBezTo>
                <a:cubicBezTo>
                  <a:pt x="73118" y="199501"/>
                  <a:pt x="74056" y="198879"/>
                  <a:pt x="74681" y="197946"/>
                </a:cubicBezTo>
                <a:cubicBezTo>
                  <a:pt x="79214" y="192505"/>
                  <a:pt x="84060" y="181312"/>
                  <a:pt x="79683" y="172761"/>
                </a:cubicBezTo>
                <a:cubicBezTo>
                  <a:pt x="78120" y="169652"/>
                  <a:pt x="76557" y="168097"/>
                  <a:pt x="73587" y="165143"/>
                </a:cubicBezTo>
                <a:lnTo>
                  <a:pt x="73274" y="164833"/>
                </a:lnTo>
                <a:cubicBezTo>
                  <a:pt x="59205" y="149286"/>
                  <a:pt x="46855" y="122856"/>
                  <a:pt x="49982" y="91918"/>
                </a:cubicBezTo>
                <a:cubicBezTo>
                  <a:pt x="53108" y="60825"/>
                  <a:pt x="73430" y="39060"/>
                  <a:pt x="107822" y="39060"/>
                </a:cubicBezTo>
                <a:cubicBezTo>
                  <a:pt x="142057" y="39060"/>
                  <a:pt x="162380" y="60669"/>
                  <a:pt x="167226" y="91607"/>
                </a:cubicBezTo>
                <a:cubicBezTo>
                  <a:pt x="167226" y="91918"/>
                  <a:pt x="167226" y="92074"/>
                  <a:pt x="167381" y="92385"/>
                </a:cubicBezTo>
                <a:cubicBezTo>
                  <a:pt x="168788" y="110885"/>
                  <a:pt x="164255" y="127832"/>
                  <a:pt x="159566" y="138714"/>
                </a:cubicBezTo>
                <a:cubicBezTo>
                  <a:pt x="155032" y="149441"/>
                  <a:pt x="150342" y="157059"/>
                  <a:pt x="144246" y="164677"/>
                </a:cubicBezTo>
                <a:cubicBezTo>
                  <a:pt x="143933" y="164987"/>
                  <a:pt x="143776" y="165299"/>
                  <a:pt x="143621" y="165610"/>
                </a:cubicBezTo>
                <a:cubicBezTo>
                  <a:pt x="142057" y="168097"/>
                  <a:pt x="139555" y="169652"/>
                  <a:pt x="137993" y="172139"/>
                </a:cubicBezTo>
                <a:cubicBezTo>
                  <a:pt x="137680" y="172606"/>
                  <a:pt x="137523" y="173072"/>
                  <a:pt x="137368" y="173694"/>
                </a:cubicBezTo>
                <a:cubicBezTo>
                  <a:pt x="134709" y="182867"/>
                  <a:pt x="137680" y="194838"/>
                  <a:pt x="140807" y="199346"/>
                </a:cubicBezTo>
                <a:cubicBezTo>
                  <a:pt x="142369" y="202300"/>
                  <a:pt x="148310" y="202455"/>
                  <a:pt x="153000" y="203855"/>
                </a:cubicBezTo>
                <a:cubicBezTo>
                  <a:pt x="153313" y="204010"/>
                  <a:pt x="153468" y="204010"/>
                  <a:pt x="153781" y="204165"/>
                </a:cubicBezTo>
                <a:cubicBezTo>
                  <a:pt x="172384" y="211938"/>
                  <a:pt x="190831" y="221111"/>
                  <a:pt x="204743" y="233394"/>
                </a:cubicBezTo>
                <a:cubicBezTo>
                  <a:pt x="204900" y="233548"/>
                  <a:pt x="205055" y="233704"/>
                  <a:pt x="205212" y="233704"/>
                </a:cubicBezTo>
                <a:cubicBezTo>
                  <a:pt x="209276" y="237746"/>
                  <a:pt x="214592" y="243188"/>
                  <a:pt x="216781" y="250650"/>
                </a:cubicBezTo>
                <a:cubicBezTo>
                  <a:pt x="217249" y="252360"/>
                  <a:pt x="217406" y="254226"/>
                  <a:pt x="217406" y="255935"/>
                </a:cubicBezTo>
                <a:lnTo>
                  <a:pt x="217406" y="268062"/>
                </a:lnTo>
                <a:cubicBezTo>
                  <a:pt x="217406" y="268840"/>
                  <a:pt x="217249" y="269617"/>
                  <a:pt x="217093" y="270239"/>
                </a:cubicBezTo>
                <a:cubicBezTo>
                  <a:pt x="211778" y="286408"/>
                  <a:pt x="190362" y="291071"/>
                  <a:pt x="170508" y="295580"/>
                </a:cubicBezTo>
                <a:cubicBezTo>
                  <a:pt x="136116" y="301799"/>
                  <a:pt x="87656" y="301799"/>
                  <a:pt x="51701" y="295580"/>
                </a:cubicBezTo>
                <a:cubicBezTo>
                  <a:pt x="34505" y="292470"/>
                  <a:pt x="15746" y="287807"/>
                  <a:pt x="6367" y="276923"/>
                </a:cubicBezTo>
                <a:cubicBezTo>
                  <a:pt x="3241" y="275370"/>
                  <a:pt x="1677" y="272260"/>
                  <a:pt x="114" y="266041"/>
                </a:cubicBezTo>
              </a:path>
            </a:pathLst>
          </a:custGeom>
          <a:solidFill>
            <a:srgbClr val="FFFFFF"/>
          </a:solidFill>
          <a:ln w="10899" cap="flat">
            <a:noFill/>
            <a:prstDash val="solid"/>
            <a:miter/>
          </a:ln>
        </p:spPr>
        <p:txBody>
          <a:bodyPr rtlCol="0" anchor="ctr"/>
          <a:p>
            <a:endParaRPr lang="zh-CN" altLang="en-US"/>
          </a:p>
        </p:txBody>
      </p:sp>
      <p:sp>
        <p:nvSpPr>
          <p:cNvPr id="32" name="文本框 31"/>
          <p:cNvSpPr txBox="1"/>
          <p:nvPr/>
        </p:nvSpPr>
        <p:spPr>
          <a:xfrm>
            <a:off x="2914650" y="5654040"/>
            <a:ext cx="6845300" cy="410845"/>
          </a:xfrm>
          <a:prstGeom prst="rect">
            <a:avLst/>
          </a:prstGeom>
          <a:noFill/>
        </p:spPr>
        <p:txBody>
          <a:bodyPr wrap="square" rtlCol="0" anchor="t">
            <a:spAutoFit/>
          </a:bodyPr>
          <a:p>
            <a:pPr algn="just">
              <a:lnSpc>
                <a:spcPct val="130000"/>
              </a:lnSpc>
              <a:spcBef>
                <a:spcPts val="500"/>
              </a:spcBef>
            </a:pPr>
            <a:r>
              <a:rPr lang="zh-CN" sz="1600" dirty="0" smtClean="0">
                <a:latin typeface="微软雅黑" panose="020B0503020204020204" charset="-122"/>
                <a:ea typeface="微软雅黑" panose="020B0503020204020204" charset="-122"/>
                <a:cs typeface="微软雅黑" panose="020B0503020204020204" charset="-122"/>
                <a:sym typeface="+mn-ea"/>
              </a:rPr>
              <a:t>资金</a:t>
            </a:r>
            <a:r>
              <a:rPr lang="zh-CN" altLang="en-US" sz="1600" dirty="0" smtClean="0">
                <a:latin typeface="微软雅黑" panose="020B0503020204020204" charset="-122"/>
                <a:ea typeface="微软雅黑" panose="020B0503020204020204" charset="-122"/>
                <a:cs typeface="微软雅黑" panose="020B0503020204020204" charset="-122"/>
                <a:sym typeface="+mn-ea"/>
              </a:rPr>
              <a:t>：</a:t>
            </a:r>
            <a:r>
              <a:rPr lang="zh-CN" sz="1600" dirty="0" smtClean="0">
                <a:latin typeface="微软雅黑" panose="020B0503020204020204" charset="-122"/>
                <a:ea typeface="微软雅黑" panose="020B0503020204020204" charset="-122"/>
                <a:cs typeface="微软雅黑" panose="020B0503020204020204" charset="-122"/>
                <a:sym typeface="+mn-ea"/>
              </a:rPr>
              <a:t>国家队、外资、内资（公募、私募、量化等）、游资、大户、散户</a:t>
            </a:r>
            <a:endParaRPr lang="zh-CN" altLang="en-US" sz="1600" spc="150" dirty="0" smtClean="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26"/>
          <a:stretch>
            <a:fillRect/>
          </a:stretch>
        </p:blipFill>
        <p:spPr>
          <a:xfrm>
            <a:off x="3060700" y="4443730"/>
            <a:ext cx="6553200" cy="923925"/>
          </a:xfrm>
          <a:prstGeom prst="rect">
            <a:avLst/>
          </a:prstGeom>
        </p:spPr>
      </p:pic>
    </p:spTree>
    <p:custDataLst>
      <p:tags r:id="rId27"/>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4364999" y="2811670"/>
            <a:ext cx="4703762" cy="1050925"/>
          </a:xfrm>
        </p:spPr>
        <p:txBody>
          <a:bodyPr/>
          <a:lstStyle/>
          <a:p>
            <a:r>
              <a:rPr lang="zh-CN" altLang="en-US" dirty="0"/>
              <a:t>操作策略</a:t>
            </a:r>
            <a:endParaRPr lang="zh-CN" altLang="en-US" dirty="0"/>
          </a:p>
        </p:txBody>
      </p:sp>
      <p:sp>
        <p:nvSpPr>
          <p:cNvPr id="2" name="文本框 1"/>
          <p:cNvSpPr txBox="1"/>
          <p:nvPr/>
        </p:nvSpPr>
        <p:spPr>
          <a:xfrm>
            <a:off x="4634230" y="3985260"/>
            <a:ext cx="5558155" cy="570865"/>
          </a:xfrm>
          <a:prstGeom prst="rect">
            <a:avLst/>
          </a:prstGeom>
          <a:noFill/>
        </p:spPr>
        <p:txBody>
          <a:bodyPr wrap="square" rtlCol="0" anchor="t">
            <a:spAutoFit/>
          </a:bodyPr>
          <a:p>
            <a:pPr algn="just">
              <a:lnSpc>
                <a:spcPct val="130000"/>
              </a:lnSpc>
              <a:spcBef>
                <a:spcPts val="500"/>
              </a:spcBef>
            </a:pPr>
            <a:r>
              <a:rPr lang="zh-CN" altLang="en-US" sz="2400" spc="150" dirty="0">
                <a:solidFill>
                  <a:schemeClr val="bg1"/>
                </a:solidFill>
                <a:latin typeface="微软雅黑" panose="020B0503020204020204" charset="-122"/>
                <a:ea typeface="微软雅黑" panose="020B0503020204020204" charset="-122"/>
                <a:cs typeface="微软雅黑" panose="020B0503020204020204" charset="-122"/>
                <a:sym typeface="+mn-ea"/>
              </a:rPr>
              <a:t>中线控盘做回档</a:t>
            </a:r>
            <a:r>
              <a:rPr lang="en-US" altLang="zh-CN" sz="2400" spc="150" dirty="0">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sz="2400" spc="150" dirty="0">
                <a:solidFill>
                  <a:schemeClr val="bg1"/>
                </a:solidFill>
                <a:latin typeface="微软雅黑" panose="020B0503020204020204" charset="-122"/>
                <a:ea typeface="微软雅黑" panose="020B0503020204020204" charset="-122"/>
                <a:cs typeface="微软雅黑" panose="020B0503020204020204" charset="-122"/>
                <a:sym typeface="+mn-ea"/>
              </a:rPr>
              <a:t>短线跟资金做反弹</a:t>
            </a:r>
            <a:endParaRPr lang="zh-CN" altLang="en-US" sz="2400" spc="15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5208270" y="0"/>
            <a:ext cx="297497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历史规律</a:t>
            </a:r>
            <a:endParaRPr kumimoji="0" lang="zh-CN" altLang="en-US" sz="3600" b="1" i="0" kern="1200" cap="none" spc="0" normalizeH="0" baseline="0">
              <a:solidFill>
                <a:schemeClr val="bg1"/>
              </a:solidFill>
            </a:endParaRPr>
          </a:p>
        </p:txBody>
      </p:sp>
      <p:pic>
        <p:nvPicPr>
          <p:cNvPr id="2" name="图片 1"/>
          <p:cNvPicPr>
            <a:picLocks noChangeAspect="1"/>
          </p:cNvPicPr>
          <p:nvPr/>
        </p:nvPicPr>
        <p:blipFill>
          <a:blip r:embed="rId2"/>
          <a:stretch>
            <a:fillRect/>
          </a:stretch>
        </p:blipFill>
        <p:spPr>
          <a:xfrm>
            <a:off x="5579110" y="1389380"/>
            <a:ext cx="6045835" cy="3868420"/>
          </a:xfrm>
          <a:prstGeom prst="rect">
            <a:avLst/>
          </a:prstGeom>
          <a:ln>
            <a:solidFill>
              <a:schemeClr val="accent2"/>
            </a:solidFill>
          </a:ln>
        </p:spPr>
      </p:pic>
      <p:pic>
        <p:nvPicPr>
          <p:cNvPr id="3" name="图片 2"/>
          <p:cNvPicPr>
            <a:picLocks noChangeAspect="1"/>
          </p:cNvPicPr>
          <p:nvPr/>
        </p:nvPicPr>
        <p:blipFill>
          <a:blip r:embed="rId3"/>
          <a:stretch>
            <a:fillRect/>
          </a:stretch>
        </p:blipFill>
        <p:spPr>
          <a:xfrm>
            <a:off x="349250" y="1497330"/>
            <a:ext cx="5165725" cy="3754755"/>
          </a:xfrm>
          <a:prstGeom prst="rect">
            <a:avLst/>
          </a:prstGeom>
        </p:spPr>
      </p:pic>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371215" y="0"/>
            <a:ext cx="604901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4</a:t>
            </a:r>
            <a:r>
              <a:rPr kumimoji="0" lang="zh-CN" altLang="en-US" sz="3600" b="1" i="0" kern="1200" cap="none" spc="0" normalizeH="0" baseline="0">
                <a:solidFill>
                  <a:schemeClr val="bg1"/>
                </a:solidFill>
              </a:rPr>
              <a:t>月策略</a:t>
            </a:r>
            <a:endParaRPr kumimoji="0" lang="zh-CN" altLang="en-US" sz="3600" b="1" i="0" kern="1200" cap="none" spc="0" normalizeH="0" baseline="0">
              <a:solidFill>
                <a:schemeClr val="bg1"/>
              </a:solidFill>
              <a:sym typeface="+mn-ea"/>
            </a:endParaRPr>
          </a:p>
        </p:txBody>
      </p:sp>
      <p:sp>
        <p:nvSpPr>
          <p:cNvPr id="3" name="文本框 2"/>
          <p:cNvSpPr txBox="1"/>
          <p:nvPr/>
        </p:nvSpPr>
        <p:spPr>
          <a:xfrm>
            <a:off x="1822450" y="1043305"/>
            <a:ext cx="9601835" cy="337185"/>
          </a:xfrm>
          <a:prstGeom prst="rect">
            <a:avLst/>
          </a:prstGeom>
          <a:solidFill>
            <a:schemeClr val="accent4">
              <a:lumMod val="60000"/>
              <a:lumOff val="40000"/>
            </a:schemeClr>
          </a:solidFill>
        </p:spPr>
        <p:txBody>
          <a:bodyPr wrap="square" rtlCol="0" anchor="t">
            <a:spAutoFit/>
          </a:bodyPr>
          <a:p>
            <a:r>
              <a:rPr lang="zh-CN" altLang="zh-CN" sz="1600">
                <a:sym typeface="+mn-ea"/>
              </a:rPr>
              <a:t>大盘箱体震荡，题材分化轮动，资金高低切换。短线紧跟资金做反弹，中线做控盘回档，财报季关注业绩</a:t>
            </a:r>
            <a:endParaRPr lang="zh-CN" altLang="zh-CN" sz="1600">
              <a:sym typeface="+mn-ea"/>
            </a:endParaRPr>
          </a:p>
        </p:txBody>
      </p:sp>
      <p:cxnSp>
        <p:nvCxnSpPr>
          <p:cNvPr id="13" name="直接连接符 12"/>
          <p:cNvCxnSpPr/>
          <p:nvPr>
            <p:custDataLst>
              <p:tags r:id="rId2"/>
            </p:custDataLst>
          </p:nvPr>
        </p:nvCxnSpPr>
        <p:spPr>
          <a:xfrm>
            <a:off x="1753554" y="2105919"/>
            <a:ext cx="8535584" cy="0"/>
          </a:xfrm>
          <a:prstGeom prst="line">
            <a:avLst/>
          </a:prstGeom>
          <a:ln w="6350">
            <a:solidFill>
              <a:schemeClr val="tx2">
                <a:lumMod val="50000"/>
                <a:lumOff val="50000"/>
                <a:alpha val="20000"/>
              </a:schemeClr>
            </a:solidFill>
          </a:ln>
        </p:spPr>
        <p:style>
          <a:lnRef idx="2">
            <a:schemeClr val="accent1"/>
          </a:lnRef>
          <a:fillRef idx="0">
            <a:srgbClr val="FFFFFF"/>
          </a:fillRef>
          <a:effectRef idx="0">
            <a:srgbClr val="FFFFFF"/>
          </a:effectRef>
          <a:fontRef idx="minor">
            <a:schemeClr val="tx1"/>
          </a:fontRef>
        </p:style>
      </p:cxnSp>
      <p:sp>
        <p:nvSpPr>
          <p:cNvPr id="2" name="矩形 1"/>
          <p:cNvSpPr/>
          <p:nvPr>
            <p:custDataLst>
              <p:tags r:id="rId3"/>
            </p:custDataLst>
          </p:nvPr>
        </p:nvSpPr>
        <p:spPr>
          <a:xfrm>
            <a:off x="1883932" y="4060947"/>
            <a:ext cx="1862543" cy="1281943"/>
          </a:xfrm>
          <a:prstGeom prst="rect">
            <a:avLst/>
          </a:prstGeom>
          <a:noFill/>
        </p:spPr>
        <p:txBody>
          <a:bodyPr wrap="square" lIns="0" tIns="0" rIns="0" bIns="0" rtlCol="0" anchor="t" anchorCtr="0">
            <a:noAutofit/>
          </a:bodyPr>
          <a:lstStyle/>
          <a:p>
            <a:pPr marL="0" indent="0" algn="ctr">
              <a:lnSpc>
                <a:spcPct val="130000"/>
              </a:lnSpc>
              <a:spcBef>
                <a:spcPts val="0"/>
              </a:spcBef>
              <a:spcAft>
                <a:spcPts val="0"/>
              </a:spcAft>
              <a:buSzPct val="100000"/>
            </a:pPr>
            <a:r>
              <a:rPr lang="zh-CN" altLang="zh-CN" sz="1400">
                <a:sym typeface="+mn-ea"/>
              </a:rPr>
              <a:t>①</a:t>
            </a:r>
            <a:r>
              <a:rPr lang="zh-CN" altLang="zh-CN" sz="1400">
                <a:solidFill>
                  <a:srgbClr val="FF0000"/>
                </a:solidFill>
                <a:sym typeface="+mn-ea"/>
              </a:rPr>
              <a:t>控盘增加</a:t>
            </a:r>
            <a:r>
              <a:rPr lang="en-US" altLang="zh-CN" sz="1400">
                <a:sym typeface="+mn-ea"/>
              </a:rPr>
              <a:t>+</a:t>
            </a:r>
            <a:r>
              <a:rPr lang="zh-CN" altLang="en-US" sz="1400">
                <a:sym typeface="+mn-ea"/>
              </a:rPr>
              <a:t>个股回档</a:t>
            </a:r>
            <a:endParaRPr lang="zh-CN" altLang="en-US" sz="1400">
              <a:sym typeface="+mn-ea"/>
            </a:endParaRPr>
          </a:p>
          <a:p>
            <a:pPr algn="l">
              <a:lnSpc>
                <a:spcPct val="130000"/>
              </a:lnSpc>
              <a:spcBef>
                <a:spcPct val="0"/>
              </a:spcBef>
              <a:spcAft>
                <a:spcPct val="0"/>
              </a:spcAft>
            </a:pPr>
            <a:r>
              <a:rPr lang="zh-CN" altLang="en-US" sz="1400">
                <a:sym typeface="+mn-ea"/>
              </a:rPr>
              <a:t>②控盘双突破</a:t>
            </a:r>
            <a:endParaRPr lang="zh-CN" altLang="en-US" sz="1400">
              <a:sym typeface="+mn-ea"/>
            </a:endParaRPr>
          </a:p>
        </p:txBody>
      </p:sp>
      <p:sp>
        <p:nvSpPr>
          <p:cNvPr id="5" name="矩形 4"/>
          <p:cNvSpPr/>
          <p:nvPr>
            <p:custDataLst>
              <p:tags r:id="rId4"/>
            </p:custDataLst>
          </p:nvPr>
        </p:nvSpPr>
        <p:spPr>
          <a:xfrm>
            <a:off x="1883932" y="3417406"/>
            <a:ext cx="1862543" cy="611428"/>
          </a:xfrm>
          <a:prstGeom prst="rect">
            <a:avLst/>
          </a:prstGeom>
          <a:noFill/>
        </p:spPr>
        <p:txBody>
          <a:bodyPr wrap="square" lIns="0" tIns="0" rIns="0" bIns="0" rtlCol="0" anchor="b">
            <a:noAutofit/>
          </a:bodyPr>
          <a:lstStyle/>
          <a:p>
            <a:pPr marL="0" indent="0" algn="ctr">
              <a:lnSpc>
                <a:spcPct val="100000"/>
              </a:lnSpc>
              <a:spcBef>
                <a:spcPts val="0"/>
              </a:spcBef>
              <a:spcAft>
                <a:spcPts val="0"/>
              </a:spcAft>
              <a:buSzPct val="100000"/>
            </a:pPr>
            <a:r>
              <a:rPr lang="zh-CN" altLang="en-US" sz="2000" b="1">
                <a:solidFill>
                  <a:schemeClr val="accent1"/>
                </a:solidFill>
                <a:latin typeface="+mn-ea"/>
                <a:cs typeface="+mn-ea"/>
              </a:rPr>
              <a:t>中线控盘</a:t>
            </a:r>
            <a:endParaRPr lang="zh-CN" altLang="en-US" sz="2000" b="1">
              <a:solidFill>
                <a:schemeClr val="accent1"/>
              </a:solidFill>
              <a:latin typeface="+mn-ea"/>
              <a:cs typeface="+mn-ea"/>
            </a:endParaRPr>
          </a:p>
        </p:txBody>
      </p:sp>
      <p:sp>
        <p:nvSpPr>
          <p:cNvPr id="6" name="矩形 5"/>
          <p:cNvSpPr/>
          <p:nvPr>
            <p:custDataLst>
              <p:tags r:id="rId5"/>
            </p:custDataLst>
          </p:nvPr>
        </p:nvSpPr>
        <p:spPr>
          <a:xfrm>
            <a:off x="4123479" y="4060947"/>
            <a:ext cx="1862543" cy="1281943"/>
          </a:xfrm>
          <a:prstGeom prst="rect">
            <a:avLst/>
          </a:prstGeom>
          <a:noFill/>
        </p:spPr>
        <p:txBody>
          <a:bodyPr wrap="square" lIns="0" tIns="0" rIns="0" bIns="0" rtlCol="0" anchor="t" anchorCtr="0">
            <a:noAutofit/>
          </a:bodyPr>
          <a:lstStyle/>
          <a:p>
            <a:pPr marL="0" indent="0" algn="ctr">
              <a:lnSpc>
                <a:spcPct val="130000"/>
              </a:lnSpc>
              <a:spcBef>
                <a:spcPts val="0"/>
              </a:spcBef>
              <a:spcAft>
                <a:spcPts val="0"/>
              </a:spcAft>
              <a:buSzPct val="100000"/>
            </a:pPr>
            <a:r>
              <a:rPr lang="zh-CN" altLang="zh-CN" sz="1400">
                <a:sym typeface="+mn-ea"/>
              </a:rPr>
              <a:t>①</a:t>
            </a:r>
            <a:r>
              <a:rPr lang="zh-CN" altLang="zh-CN" sz="1400">
                <a:solidFill>
                  <a:srgbClr val="FF0000"/>
                </a:solidFill>
                <a:sym typeface="+mn-ea"/>
              </a:rPr>
              <a:t>业绩增长</a:t>
            </a:r>
            <a:r>
              <a:rPr lang="en-US" altLang="zh-CN" sz="1400">
                <a:solidFill>
                  <a:srgbClr val="FF0000"/>
                </a:solidFill>
                <a:sym typeface="+mn-ea"/>
              </a:rPr>
              <a:t>/</a:t>
            </a:r>
            <a:r>
              <a:rPr lang="zh-CN" altLang="en-US" sz="1400">
                <a:solidFill>
                  <a:srgbClr val="FF0000"/>
                </a:solidFill>
                <a:sym typeface="+mn-ea"/>
              </a:rPr>
              <a:t>困境反转</a:t>
            </a:r>
            <a:endParaRPr lang="zh-CN" altLang="en-US" sz="1400">
              <a:solidFill>
                <a:srgbClr val="FF0000"/>
              </a:solidFill>
              <a:sym typeface="+mn-ea"/>
            </a:endParaRPr>
          </a:p>
          <a:p>
            <a:pPr marL="0" indent="0" algn="ctr">
              <a:lnSpc>
                <a:spcPct val="130000"/>
              </a:lnSpc>
              <a:spcBef>
                <a:spcPts val="0"/>
              </a:spcBef>
              <a:spcAft>
                <a:spcPts val="0"/>
              </a:spcAft>
              <a:buSzPct val="100000"/>
            </a:pPr>
            <a:r>
              <a:rPr lang="zh-CN" altLang="en-US" sz="1400">
                <a:sym typeface="+mn-ea"/>
              </a:rPr>
              <a:t>②</a:t>
            </a:r>
            <a:r>
              <a:rPr lang="zh-CN" altLang="en-US" sz="1400">
                <a:solidFill>
                  <a:srgbClr val="FF0000"/>
                </a:solidFill>
                <a:sym typeface="+mn-ea"/>
              </a:rPr>
              <a:t>利润断层</a:t>
            </a:r>
            <a:r>
              <a:rPr lang="en-US" altLang="zh-CN" sz="1400">
                <a:sym typeface="+mn-ea"/>
              </a:rPr>
              <a:t>+</a:t>
            </a:r>
            <a:r>
              <a:rPr lang="zh-CN" altLang="en-US" sz="1400">
                <a:sym typeface="+mn-ea"/>
              </a:rPr>
              <a:t>回档缺口</a:t>
            </a:r>
            <a:endParaRPr lang="zh-CN" altLang="en-US" sz="1400">
              <a:sym typeface="+mn-ea"/>
            </a:endParaRPr>
          </a:p>
          <a:p>
            <a:pPr algn="ctr">
              <a:lnSpc>
                <a:spcPct val="130000"/>
              </a:lnSpc>
              <a:spcBef>
                <a:spcPct val="0"/>
              </a:spcBef>
              <a:spcAft>
                <a:spcPct val="0"/>
              </a:spcAft>
            </a:pPr>
            <a:r>
              <a:rPr lang="zh-CN" altLang="en-US" sz="1400">
                <a:sym typeface="+mn-ea"/>
              </a:rPr>
              <a:t>③</a:t>
            </a:r>
            <a:r>
              <a:rPr lang="zh-CN" altLang="en-US" sz="1400">
                <a:solidFill>
                  <a:srgbClr val="FF0000"/>
                </a:solidFill>
                <a:sym typeface="+mn-ea"/>
              </a:rPr>
              <a:t>低估值高分红</a:t>
            </a:r>
            <a:endParaRPr lang="zh-CN" altLang="en-US" sz="1400">
              <a:sym typeface="+mn-ea"/>
            </a:endParaRPr>
          </a:p>
          <a:p>
            <a:pPr algn="ctr">
              <a:lnSpc>
                <a:spcPct val="130000"/>
              </a:lnSpc>
              <a:spcBef>
                <a:spcPct val="0"/>
              </a:spcBef>
              <a:spcAft>
                <a:spcPct val="0"/>
              </a:spcAft>
            </a:pPr>
            <a:endParaRPr lang="zh-CN" altLang="en-US" sz="1400">
              <a:sym typeface="+mn-ea"/>
            </a:endParaRPr>
          </a:p>
        </p:txBody>
      </p:sp>
      <p:sp>
        <p:nvSpPr>
          <p:cNvPr id="7" name="矩形 6"/>
          <p:cNvSpPr/>
          <p:nvPr>
            <p:custDataLst>
              <p:tags r:id="rId6"/>
            </p:custDataLst>
          </p:nvPr>
        </p:nvSpPr>
        <p:spPr>
          <a:xfrm>
            <a:off x="6363026" y="4060947"/>
            <a:ext cx="1862543" cy="1281943"/>
          </a:xfrm>
          <a:prstGeom prst="rect">
            <a:avLst/>
          </a:prstGeom>
          <a:noFill/>
        </p:spPr>
        <p:txBody>
          <a:bodyPr wrap="square" lIns="0" tIns="0" rIns="0" bIns="0" rtlCol="0" anchor="t" anchorCtr="0">
            <a:noAutofit/>
          </a:bodyPr>
          <a:lstStyle/>
          <a:p>
            <a:pPr marL="0" indent="0" algn="ctr">
              <a:lnSpc>
                <a:spcPct val="130000"/>
              </a:lnSpc>
              <a:spcBef>
                <a:spcPts val="0"/>
              </a:spcBef>
              <a:spcAft>
                <a:spcPts val="0"/>
              </a:spcAft>
              <a:buSzPct val="100000"/>
            </a:pPr>
            <a:r>
              <a:rPr lang="zh-CN" altLang="zh-CN" sz="1400">
                <a:sym typeface="+mn-ea"/>
              </a:rPr>
              <a:t>①</a:t>
            </a:r>
            <a:r>
              <a:rPr lang="zh-CN" altLang="zh-CN" sz="1400">
                <a:solidFill>
                  <a:srgbClr val="FF0000"/>
                </a:solidFill>
                <a:sym typeface="+mn-ea"/>
              </a:rPr>
              <a:t>低位科技轮动补涨</a:t>
            </a:r>
            <a:endParaRPr lang="zh-CN" altLang="zh-CN" sz="1400">
              <a:solidFill>
                <a:srgbClr val="FF0000"/>
              </a:solidFill>
              <a:sym typeface="+mn-ea"/>
            </a:endParaRPr>
          </a:p>
          <a:p>
            <a:pPr algn="ctr">
              <a:lnSpc>
                <a:spcPct val="130000"/>
              </a:lnSpc>
              <a:spcBef>
                <a:spcPct val="0"/>
              </a:spcBef>
              <a:spcAft>
                <a:spcPct val="0"/>
              </a:spcAft>
            </a:pPr>
            <a:r>
              <a:rPr lang="zh-CN" altLang="zh-CN" sz="1400">
                <a:sym typeface="+mn-ea"/>
              </a:rPr>
              <a:t>②</a:t>
            </a:r>
            <a:r>
              <a:rPr lang="zh-CN" altLang="zh-CN" sz="1400">
                <a:solidFill>
                  <a:srgbClr val="FF0000"/>
                </a:solidFill>
                <a:sym typeface="+mn-ea"/>
              </a:rPr>
              <a:t>主线科技的超跌反弹</a:t>
            </a:r>
            <a:endParaRPr lang="zh-CN" altLang="zh-CN" sz="1400">
              <a:sym typeface="+mn-ea"/>
            </a:endParaRPr>
          </a:p>
          <a:p>
            <a:pPr algn="ctr">
              <a:lnSpc>
                <a:spcPct val="130000"/>
              </a:lnSpc>
              <a:spcBef>
                <a:spcPct val="0"/>
              </a:spcBef>
              <a:spcAft>
                <a:spcPct val="0"/>
              </a:spcAft>
            </a:pPr>
            <a:r>
              <a:rPr lang="zh-CN" altLang="zh-CN" sz="1400">
                <a:sym typeface="+mn-ea"/>
              </a:rPr>
              <a:t>③静待新成长方向</a:t>
            </a:r>
            <a:endParaRPr lang="zh-CN" altLang="en-US" sz="1400">
              <a:sym typeface="+mn-ea"/>
            </a:endParaRPr>
          </a:p>
          <a:p>
            <a:pPr algn="ctr">
              <a:lnSpc>
                <a:spcPct val="130000"/>
              </a:lnSpc>
              <a:spcBef>
                <a:spcPct val="0"/>
              </a:spcBef>
              <a:spcAft>
                <a:spcPct val="0"/>
              </a:spcAft>
            </a:pPr>
            <a:endParaRPr lang="zh-CN" altLang="en-US" sz="1400">
              <a:sym typeface="+mn-ea"/>
            </a:endParaRPr>
          </a:p>
        </p:txBody>
      </p:sp>
      <p:sp>
        <p:nvSpPr>
          <p:cNvPr id="8" name="矩形 7"/>
          <p:cNvSpPr/>
          <p:nvPr>
            <p:custDataLst>
              <p:tags r:id="rId7"/>
            </p:custDataLst>
          </p:nvPr>
        </p:nvSpPr>
        <p:spPr>
          <a:xfrm>
            <a:off x="8692743" y="4060947"/>
            <a:ext cx="1862543" cy="1281943"/>
          </a:xfrm>
          <a:prstGeom prst="rect">
            <a:avLst/>
          </a:prstGeom>
          <a:noFill/>
        </p:spPr>
        <p:txBody>
          <a:bodyPr wrap="square" lIns="0" tIns="0" rIns="0" bIns="0" rtlCol="0" anchor="t" anchorCtr="0">
            <a:noAutofit/>
          </a:bodyPr>
          <a:lstStyle/>
          <a:p>
            <a:pPr algn="l">
              <a:lnSpc>
                <a:spcPct val="130000"/>
              </a:lnSpc>
              <a:spcBef>
                <a:spcPct val="0"/>
              </a:spcBef>
              <a:spcAft>
                <a:spcPct val="0"/>
              </a:spcAft>
            </a:pPr>
            <a:r>
              <a:rPr lang="zh-CN" altLang="en-US" sz="1400" dirty="0">
                <a:solidFill>
                  <a:schemeClr val="tx1">
                    <a:lumMod val="85000"/>
                    <a:lumOff val="15000"/>
                  </a:schemeClr>
                </a:solidFill>
                <a:latin typeface="+mn-ea"/>
                <a:cs typeface="+mn-ea"/>
              </a:rPr>
              <a:t>①</a:t>
            </a:r>
            <a:r>
              <a:rPr lang="zh-CN" altLang="en-US" sz="1400" b="1" dirty="0">
                <a:solidFill>
                  <a:srgbClr val="FF0000"/>
                </a:solidFill>
                <a:latin typeface="+mn-ea"/>
                <a:cs typeface="+mn-ea"/>
              </a:rPr>
              <a:t>景点旅游、酒店餐饮</a:t>
            </a:r>
            <a:endParaRPr lang="zh-CN" altLang="en-US" sz="1400" dirty="0">
              <a:solidFill>
                <a:schemeClr val="tx1">
                  <a:lumMod val="85000"/>
                  <a:lumOff val="15000"/>
                </a:schemeClr>
              </a:solidFill>
              <a:latin typeface="+mn-ea"/>
              <a:cs typeface="+mn-ea"/>
            </a:endParaRPr>
          </a:p>
          <a:p>
            <a:pPr algn="l">
              <a:lnSpc>
                <a:spcPct val="130000"/>
              </a:lnSpc>
              <a:spcBef>
                <a:spcPct val="0"/>
              </a:spcBef>
              <a:spcAft>
                <a:spcPct val="0"/>
              </a:spcAft>
            </a:pPr>
            <a:r>
              <a:rPr lang="zh-CN" altLang="en-US" sz="1400" dirty="0">
                <a:solidFill>
                  <a:schemeClr val="tx1">
                    <a:lumMod val="85000"/>
                    <a:lumOff val="15000"/>
                  </a:schemeClr>
                </a:solidFill>
                <a:latin typeface="+mn-ea"/>
                <a:cs typeface="+mn-ea"/>
              </a:rPr>
              <a:t>②影视传媒</a:t>
            </a:r>
            <a:endParaRPr lang="zh-CN" altLang="en-US" sz="1400" dirty="0">
              <a:solidFill>
                <a:schemeClr val="tx1">
                  <a:lumMod val="85000"/>
                  <a:lumOff val="15000"/>
                </a:schemeClr>
              </a:solidFill>
              <a:latin typeface="+mn-ea"/>
              <a:cs typeface="+mn-ea"/>
            </a:endParaRPr>
          </a:p>
        </p:txBody>
      </p:sp>
      <p:sp>
        <p:nvSpPr>
          <p:cNvPr id="9" name="矩形 8"/>
          <p:cNvSpPr/>
          <p:nvPr>
            <p:custDataLst>
              <p:tags r:id="rId8"/>
            </p:custDataLst>
          </p:nvPr>
        </p:nvSpPr>
        <p:spPr>
          <a:xfrm>
            <a:off x="8602573" y="3417406"/>
            <a:ext cx="1862543" cy="611428"/>
          </a:xfrm>
          <a:prstGeom prst="rect">
            <a:avLst/>
          </a:prstGeom>
          <a:noFill/>
        </p:spPr>
        <p:txBody>
          <a:bodyPr wrap="square" lIns="0" tIns="0" rIns="0" bIns="0" rtlCol="0" anchor="b">
            <a:noAutofit/>
          </a:bodyPr>
          <a:lstStyle/>
          <a:p>
            <a:pPr algn="ctr">
              <a:spcBef>
                <a:spcPct val="0"/>
              </a:spcBef>
              <a:spcAft>
                <a:spcPct val="0"/>
              </a:spcAft>
            </a:pPr>
            <a:r>
              <a:rPr lang="zh-CN" altLang="en-US" sz="2000" b="1">
                <a:solidFill>
                  <a:schemeClr val="accent4"/>
                </a:solidFill>
                <a:latin typeface="+mn-ea"/>
                <a:cs typeface="+mn-ea"/>
              </a:rPr>
              <a:t>预抄五一</a:t>
            </a:r>
            <a:endParaRPr lang="zh-CN" altLang="en-US" sz="2000" b="1">
              <a:solidFill>
                <a:schemeClr val="accent4"/>
              </a:solidFill>
              <a:latin typeface="+mn-ea"/>
              <a:cs typeface="+mn-ea"/>
            </a:endParaRPr>
          </a:p>
        </p:txBody>
      </p:sp>
      <p:sp>
        <p:nvSpPr>
          <p:cNvPr id="19" name="任意多边形: 形状 36"/>
          <p:cNvSpPr/>
          <p:nvPr>
            <p:custDataLst>
              <p:tags r:id="rId9"/>
            </p:custDataLst>
          </p:nvPr>
        </p:nvSpPr>
        <p:spPr>
          <a:xfrm>
            <a:off x="2111933" y="1774515"/>
            <a:ext cx="384069" cy="331404"/>
          </a:xfrm>
          <a:custGeom>
            <a:avLst/>
            <a:gdLst>
              <a:gd name="connsiteX0" fmla="*/ 205979 w 411958"/>
              <a:gd name="connsiteY0" fmla="*/ 0 h 346834"/>
              <a:gd name="connsiteX1" fmla="*/ 411958 w 411958"/>
              <a:gd name="connsiteY1" fmla="*/ 296466 h 346834"/>
              <a:gd name="connsiteX2" fmla="*/ 408430 w 411958"/>
              <a:gd name="connsiteY2" fmla="*/ 346834 h 346834"/>
              <a:gd name="connsiteX3" fmla="*/ 3528 w 411958"/>
              <a:gd name="connsiteY3" fmla="*/ 346834 h 346834"/>
              <a:gd name="connsiteX4" fmla="*/ 0 w 411958"/>
              <a:gd name="connsiteY4" fmla="*/ 296466 h 346834"/>
              <a:gd name="connsiteX5" fmla="*/ 205979 w 411958"/>
              <a:gd name="connsiteY5" fmla="*/ 0 h 34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958" h="346834">
                <a:moveTo>
                  <a:pt x="205979" y="0"/>
                </a:moveTo>
                <a:cubicBezTo>
                  <a:pt x="319738" y="0"/>
                  <a:pt x="411958" y="132732"/>
                  <a:pt x="411958" y="296466"/>
                </a:cubicBezTo>
                <a:lnTo>
                  <a:pt x="408430" y="346834"/>
                </a:lnTo>
                <a:lnTo>
                  <a:pt x="3528" y="346834"/>
                </a:lnTo>
                <a:lnTo>
                  <a:pt x="0" y="296466"/>
                </a:lnTo>
                <a:cubicBezTo>
                  <a:pt x="0" y="132732"/>
                  <a:pt x="92220" y="0"/>
                  <a:pt x="205979" y="0"/>
                </a:cubicBezTo>
                <a:close/>
              </a:path>
            </a:pathLst>
          </a:custGeom>
          <a:solidFill>
            <a:schemeClr val="accent1"/>
          </a:solidFill>
          <a:ln>
            <a:noFill/>
          </a:ln>
          <a:effectLst>
            <a:outerShdw blurRad="50800" dist="63500" dir="8100000" algn="tr" rotWithShape="0">
              <a:schemeClr val="accent1">
                <a:lumMod val="75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20" name="任意多边形: 形状 38"/>
          <p:cNvSpPr/>
          <p:nvPr>
            <p:custDataLst>
              <p:tags r:id="rId10"/>
            </p:custDataLst>
          </p:nvPr>
        </p:nvSpPr>
        <p:spPr>
          <a:xfrm>
            <a:off x="2291764" y="1773873"/>
            <a:ext cx="1226709" cy="1601787"/>
          </a:xfrm>
          <a:custGeom>
            <a:avLst/>
            <a:gdLst>
              <a:gd name="connsiteX0" fmla="*/ 38 w 4644"/>
              <a:gd name="connsiteY0" fmla="*/ 0 h 6065"/>
              <a:gd name="connsiteX1" fmla="*/ 736 w 4644"/>
              <a:gd name="connsiteY1" fmla="*/ 0 h 6065"/>
              <a:gd name="connsiteX2" fmla="*/ 2985 w 4644"/>
              <a:gd name="connsiteY2" fmla="*/ 0 h 6065"/>
              <a:gd name="connsiteX3" fmla="*/ 2996 w 4644"/>
              <a:gd name="connsiteY3" fmla="*/ 0 h 6065"/>
              <a:gd name="connsiteX4" fmla="*/ 3001 w 4644"/>
              <a:gd name="connsiteY4" fmla="*/ 0 h 6065"/>
              <a:gd name="connsiteX5" fmla="*/ 3001 w 4644"/>
              <a:gd name="connsiteY5" fmla="*/ 0 h 6065"/>
              <a:gd name="connsiteX6" fmla="*/ 3208 w 4644"/>
              <a:gd name="connsiteY6" fmla="*/ 21 h 6065"/>
              <a:gd name="connsiteX7" fmla="*/ 4048 w 4644"/>
              <a:gd name="connsiteY7" fmla="*/ 1052 h 6065"/>
              <a:gd name="connsiteX8" fmla="*/ 4002 w 4644"/>
              <a:gd name="connsiteY8" fmla="*/ 1348 h 6065"/>
              <a:gd name="connsiteX9" fmla="*/ 4002 w 4644"/>
              <a:gd name="connsiteY9" fmla="*/ 1348 h 6065"/>
              <a:gd name="connsiteX10" fmla="*/ 4048 w 4644"/>
              <a:gd name="connsiteY10" fmla="*/ 1052 h 6065"/>
              <a:gd name="connsiteX11" fmla="*/ 4048 w 4644"/>
              <a:gd name="connsiteY11" fmla="*/ 1446 h 6065"/>
              <a:gd name="connsiteX12" fmla="*/ 4050 w 4644"/>
              <a:gd name="connsiteY12" fmla="*/ 1451 h 6065"/>
              <a:gd name="connsiteX13" fmla="*/ 4050 w 4644"/>
              <a:gd name="connsiteY13" fmla="*/ 3364 h 6065"/>
              <a:gd name="connsiteX14" fmla="*/ 4187 w 4644"/>
              <a:gd name="connsiteY14" fmla="*/ 3501 h 6065"/>
              <a:gd name="connsiteX15" fmla="*/ 4508 w 4644"/>
              <a:gd name="connsiteY15" fmla="*/ 3501 h 6065"/>
              <a:gd name="connsiteX16" fmla="*/ 4634 w 4644"/>
              <a:gd name="connsiteY16" fmla="*/ 3583 h 6065"/>
              <a:gd name="connsiteX17" fmla="*/ 4609 w 4644"/>
              <a:gd name="connsiteY17" fmla="*/ 3732 h 6065"/>
              <a:gd name="connsiteX18" fmla="*/ 2499 w 4644"/>
              <a:gd name="connsiteY18" fmla="*/ 6022 h 6065"/>
              <a:gd name="connsiteX19" fmla="*/ 2396 w 4644"/>
              <a:gd name="connsiteY19" fmla="*/ 6065 h 6065"/>
              <a:gd name="connsiteX20" fmla="*/ 2294 w 4644"/>
              <a:gd name="connsiteY20" fmla="*/ 6022 h 6065"/>
              <a:gd name="connsiteX21" fmla="*/ 184 w 4644"/>
              <a:gd name="connsiteY21" fmla="*/ 3732 h 6065"/>
              <a:gd name="connsiteX22" fmla="*/ 159 w 4644"/>
              <a:gd name="connsiteY22" fmla="*/ 3583 h 6065"/>
              <a:gd name="connsiteX23" fmla="*/ 284 w 4644"/>
              <a:gd name="connsiteY23" fmla="*/ 3501 h 6065"/>
              <a:gd name="connsiteX24" fmla="*/ 606 w 4644"/>
              <a:gd name="connsiteY24" fmla="*/ 3501 h 6065"/>
              <a:gd name="connsiteX25" fmla="*/ 743 w 4644"/>
              <a:gd name="connsiteY25" fmla="*/ 3364 h 6065"/>
              <a:gd name="connsiteX26" fmla="*/ 732 w 4644"/>
              <a:gd name="connsiteY26" fmla="*/ 1264 h 6065"/>
              <a:gd name="connsiteX27" fmla="*/ 38 w 4644"/>
              <a:gd name="connsiteY27" fmla="*/ 0 h 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44" h="6065">
                <a:moveTo>
                  <a:pt x="38" y="0"/>
                </a:moveTo>
                <a:cubicBezTo>
                  <a:pt x="-167" y="-1"/>
                  <a:pt x="503" y="0"/>
                  <a:pt x="736" y="0"/>
                </a:cubicBezTo>
                <a:lnTo>
                  <a:pt x="2985" y="0"/>
                </a:lnTo>
                <a:lnTo>
                  <a:pt x="2996" y="0"/>
                </a:lnTo>
                <a:lnTo>
                  <a:pt x="3001" y="0"/>
                </a:lnTo>
                <a:lnTo>
                  <a:pt x="3001" y="0"/>
                </a:lnTo>
                <a:lnTo>
                  <a:pt x="3208" y="21"/>
                </a:lnTo>
                <a:cubicBezTo>
                  <a:pt x="3687" y="119"/>
                  <a:pt x="4048" y="543"/>
                  <a:pt x="4048" y="1052"/>
                </a:cubicBezTo>
                <a:lnTo>
                  <a:pt x="4002" y="1348"/>
                </a:lnTo>
                <a:lnTo>
                  <a:pt x="4002" y="1348"/>
                </a:lnTo>
                <a:lnTo>
                  <a:pt x="4048" y="1052"/>
                </a:lnTo>
                <a:lnTo>
                  <a:pt x="4048" y="1446"/>
                </a:lnTo>
                <a:lnTo>
                  <a:pt x="4050" y="1451"/>
                </a:lnTo>
                <a:cubicBezTo>
                  <a:pt x="4050" y="1531"/>
                  <a:pt x="4050" y="3285"/>
                  <a:pt x="4050" y="3364"/>
                </a:cubicBezTo>
                <a:cubicBezTo>
                  <a:pt x="4050" y="3446"/>
                  <a:pt x="4107" y="3501"/>
                  <a:pt x="4187" y="3501"/>
                </a:cubicBezTo>
                <a:lnTo>
                  <a:pt x="4508" y="3501"/>
                </a:lnTo>
                <a:cubicBezTo>
                  <a:pt x="4559" y="3501"/>
                  <a:pt x="4613" y="3538"/>
                  <a:pt x="4634" y="3583"/>
                </a:cubicBezTo>
                <a:cubicBezTo>
                  <a:pt x="4654" y="3631"/>
                  <a:pt x="4643" y="3695"/>
                  <a:pt x="4609" y="3732"/>
                </a:cubicBezTo>
                <a:lnTo>
                  <a:pt x="2499" y="6022"/>
                </a:lnTo>
                <a:cubicBezTo>
                  <a:pt x="2472" y="6049"/>
                  <a:pt x="2435" y="6065"/>
                  <a:pt x="2396" y="6065"/>
                </a:cubicBezTo>
                <a:cubicBezTo>
                  <a:pt x="2358" y="6065"/>
                  <a:pt x="2321" y="6049"/>
                  <a:pt x="2294" y="6022"/>
                </a:cubicBezTo>
                <a:lnTo>
                  <a:pt x="184" y="3732"/>
                </a:lnTo>
                <a:cubicBezTo>
                  <a:pt x="150" y="3695"/>
                  <a:pt x="138" y="3631"/>
                  <a:pt x="159" y="3583"/>
                </a:cubicBezTo>
                <a:cubicBezTo>
                  <a:pt x="179" y="3538"/>
                  <a:pt x="234" y="3501"/>
                  <a:pt x="284" y="3501"/>
                </a:cubicBezTo>
                <a:lnTo>
                  <a:pt x="606" y="3501"/>
                </a:lnTo>
                <a:cubicBezTo>
                  <a:pt x="686" y="3501"/>
                  <a:pt x="743" y="3446"/>
                  <a:pt x="743" y="3364"/>
                </a:cubicBezTo>
                <a:cubicBezTo>
                  <a:pt x="748" y="3272"/>
                  <a:pt x="738" y="2373"/>
                  <a:pt x="732" y="1264"/>
                </a:cubicBezTo>
                <a:cubicBezTo>
                  <a:pt x="726" y="155"/>
                  <a:pt x="243" y="1"/>
                  <a:pt x="38" y="0"/>
                </a:cubicBezTo>
                <a:close/>
              </a:path>
            </a:pathLst>
          </a:custGeom>
          <a:gradFill flip="none" rotWithShape="1">
            <a:gsLst>
              <a:gs pos="0">
                <a:schemeClr val="accent1">
                  <a:lumMod val="40000"/>
                  <a:lumOff val="60000"/>
                </a:schemeClr>
              </a:gs>
              <a:gs pos="90000">
                <a:schemeClr val="accent1">
                  <a:alpha val="100000"/>
                </a:schemeClr>
              </a:gs>
            </a:gsLst>
            <a:lin ang="8100000" scaled="0"/>
            <a:tileRect/>
          </a:gradFill>
          <a:ln>
            <a:noFill/>
          </a:ln>
          <a:effectLst>
            <a:outerShdw blurRad="50800" dist="63500" dir="8100000" algn="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179705" tIns="71755" rIns="107950" bIns="288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2400" b="1" dirty="0">
                <a:solidFill>
                  <a:schemeClr val="lt1">
                    <a:lumMod val="100000"/>
                  </a:schemeClr>
                </a:solidFill>
                <a:latin typeface="+mn-ea"/>
                <a:cs typeface="+mn-ea"/>
                <a:sym typeface="+mn-ea"/>
              </a:rPr>
              <a:t>01</a:t>
            </a:r>
            <a:endParaRPr lang="en-US" altLang="zh-CN" sz="2400" b="1" dirty="0">
              <a:solidFill>
                <a:schemeClr val="lt1">
                  <a:lumMod val="100000"/>
                </a:schemeClr>
              </a:solidFill>
              <a:latin typeface="+mn-ea"/>
              <a:cs typeface="+mn-ea"/>
              <a:sym typeface="+mn-ea"/>
            </a:endParaRPr>
          </a:p>
        </p:txBody>
      </p:sp>
      <p:sp>
        <p:nvSpPr>
          <p:cNvPr id="21" name="任意多边形: 形状 36"/>
          <p:cNvSpPr/>
          <p:nvPr>
            <p:custDataLst>
              <p:tags r:id="rId11"/>
            </p:custDataLst>
          </p:nvPr>
        </p:nvSpPr>
        <p:spPr>
          <a:xfrm>
            <a:off x="4351480" y="1774515"/>
            <a:ext cx="384069" cy="331404"/>
          </a:xfrm>
          <a:custGeom>
            <a:avLst/>
            <a:gdLst>
              <a:gd name="connsiteX0" fmla="*/ 205979 w 411958"/>
              <a:gd name="connsiteY0" fmla="*/ 0 h 346834"/>
              <a:gd name="connsiteX1" fmla="*/ 411958 w 411958"/>
              <a:gd name="connsiteY1" fmla="*/ 296466 h 346834"/>
              <a:gd name="connsiteX2" fmla="*/ 408430 w 411958"/>
              <a:gd name="connsiteY2" fmla="*/ 346834 h 346834"/>
              <a:gd name="connsiteX3" fmla="*/ 3528 w 411958"/>
              <a:gd name="connsiteY3" fmla="*/ 346834 h 346834"/>
              <a:gd name="connsiteX4" fmla="*/ 0 w 411958"/>
              <a:gd name="connsiteY4" fmla="*/ 296466 h 346834"/>
              <a:gd name="connsiteX5" fmla="*/ 205979 w 411958"/>
              <a:gd name="connsiteY5" fmla="*/ 0 h 34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958" h="346834">
                <a:moveTo>
                  <a:pt x="205979" y="0"/>
                </a:moveTo>
                <a:cubicBezTo>
                  <a:pt x="319738" y="0"/>
                  <a:pt x="411958" y="132732"/>
                  <a:pt x="411958" y="296466"/>
                </a:cubicBezTo>
                <a:lnTo>
                  <a:pt x="408430" y="346834"/>
                </a:lnTo>
                <a:lnTo>
                  <a:pt x="3528" y="346834"/>
                </a:lnTo>
                <a:lnTo>
                  <a:pt x="0" y="296466"/>
                </a:lnTo>
                <a:cubicBezTo>
                  <a:pt x="0" y="132732"/>
                  <a:pt x="92220" y="0"/>
                  <a:pt x="205979" y="0"/>
                </a:cubicBezTo>
                <a:close/>
              </a:path>
            </a:pathLst>
          </a:custGeom>
          <a:solidFill>
            <a:schemeClr val="accent2"/>
          </a:solidFill>
          <a:ln>
            <a:noFill/>
          </a:ln>
          <a:effectLst>
            <a:outerShdw blurRad="50800" dist="63500" dir="8100000" algn="tr" rotWithShape="0">
              <a:schemeClr val="accent2">
                <a:lumMod val="75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22" name="任意多边形: 形状 38"/>
          <p:cNvSpPr/>
          <p:nvPr>
            <p:custDataLst>
              <p:tags r:id="rId12"/>
            </p:custDataLst>
          </p:nvPr>
        </p:nvSpPr>
        <p:spPr>
          <a:xfrm>
            <a:off x="4531312" y="1773873"/>
            <a:ext cx="1226709" cy="1601787"/>
          </a:xfrm>
          <a:custGeom>
            <a:avLst/>
            <a:gdLst>
              <a:gd name="connsiteX0" fmla="*/ 38 w 4644"/>
              <a:gd name="connsiteY0" fmla="*/ 0 h 6065"/>
              <a:gd name="connsiteX1" fmla="*/ 736 w 4644"/>
              <a:gd name="connsiteY1" fmla="*/ 0 h 6065"/>
              <a:gd name="connsiteX2" fmla="*/ 2985 w 4644"/>
              <a:gd name="connsiteY2" fmla="*/ 0 h 6065"/>
              <a:gd name="connsiteX3" fmla="*/ 2996 w 4644"/>
              <a:gd name="connsiteY3" fmla="*/ 0 h 6065"/>
              <a:gd name="connsiteX4" fmla="*/ 3001 w 4644"/>
              <a:gd name="connsiteY4" fmla="*/ 0 h 6065"/>
              <a:gd name="connsiteX5" fmla="*/ 3001 w 4644"/>
              <a:gd name="connsiteY5" fmla="*/ 0 h 6065"/>
              <a:gd name="connsiteX6" fmla="*/ 3208 w 4644"/>
              <a:gd name="connsiteY6" fmla="*/ 21 h 6065"/>
              <a:gd name="connsiteX7" fmla="*/ 4048 w 4644"/>
              <a:gd name="connsiteY7" fmla="*/ 1052 h 6065"/>
              <a:gd name="connsiteX8" fmla="*/ 4002 w 4644"/>
              <a:gd name="connsiteY8" fmla="*/ 1348 h 6065"/>
              <a:gd name="connsiteX9" fmla="*/ 4002 w 4644"/>
              <a:gd name="connsiteY9" fmla="*/ 1348 h 6065"/>
              <a:gd name="connsiteX10" fmla="*/ 4048 w 4644"/>
              <a:gd name="connsiteY10" fmla="*/ 1052 h 6065"/>
              <a:gd name="connsiteX11" fmla="*/ 4048 w 4644"/>
              <a:gd name="connsiteY11" fmla="*/ 1446 h 6065"/>
              <a:gd name="connsiteX12" fmla="*/ 4050 w 4644"/>
              <a:gd name="connsiteY12" fmla="*/ 1451 h 6065"/>
              <a:gd name="connsiteX13" fmla="*/ 4050 w 4644"/>
              <a:gd name="connsiteY13" fmla="*/ 3364 h 6065"/>
              <a:gd name="connsiteX14" fmla="*/ 4187 w 4644"/>
              <a:gd name="connsiteY14" fmla="*/ 3501 h 6065"/>
              <a:gd name="connsiteX15" fmla="*/ 4508 w 4644"/>
              <a:gd name="connsiteY15" fmla="*/ 3501 h 6065"/>
              <a:gd name="connsiteX16" fmla="*/ 4634 w 4644"/>
              <a:gd name="connsiteY16" fmla="*/ 3583 h 6065"/>
              <a:gd name="connsiteX17" fmla="*/ 4609 w 4644"/>
              <a:gd name="connsiteY17" fmla="*/ 3732 h 6065"/>
              <a:gd name="connsiteX18" fmla="*/ 2499 w 4644"/>
              <a:gd name="connsiteY18" fmla="*/ 6022 h 6065"/>
              <a:gd name="connsiteX19" fmla="*/ 2396 w 4644"/>
              <a:gd name="connsiteY19" fmla="*/ 6065 h 6065"/>
              <a:gd name="connsiteX20" fmla="*/ 2294 w 4644"/>
              <a:gd name="connsiteY20" fmla="*/ 6022 h 6065"/>
              <a:gd name="connsiteX21" fmla="*/ 184 w 4644"/>
              <a:gd name="connsiteY21" fmla="*/ 3732 h 6065"/>
              <a:gd name="connsiteX22" fmla="*/ 159 w 4644"/>
              <a:gd name="connsiteY22" fmla="*/ 3583 h 6065"/>
              <a:gd name="connsiteX23" fmla="*/ 284 w 4644"/>
              <a:gd name="connsiteY23" fmla="*/ 3501 h 6065"/>
              <a:gd name="connsiteX24" fmla="*/ 606 w 4644"/>
              <a:gd name="connsiteY24" fmla="*/ 3501 h 6065"/>
              <a:gd name="connsiteX25" fmla="*/ 743 w 4644"/>
              <a:gd name="connsiteY25" fmla="*/ 3364 h 6065"/>
              <a:gd name="connsiteX26" fmla="*/ 732 w 4644"/>
              <a:gd name="connsiteY26" fmla="*/ 1264 h 6065"/>
              <a:gd name="connsiteX27" fmla="*/ 38 w 4644"/>
              <a:gd name="connsiteY27" fmla="*/ 0 h 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44" h="6065">
                <a:moveTo>
                  <a:pt x="38" y="0"/>
                </a:moveTo>
                <a:cubicBezTo>
                  <a:pt x="-167" y="-1"/>
                  <a:pt x="503" y="0"/>
                  <a:pt x="736" y="0"/>
                </a:cubicBezTo>
                <a:lnTo>
                  <a:pt x="2985" y="0"/>
                </a:lnTo>
                <a:lnTo>
                  <a:pt x="2996" y="0"/>
                </a:lnTo>
                <a:lnTo>
                  <a:pt x="3001" y="0"/>
                </a:lnTo>
                <a:lnTo>
                  <a:pt x="3001" y="0"/>
                </a:lnTo>
                <a:lnTo>
                  <a:pt x="3208" y="21"/>
                </a:lnTo>
                <a:cubicBezTo>
                  <a:pt x="3687" y="119"/>
                  <a:pt x="4048" y="543"/>
                  <a:pt x="4048" y="1052"/>
                </a:cubicBezTo>
                <a:lnTo>
                  <a:pt x="4002" y="1348"/>
                </a:lnTo>
                <a:lnTo>
                  <a:pt x="4002" y="1348"/>
                </a:lnTo>
                <a:lnTo>
                  <a:pt x="4048" y="1052"/>
                </a:lnTo>
                <a:lnTo>
                  <a:pt x="4048" y="1446"/>
                </a:lnTo>
                <a:lnTo>
                  <a:pt x="4050" y="1451"/>
                </a:lnTo>
                <a:cubicBezTo>
                  <a:pt x="4050" y="1531"/>
                  <a:pt x="4050" y="3285"/>
                  <a:pt x="4050" y="3364"/>
                </a:cubicBezTo>
                <a:cubicBezTo>
                  <a:pt x="4050" y="3446"/>
                  <a:pt x="4107" y="3501"/>
                  <a:pt x="4187" y="3501"/>
                </a:cubicBezTo>
                <a:lnTo>
                  <a:pt x="4508" y="3501"/>
                </a:lnTo>
                <a:cubicBezTo>
                  <a:pt x="4559" y="3501"/>
                  <a:pt x="4613" y="3538"/>
                  <a:pt x="4634" y="3583"/>
                </a:cubicBezTo>
                <a:cubicBezTo>
                  <a:pt x="4654" y="3631"/>
                  <a:pt x="4643" y="3695"/>
                  <a:pt x="4609" y="3732"/>
                </a:cubicBezTo>
                <a:lnTo>
                  <a:pt x="2499" y="6022"/>
                </a:lnTo>
                <a:cubicBezTo>
                  <a:pt x="2472" y="6049"/>
                  <a:pt x="2435" y="6065"/>
                  <a:pt x="2396" y="6065"/>
                </a:cubicBezTo>
                <a:cubicBezTo>
                  <a:pt x="2358" y="6065"/>
                  <a:pt x="2321" y="6049"/>
                  <a:pt x="2294" y="6022"/>
                </a:cubicBezTo>
                <a:lnTo>
                  <a:pt x="184" y="3732"/>
                </a:lnTo>
                <a:cubicBezTo>
                  <a:pt x="150" y="3695"/>
                  <a:pt x="138" y="3631"/>
                  <a:pt x="159" y="3583"/>
                </a:cubicBezTo>
                <a:cubicBezTo>
                  <a:pt x="179" y="3538"/>
                  <a:pt x="234" y="3501"/>
                  <a:pt x="284" y="3501"/>
                </a:cubicBezTo>
                <a:lnTo>
                  <a:pt x="606" y="3501"/>
                </a:lnTo>
                <a:cubicBezTo>
                  <a:pt x="686" y="3501"/>
                  <a:pt x="743" y="3446"/>
                  <a:pt x="743" y="3364"/>
                </a:cubicBezTo>
                <a:cubicBezTo>
                  <a:pt x="748" y="3272"/>
                  <a:pt x="738" y="2373"/>
                  <a:pt x="732" y="1264"/>
                </a:cubicBezTo>
                <a:cubicBezTo>
                  <a:pt x="726" y="155"/>
                  <a:pt x="243" y="1"/>
                  <a:pt x="38" y="0"/>
                </a:cubicBezTo>
                <a:close/>
              </a:path>
            </a:pathLst>
          </a:custGeom>
          <a:gradFill flip="none" rotWithShape="1">
            <a:gsLst>
              <a:gs pos="0">
                <a:schemeClr val="accent2">
                  <a:lumMod val="40000"/>
                  <a:lumOff val="60000"/>
                </a:schemeClr>
              </a:gs>
              <a:gs pos="90000">
                <a:schemeClr val="accent2"/>
              </a:gs>
            </a:gsLst>
            <a:lin ang="8100000" scaled="0"/>
            <a:tileRect/>
          </a:gradFill>
          <a:ln>
            <a:noFill/>
          </a:ln>
          <a:effectLst>
            <a:outerShdw blurRad="50800" dist="63500" dir="8100000" algn="tr" rotWithShape="0">
              <a:schemeClr val="accent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179705" tIns="71755" rIns="107950" bIns="288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2400" b="1">
                <a:solidFill>
                  <a:schemeClr val="lt1">
                    <a:lumMod val="100000"/>
                  </a:schemeClr>
                </a:solidFill>
                <a:latin typeface="+mn-ea"/>
                <a:cs typeface="+mn-ea"/>
                <a:sym typeface="+mn-ea"/>
              </a:rPr>
              <a:t>02</a:t>
            </a:r>
            <a:endParaRPr lang="en-US" altLang="zh-CN" sz="2400" b="1">
              <a:solidFill>
                <a:schemeClr val="lt1">
                  <a:lumMod val="100000"/>
                </a:schemeClr>
              </a:solidFill>
              <a:latin typeface="+mn-ea"/>
              <a:cs typeface="+mn-ea"/>
              <a:sym typeface="+mn-ea"/>
            </a:endParaRPr>
          </a:p>
        </p:txBody>
      </p:sp>
      <p:sp>
        <p:nvSpPr>
          <p:cNvPr id="10" name="矩形 9"/>
          <p:cNvSpPr/>
          <p:nvPr>
            <p:custDataLst>
              <p:tags r:id="rId13"/>
            </p:custDataLst>
          </p:nvPr>
        </p:nvSpPr>
        <p:spPr>
          <a:xfrm>
            <a:off x="4123479" y="3417406"/>
            <a:ext cx="1862543" cy="611428"/>
          </a:xfrm>
          <a:prstGeom prst="rect">
            <a:avLst/>
          </a:prstGeom>
          <a:noFill/>
        </p:spPr>
        <p:txBody>
          <a:bodyPr wrap="square" lIns="0" tIns="0" rIns="0" bIns="0" rtlCol="0" anchor="b">
            <a:noAutofit/>
          </a:bodyPr>
          <a:lstStyle/>
          <a:p>
            <a:pPr marL="0" indent="0" algn="ctr">
              <a:lnSpc>
                <a:spcPct val="100000"/>
              </a:lnSpc>
              <a:spcBef>
                <a:spcPts val="0"/>
              </a:spcBef>
              <a:spcAft>
                <a:spcPts val="0"/>
              </a:spcAft>
              <a:buSzPct val="100000"/>
            </a:pPr>
            <a:r>
              <a:rPr lang="zh-CN" altLang="en-US" sz="2000" b="1">
                <a:solidFill>
                  <a:schemeClr val="accent2"/>
                </a:solidFill>
                <a:latin typeface="+mn-ea"/>
                <a:cs typeface="+mn-ea"/>
              </a:rPr>
              <a:t>财报业绩</a:t>
            </a:r>
            <a:endParaRPr lang="zh-CN" altLang="en-US" sz="2000" b="1">
              <a:solidFill>
                <a:schemeClr val="accent2"/>
              </a:solidFill>
              <a:latin typeface="+mn-ea"/>
              <a:cs typeface="+mn-ea"/>
            </a:endParaRPr>
          </a:p>
        </p:txBody>
      </p:sp>
      <p:sp>
        <p:nvSpPr>
          <p:cNvPr id="28" name="任意多边形: 形状 36"/>
          <p:cNvSpPr/>
          <p:nvPr>
            <p:custDataLst>
              <p:tags r:id="rId14"/>
            </p:custDataLst>
          </p:nvPr>
        </p:nvSpPr>
        <p:spPr>
          <a:xfrm>
            <a:off x="6591027" y="1774515"/>
            <a:ext cx="384069" cy="331404"/>
          </a:xfrm>
          <a:custGeom>
            <a:avLst/>
            <a:gdLst>
              <a:gd name="connsiteX0" fmla="*/ 205979 w 411958"/>
              <a:gd name="connsiteY0" fmla="*/ 0 h 346834"/>
              <a:gd name="connsiteX1" fmla="*/ 411958 w 411958"/>
              <a:gd name="connsiteY1" fmla="*/ 296466 h 346834"/>
              <a:gd name="connsiteX2" fmla="*/ 408430 w 411958"/>
              <a:gd name="connsiteY2" fmla="*/ 346834 h 346834"/>
              <a:gd name="connsiteX3" fmla="*/ 3528 w 411958"/>
              <a:gd name="connsiteY3" fmla="*/ 346834 h 346834"/>
              <a:gd name="connsiteX4" fmla="*/ 0 w 411958"/>
              <a:gd name="connsiteY4" fmla="*/ 296466 h 346834"/>
              <a:gd name="connsiteX5" fmla="*/ 205979 w 411958"/>
              <a:gd name="connsiteY5" fmla="*/ 0 h 34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958" h="346834">
                <a:moveTo>
                  <a:pt x="205979" y="0"/>
                </a:moveTo>
                <a:cubicBezTo>
                  <a:pt x="319738" y="0"/>
                  <a:pt x="411958" y="132732"/>
                  <a:pt x="411958" y="296466"/>
                </a:cubicBezTo>
                <a:lnTo>
                  <a:pt x="408430" y="346834"/>
                </a:lnTo>
                <a:lnTo>
                  <a:pt x="3528" y="346834"/>
                </a:lnTo>
                <a:lnTo>
                  <a:pt x="0" y="296466"/>
                </a:lnTo>
                <a:cubicBezTo>
                  <a:pt x="0" y="132732"/>
                  <a:pt x="92220" y="0"/>
                  <a:pt x="205979" y="0"/>
                </a:cubicBezTo>
                <a:close/>
              </a:path>
            </a:pathLst>
          </a:custGeom>
          <a:solidFill>
            <a:schemeClr val="accent3"/>
          </a:solidFill>
          <a:ln>
            <a:noFill/>
          </a:ln>
          <a:effectLst>
            <a:outerShdw blurRad="50800" dist="63500" dir="8100000" algn="tr" rotWithShape="0">
              <a:schemeClr val="accent3">
                <a:lumMod val="50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30" name="任意多边形: 形状 38"/>
          <p:cNvSpPr/>
          <p:nvPr>
            <p:custDataLst>
              <p:tags r:id="rId15"/>
            </p:custDataLst>
          </p:nvPr>
        </p:nvSpPr>
        <p:spPr>
          <a:xfrm>
            <a:off x="6770859" y="1773873"/>
            <a:ext cx="1226709" cy="1601787"/>
          </a:xfrm>
          <a:custGeom>
            <a:avLst/>
            <a:gdLst>
              <a:gd name="connsiteX0" fmla="*/ 38 w 4644"/>
              <a:gd name="connsiteY0" fmla="*/ 0 h 6065"/>
              <a:gd name="connsiteX1" fmla="*/ 736 w 4644"/>
              <a:gd name="connsiteY1" fmla="*/ 0 h 6065"/>
              <a:gd name="connsiteX2" fmla="*/ 2985 w 4644"/>
              <a:gd name="connsiteY2" fmla="*/ 0 h 6065"/>
              <a:gd name="connsiteX3" fmla="*/ 2996 w 4644"/>
              <a:gd name="connsiteY3" fmla="*/ 0 h 6065"/>
              <a:gd name="connsiteX4" fmla="*/ 3001 w 4644"/>
              <a:gd name="connsiteY4" fmla="*/ 0 h 6065"/>
              <a:gd name="connsiteX5" fmla="*/ 3001 w 4644"/>
              <a:gd name="connsiteY5" fmla="*/ 0 h 6065"/>
              <a:gd name="connsiteX6" fmla="*/ 3208 w 4644"/>
              <a:gd name="connsiteY6" fmla="*/ 21 h 6065"/>
              <a:gd name="connsiteX7" fmla="*/ 4048 w 4644"/>
              <a:gd name="connsiteY7" fmla="*/ 1052 h 6065"/>
              <a:gd name="connsiteX8" fmla="*/ 4002 w 4644"/>
              <a:gd name="connsiteY8" fmla="*/ 1348 h 6065"/>
              <a:gd name="connsiteX9" fmla="*/ 4002 w 4644"/>
              <a:gd name="connsiteY9" fmla="*/ 1348 h 6065"/>
              <a:gd name="connsiteX10" fmla="*/ 4048 w 4644"/>
              <a:gd name="connsiteY10" fmla="*/ 1052 h 6065"/>
              <a:gd name="connsiteX11" fmla="*/ 4048 w 4644"/>
              <a:gd name="connsiteY11" fmla="*/ 1446 h 6065"/>
              <a:gd name="connsiteX12" fmla="*/ 4050 w 4644"/>
              <a:gd name="connsiteY12" fmla="*/ 1451 h 6065"/>
              <a:gd name="connsiteX13" fmla="*/ 4050 w 4644"/>
              <a:gd name="connsiteY13" fmla="*/ 3364 h 6065"/>
              <a:gd name="connsiteX14" fmla="*/ 4187 w 4644"/>
              <a:gd name="connsiteY14" fmla="*/ 3501 h 6065"/>
              <a:gd name="connsiteX15" fmla="*/ 4508 w 4644"/>
              <a:gd name="connsiteY15" fmla="*/ 3501 h 6065"/>
              <a:gd name="connsiteX16" fmla="*/ 4634 w 4644"/>
              <a:gd name="connsiteY16" fmla="*/ 3583 h 6065"/>
              <a:gd name="connsiteX17" fmla="*/ 4609 w 4644"/>
              <a:gd name="connsiteY17" fmla="*/ 3732 h 6065"/>
              <a:gd name="connsiteX18" fmla="*/ 2499 w 4644"/>
              <a:gd name="connsiteY18" fmla="*/ 6022 h 6065"/>
              <a:gd name="connsiteX19" fmla="*/ 2396 w 4644"/>
              <a:gd name="connsiteY19" fmla="*/ 6065 h 6065"/>
              <a:gd name="connsiteX20" fmla="*/ 2294 w 4644"/>
              <a:gd name="connsiteY20" fmla="*/ 6022 h 6065"/>
              <a:gd name="connsiteX21" fmla="*/ 184 w 4644"/>
              <a:gd name="connsiteY21" fmla="*/ 3732 h 6065"/>
              <a:gd name="connsiteX22" fmla="*/ 159 w 4644"/>
              <a:gd name="connsiteY22" fmla="*/ 3583 h 6065"/>
              <a:gd name="connsiteX23" fmla="*/ 284 w 4644"/>
              <a:gd name="connsiteY23" fmla="*/ 3501 h 6065"/>
              <a:gd name="connsiteX24" fmla="*/ 606 w 4644"/>
              <a:gd name="connsiteY24" fmla="*/ 3501 h 6065"/>
              <a:gd name="connsiteX25" fmla="*/ 743 w 4644"/>
              <a:gd name="connsiteY25" fmla="*/ 3364 h 6065"/>
              <a:gd name="connsiteX26" fmla="*/ 732 w 4644"/>
              <a:gd name="connsiteY26" fmla="*/ 1264 h 6065"/>
              <a:gd name="connsiteX27" fmla="*/ 38 w 4644"/>
              <a:gd name="connsiteY27" fmla="*/ 0 h 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44" h="6065">
                <a:moveTo>
                  <a:pt x="38" y="0"/>
                </a:moveTo>
                <a:cubicBezTo>
                  <a:pt x="-167" y="-1"/>
                  <a:pt x="503" y="0"/>
                  <a:pt x="736" y="0"/>
                </a:cubicBezTo>
                <a:lnTo>
                  <a:pt x="2985" y="0"/>
                </a:lnTo>
                <a:lnTo>
                  <a:pt x="2996" y="0"/>
                </a:lnTo>
                <a:lnTo>
                  <a:pt x="3001" y="0"/>
                </a:lnTo>
                <a:lnTo>
                  <a:pt x="3001" y="0"/>
                </a:lnTo>
                <a:lnTo>
                  <a:pt x="3208" y="21"/>
                </a:lnTo>
                <a:cubicBezTo>
                  <a:pt x="3687" y="119"/>
                  <a:pt x="4048" y="543"/>
                  <a:pt x="4048" y="1052"/>
                </a:cubicBezTo>
                <a:lnTo>
                  <a:pt x="4002" y="1348"/>
                </a:lnTo>
                <a:lnTo>
                  <a:pt x="4002" y="1348"/>
                </a:lnTo>
                <a:lnTo>
                  <a:pt x="4048" y="1052"/>
                </a:lnTo>
                <a:lnTo>
                  <a:pt x="4048" y="1446"/>
                </a:lnTo>
                <a:lnTo>
                  <a:pt x="4050" y="1451"/>
                </a:lnTo>
                <a:cubicBezTo>
                  <a:pt x="4050" y="1531"/>
                  <a:pt x="4050" y="3285"/>
                  <a:pt x="4050" y="3364"/>
                </a:cubicBezTo>
                <a:cubicBezTo>
                  <a:pt x="4050" y="3446"/>
                  <a:pt x="4107" y="3501"/>
                  <a:pt x="4187" y="3501"/>
                </a:cubicBezTo>
                <a:lnTo>
                  <a:pt x="4508" y="3501"/>
                </a:lnTo>
                <a:cubicBezTo>
                  <a:pt x="4559" y="3501"/>
                  <a:pt x="4613" y="3538"/>
                  <a:pt x="4634" y="3583"/>
                </a:cubicBezTo>
                <a:cubicBezTo>
                  <a:pt x="4654" y="3631"/>
                  <a:pt x="4643" y="3695"/>
                  <a:pt x="4609" y="3732"/>
                </a:cubicBezTo>
                <a:lnTo>
                  <a:pt x="2499" y="6022"/>
                </a:lnTo>
                <a:cubicBezTo>
                  <a:pt x="2472" y="6049"/>
                  <a:pt x="2435" y="6065"/>
                  <a:pt x="2396" y="6065"/>
                </a:cubicBezTo>
                <a:cubicBezTo>
                  <a:pt x="2358" y="6065"/>
                  <a:pt x="2321" y="6049"/>
                  <a:pt x="2294" y="6022"/>
                </a:cubicBezTo>
                <a:lnTo>
                  <a:pt x="184" y="3732"/>
                </a:lnTo>
                <a:cubicBezTo>
                  <a:pt x="150" y="3695"/>
                  <a:pt x="138" y="3631"/>
                  <a:pt x="159" y="3583"/>
                </a:cubicBezTo>
                <a:cubicBezTo>
                  <a:pt x="179" y="3538"/>
                  <a:pt x="234" y="3501"/>
                  <a:pt x="284" y="3501"/>
                </a:cubicBezTo>
                <a:lnTo>
                  <a:pt x="606" y="3501"/>
                </a:lnTo>
                <a:cubicBezTo>
                  <a:pt x="686" y="3501"/>
                  <a:pt x="743" y="3446"/>
                  <a:pt x="743" y="3364"/>
                </a:cubicBezTo>
                <a:cubicBezTo>
                  <a:pt x="748" y="3272"/>
                  <a:pt x="738" y="2373"/>
                  <a:pt x="732" y="1264"/>
                </a:cubicBezTo>
                <a:cubicBezTo>
                  <a:pt x="726" y="155"/>
                  <a:pt x="243" y="1"/>
                  <a:pt x="38" y="0"/>
                </a:cubicBezTo>
                <a:close/>
              </a:path>
            </a:pathLst>
          </a:custGeom>
          <a:gradFill flip="none" rotWithShape="1">
            <a:gsLst>
              <a:gs pos="0">
                <a:schemeClr val="accent3">
                  <a:lumMod val="40000"/>
                  <a:lumOff val="60000"/>
                </a:schemeClr>
              </a:gs>
              <a:gs pos="80000">
                <a:schemeClr val="accent3"/>
              </a:gs>
            </a:gsLst>
            <a:lin ang="8100000" scaled="0"/>
            <a:tileRect/>
          </a:gradFill>
          <a:ln>
            <a:noFill/>
          </a:ln>
          <a:effectLst>
            <a:outerShdw blurRad="50800" dist="63500" dir="8100000" algn="tr" rotWithShape="0">
              <a:schemeClr val="accent3">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179705" tIns="71755" rIns="107950" bIns="288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2400" b="1">
                <a:solidFill>
                  <a:schemeClr val="lt1">
                    <a:lumMod val="100000"/>
                  </a:schemeClr>
                </a:solidFill>
                <a:latin typeface="+mn-ea"/>
                <a:cs typeface="+mn-ea"/>
                <a:sym typeface="+mn-ea"/>
              </a:rPr>
              <a:t>03</a:t>
            </a:r>
            <a:endParaRPr lang="en-US" altLang="zh-CN" sz="2400" b="1">
              <a:solidFill>
                <a:schemeClr val="lt1">
                  <a:lumMod val="100000"/>
                </a:schemeClr>
              </a:solidFill>
              <a:latin typeface="+mn-ea"/>
              <a:cs typeface="+mn-ea"/>
              <a:sym typeface="+mn-ea"/>
            </a:endParaRPr>
          </a:p>
        </p:txBody>
      </p:sp>
      <p:sp>
        <p:nvSpPr>
          <p:cNvPr id="11" name="矩形 10"/>
          <p:cNvSpPr/>
          <p:nvPr>
            <p:custDataLst>
              <p:tags r:id="rId16"/>
            </p:custDataLst>
          </p:nvPr>
        </p:nvSpPr>
        <p:spPr>
          <a:xfrm>
            <a:off x="6363026" y="3417406"/>
            <a:ext cx="1862543" cy="611428"/>
          </a:xfrm>
          <a:prstGeom prst="rect">
            <a:avLst/>
          </a:prstGeom>
          <a:noFill/>
        </p:spPr>
        <p:txBody>
          <a:bodyPr wrap="square" lIns="0" tIns="0" rIns="0" bIns="0" rtlCol="0" anchor="b">
            <a:noAutofit/>
          </a:bodyPr>
          <a:lstStyle/>
          <a:p>
            <a:pPr marL="0" indent="0" algn="ctr">
              <a:lnSpc>
                <a:spcPct val="100000"/>
              </a:lnSpc>
              <a:spcBef>
                <a:spcPts val="0"/>
              </a:spcBef>
              <a:spcAft>
                <a:spcPts val="0"/>
              </a:spcAft>
              <a:buSzPct val="100000"/>
            </a:pPr>
            <a:r>
              <a:rPr lang="zh-CN" altLang="en-US" sz="2000" b="1" dirty="0">
                <a:solidFill>
                  <a:schemeClr val="accent3"/>
                </a:solidFill>
                <a:latin typeface="+mn-ea"/>
                <a:cs typeface="+mn-ea"/>
              </a:rPr>
              <a:t>低位科技</a:t>
            </a:r>
            <a:endParaRPr lang="zh-CN" altLang="en-US" sz="2000" b="1" dirty="0">
              <a:solidFill>
                <a:schemeClr val="accent3"/>
              </a:solidFill>
              <a:latin typeface="+mn-ea"/>
              <a:cs typeface="+mn-ea"/>
            </a:endParaRPr>
          </a:p>
        </p:txBody>
      </p:sp>
      <p:sp>
        <p:nvSpPr>
          <p:cNvPr id="38" name="任意多边形: 形状 36"/>
          <p:cNvSpPr/>
          <p:nvPr>
            <p:custDataLst>
              <p:tags r:id="rId17"/>
            </p:custDataLst>
          </p:nvPr>
        </p:nvSpPr>
        <p:spPr>
          <a:xfrm>
            <a:off x="8830574" y="1774515"/>
            <a:ext cx="384069" cy="331404"/>
          </a:xfrm>
          <a:custGeom>
            <a:avLst/>
            <a:gdLst>
              <a:gd name="connsiteX0" fmla="*/ 205979 w 411958"/>
              <a:gd name="connsiteY0" fmla="*/ 0 h 346834"/>
              <a:gd name="connsiteX1" fmla="*/ 411958 w 411958"/>
              <a:gd name="connsiteY1" fmla="*/ 296466 h 346834"/>
              <a:gd name="connsiteX2" fmla="*/ 408430 w 411958"/>
              <a:gd name="connsiteY2" fmla="*/ 346834 h 346834"/>
              <a:gd name="connsiteX3" fmla="*/ 3528 w 411958"/>
              <a:gd name="connsiteY3" fmla="*/ 346834 h 346834"/>
              <a:gd name="connsiteX4" fmla="*/ 0 w 411958"/>
              <a:gd name="connsiteY4" fmla="*/ 296466 h 346834"/>
              <a:gd name="connsiteX5" fmla="*/ 205979 w 411958"/>
              <a:gd name="connsiteY5" fmla="*/ 0 h 34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958" h="346834">
                <a:moveTo>
                  <a:pt x="205979" y="0"/>
                </a:moveTo>
                <a:cubicBezTo>
                  <a:pt x="319738" y="0"/>
                  <a:pt x="411958" y="132732"/>
                  <a:pt x="411958" y="296466"/>
                </a:cubicBezTo>
                <a:lnTo>
                  <a:pt x="408430" y="346834"/>
                </a:lnTo>
                <a:lnTo>
                  <a:pt x="3528" y="346834"/>
                </a:lnTo>
                <a:lnTo>
                  <a:pt x="0" y="296466"/>
                </a:lnTo>
                <a:cubicBezTo>
                  <a:pt x="0" y="132732"/>
                  <a:pt x="92220" y="0"/>
                  <a:pt x="205979" y="0"/>
                </a:cubicBezTo>
                <a:close/>
              </a:path>
            </a:pathLst>
          </a:custGeom>
          <a:solidFill>
            <a:schemeClr val="accent4"/>
          </a:solidFill>
          <a:ln>
            <a:noFill/>
          </a:ln>
          <a:effectLst>
            <a:outerShdw blurRad="50800" dist="63500" dir="8100000" algn="tr" rotWithShape="0">
              <a:schemeClr val="accent4">
                <a:lumMod val="75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40" name="任意多边形: 形状 38"/>
          <p:cNvSpPr/>
          <p:nvPr>
            <p:custDataLst>
              <p:tags r:id="rId18"/>
            </p:custDataLst>
          </p:nvPr>
        </p:nvSpPr>
        <p:spPr>
          <a:xfrm>
            <a:off x="9010406" y="1773873"/>
            <a:ext cx="1226709" cy="1601787"/>
          </a:xfrm>
          <a:custGeom>
            <a:avLst/>
            <a:gdLst>
              <a:gd name="connsiteX0" fmla="*/ 38 w 4644"/>
              <a:gd name="connsiteY0" fmla="*/ 0 h 6065"/>
              <a:gd name="connsiteX1" fmla="*/ 736 w 4644"/>
              <a:gd name="connsiteY1" fmla="*/ 0 h 6065"/>
              <a:gd name="connsiteX2" fmla="*/ 2985 w 4644"/>
              <a:gd name="connsiteY2" fmla="*/ 0 h 6065"/>
              <a:gd name="connsiteX3" fmla="*/ 2996 w 4644"/>
              <a:gd name="connsiteY3" fmla="*/ 0 h 6065"/>
              <a:gd name="connsiteX4" fmla="*/ 3001 w 4644"/>
              <a:gd name="connsiteY4" fmla="*/ 0 h 6065"/>
              <a:gd name="connsiteX5" fmla="*/ 3001 w 4644"/>
              <a:gd name="connsiteY5" fmla="*/ 0 h 6065"/>
              <a:gd name="connsiteX6" fmla="*/ 3208 w 4644"/>
              <a:gd name="connsiteY6" fmla="*/ 21 h 6065"/>
              <a:gd name="connsiteX7" fmla="*/ 4048 w 4644"/>
              <a:gd name="connsiteY7" fmla="*/ 1052 h 6065"/>
              <a:gd name="connsiteX8" fmla="*/ 4002 w 4644"/>
              <a:gd name="connsiteY8" fmla="*/ 1348 h 6065"/>
              <a:gd name="connsiteX9" fmla="*/ 4002 w 4644"/>
              <a:gd name="connsiteY9" fmla="*/ 1348 h 6065"/>
              <a:gd name="connsiteX10" fmla="*/ 4048 w 4644"/>
              <a:gd name="connsiteY10" fmla="*/ 1052 h 6065"/>
              <a:gd name="connsiteX11" fmla="*/ 4048 w 4644"/>
              <a:gd name="connsiteY11" fmla="*/ 1446 h 6065"/>
              <a:gd name="connsiteX12" fmla="*/ 4050 w 4644"/>
              <a:gd name="connsiteY12" fmla="*/ 1451 h 6065"/>
              <a:gd name="connsiteX13" fmla="*/ 4050 w 4644"/>
              <a:gd name="connsiteY13" fmla="*/ 3364 h 6065"/>
              <a:gd name="connsiteX14" fmla="*/ 4187 w 4644"/>
              <a:gd name="connsiteY14" fmla="*/ 3501 h 6065"/>
              <a:gd name="connsiteX15" fmla="*/ 4508 w 4644"/>
              <a:gd name="connsiteY15" fmla="*/ 3501 h 6065"/>
              <a:gd name="connsiteX16" fmla="*/ 4634 w 4644"/>
              <a:gd name="connsiteY16" fmla="*/ 3583 h 6065"/>
              <a:gd name="connsiteX17" fmla="*/ 4609 w 4644"/>
              <a:gd name="connsiteY17" fmla="*/ 3732 h 6065"/>
              <a:gd name="connsiteX18" fmla="*/ 2499 w 4644"/>
              <a:gd name="connsiteY18" fmla="*/ 6022 h 6065"/>
              <a:gd name="connsiteX19" fmla="*/ 2396 w 4644"/>
              <a:gd name="connsiteY19" fmla="*/ 6065 h 6065"/>
              <a:gd name="connsiteX20" fmla="*/ 2294 w 4644"/>
              <a:gd name="connsiteY20" fmla="*/ 6022 h 6065"/>
              <a:gd name="connsiteX21" fmla="*/ 184 w 4644"/>
              <a:gd name="connsiteY21" fmla="*/ 3732 h 6065"/>
              <a:gd name="connsiteX22" fmla="*/ 159 w 4644"/>
              <a:gd name="connsiteY22" fmla="*/ 3583 h 6065"/>
              <a:gd name="connsiteX23" fmla="*/ 284 w 4644"/>
              <a:gd name="connsiteY23" fmla="*/ 3501 h 6065"/>
              <a:gd name="connsiteX24" fmla="*/ 606 w 4644"/>
              <a:gd name="connsiteY24" fmla="*/ 3501 h 6065"/>
              <a:gd name="connsiteX25" fmla="*/ 743 w 4644"/>
              <a:gd name="connsiteY25" fmla="*/ 3364 h 6065"/>
              <a:gd name="connsiteX26" fmla="*/ 732 w 4644"/>
              <a:gd name="connsiteY26" fmla="*/ 1264 h 6065"/>
              <a:gd name="connsiteX27" fmla="*/ 38 w 4644"/>
              <a:gd name="connsiteY27" fmla="*/ 0 h 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44" h="6065">
                <a:moveTo>
                  <a:pt x="38" y="0"/>
                </a:moveTo>
                <a:cubicBezTo>
                  <a:pt x="-167" y="-1"/>
                  <a:pt x="503" y="0"/>
                  <a:pt x="736" y="0"/>
                </a:cubicBezTo>
                <a:lnTo>
                  <a:pt x="2985" y="0"/>
                </a:lnTo>
                <a:lnTo>
                  <a:pt x="2996" y="0"/>
                </a:lnTo>
                <a:lnTo>
                  <a:pt x="3001" y="0"/>
                </a:lnTo>
                <a:lnTo>
                  <a:pt x="3001" y="0"/>
                </a:lnTo>
                <a:lnTo>
                  <a:pt x="3208" y="21"/>
                </a:lnTo>
                <a:cubicBezTo>
                  <a:pt x="3687" y="119"/>
                  <a:pt x="4048" y="543"/>
                  <a:pt x="4048" y="1052"/>
                </a:cubicBezTo>
                <a:lnTo>
                  <a:pt x="4002" y="1348"/>
                </a:lnTo>
                <a:lnTo>
                  <a:pt x="4002" y="1348"/>
                </a:lnTo>
                <a:lnTo>
                  <a:pt x="4048" y="1052"/>
                </a:lnTo>
                <a:lnTo>
                  <a:pt x="4048" y="1446"/>
                </a:lnTo>
                <a:lnTo>
                  <a:pt x="4050" y="1451"/>
                </a:lnTo>
                <a:cubicBezTo>
                  <a:pt x="4050" y="1531"/>
                  <a:pt x="4050" y="3285"/>
                  <a:pt x="4050" y="3364"/>
                </a:cubicBezTo>
                <a:cubicBezTo>
                  <a:pt x="4050" y="3446"/>
                  <a:pt x="4107" y="3501"/>
                  <a:pt x="4187" y="3501"/>
                </a:cubicBezTo>
                <a:lnTo>
                  <a:pt x="4508" y="3501"/>
                </a:lnTo>
                <a:cubicBezTo>
                  <a:pt x="4559" y="3501"/>
                  <a:pt x="4613" y="3538"/>
                  <a:pt x="4634" y="3583"/>
                </a:cubicBezTo>
                <a:cubicBezTo>
                  <a:pt x="4654" y="3631"/>
                  <a:pt x="4643" y="3695"/>
                  <a:pt x="4609" y="3732"/>
                </a:cubicBezTo>
                <a:lnTo>
                  <a:pt x="2499" y="6022"/>
                </a:lnTo>
                <a:cubicBezTo>
                  <a:pt x="2472" y="6049"/>
                  <a:pt x="2435" y="6065"/>
                  <a:pt x="2396" y="6065"/>
                </a:cubicBezTo>
                <a:cubicBezTo>
                  <a:pt x="2358" y="6065"/>
                  <a:pt x="2321" y="6049"/>
                  <a:pt x="2294" y="6022"/>
                </a:cubicBezTo>
                <a:lnTo>
                  <a:pt x="184" y="3732"/>
                </a:lnTo>
                <a:cubicBezTo>
                  <a:pt x="150" y="3695"/>
                  <a:pt x="138" y="3631"/>
                  <a:pt x="159" y="3583"/>
                </a:cubicBezTo>
                <a:cubicBezTo>
                  <a:pt x="179" y="3538"/>
                  <a:pt x="234" y="3501"/>
                  <a:pt x="284" y="3501"/>
                </a:cubicBezTo>
                <a:lnTo>
                  <a:pt x="606" y="3501"/>
                </a:lnTo>
                <a:cubicBezTo>
                  <a:pt x="686" y="3501"/>
                  <a:pt x="743" y="3446"/>
                  <a:pt x="743" y="3364"/>
                </a:cubicBezTo>
                <a:cubicBezTo>
                  <a:pt x="748" y="3272"/>
                  <a:pt x="738" y="2373"/>
                  <a:pt x="732" y="1264"/>
                </a:cubicBezTo>
                <a:cubicBezTo>
                  <a:pt x="726" y="155"/>
                  <a:pt x="243" y="1"/>
                  <a:pt x="38" y="0"/>
                </a:cubicBezTo>
                <a:close/>
              </a:path>
            </a:pathLst>
          </a:custGeom>
          <a:gradFill flip="none" rotWithShape="1">
            <a:gsLst>
              <a:gs pos="0">
                <a:schemeClr val="accent4">
                  <a:lumMod val="40000"/>
                  <a:lumOff val="60000"/>
                </a:schemeClr>
              </a:gs>
              <a:gs pos="90000">
                <a:schemeClr val="accent4"/>
              </a:gs>
            </a:gsLst>
            <a:lin ang="8100000" scaled="0"/>
            <a:tileRect/>
          </a:gradFill>
          <a:ln>
            <a:noFill/>
          </a:ln>
          <a:effectLst>
            <a:outerShdw blurRad="50800" dist="63500" dir="8100000" algn="tr" rotWithShape="0">
              <a:schemeClr val="accent4">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179705" tIns="71755" rIns="107950" bIns="288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sz="2400" b="1">
                <a:solidFill>
                  <a:schemeClr val="lt1">
                    <a:lumMod val="100000"/>
                  </a:schemeClr>
                </a:solidFill>
                <a:latin typeface="+mn-ea"/>
                <a:cs typeface="+mn-ea"/>
                <a:sym typeface="+mn-ea"/>
              </a:rPr>
              <a:t>04</a:t>
            </a:r>
            <a:endParaRPr lang="en-US" altLang="zh-CN" sz="2400" b="1">
              <a:solidFill>
                <a:schemeClr val="lt1">
                  <a:lumMod val="100000"/>
                </a:schemeClr>
              </a:solidFill>
              <a:latin typeface="+mn-ea"/>
              <a:cs typeface="+mn-ea"/>
              <a:sym typeface="+mn-ea"/>
            </a:endParaRPr>
          </a:p>
        </p:txBody>
      </p:sp>
    </p:spTree>
    <p:custDataLst>
      <p:tags r:id="rId19"/>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371215" y="0"/>
            <a:ext cx="604901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4</a:t>
            </a:r>
            <a:r>
              <a:rPr kumimoji="0" lang="zh-CN" altLang="en-US" sz="3600" b="1" i="0" kern="1200" cap="none" spc="0" normalizeH="0" baseline="0">
                <a:solidFill>
                  <a:schemeClr val="bg1"/>
                </a:solidFill>
              </a:rPr>
              <a:t>月策略</a:t>
            </a:r>
            <a:endParaRPr kumimoji="0" lang="zh-CN" altLang="en-US" sz="3600" b="1" i="0" kern="1200" cap="none" spc="0" normalizeH="0" baseline="0">
              <a:solidFill>
                <a:schemeClr val="bg1"/>
              </a:solidFill>
              <a:sym typeface="+mn-ea"/>
            </a:endParaRPr>
          </a:p>
        </p:txBody>
      </p:sp>
      <p:graphicFrame>
        <p:nvGraphicFramePr>
          <p:cNvPr id="5" name="表格 4"/>
          <p:cNvGraphicFramePr/>
          <p:nvPr>
            <p:custDataLst>
              <p:tags r:id="rId2"/>
            </p:custDataLst>
          </p:nvPr>
        </p:nvGraphicFramePr>
        <p:xfrm>
          <a:off x="1828165" y="1741170"/>
          <a:ext cx="8536305" cy="2492375"/>
        </p:xfrm>
        <a:graphic>
          <a:graphicData uri="http://schemas.openxmlformats.org/drawingml/2006/table">
            <a:tbl>
              <a:tblPr firstRow="1">
                <a:tableStyleId>{B485F850-F761-4FF6-88B5-E5FF70C7C9B7}</a:tableStyleId>
              </a:tblPr>
              <a:tblGrid>
                <a:gridCol w="1257935"/>
                <a:gridCol w="7278370"/>
              </a:tblGrid>
              <a:tr h="498475">
                <a:tc>
                  <a:txBody>
                    <a:bodyPr/>
                    <a:p>
                      <a:pPr indent="0" algn="ctr">
                        <a:lnSpc>
                          <a:spcPct val="120000"/>
                        </a:lnSpc>
                        <a:spcBef>
                          <a:spcPts val="0"/>
                        </a:spcBef>
                        <a:spcAft>
                          <a:spcPts val="0"/>
                        </a:spcAft>
                        <a:buNone/>
                      </a:pPr>
                      <a:r>
                        <a:rPr lang="en-US" sz="1500" spc="120"/>
                        <a:t>市场定调</a:t>
                      </a:r>
                      <a:endParaRPr lang="en-US" altLang="en-US" sz="1500" spc="120"/>
                    </a:p>
                  </a:txBody>
                  <a:tcPr marL="177800" marR="177800" marT="107950" marB="107950" vert="horz" anchor="ctr" anchorCtr="0"/>
                </a:tc>
                <a:tc>
                  <a:txBody>
                    <a:bodyPr/>
                    <a:p>
                      <a:pPr indent="0" algn="l">
                        <a:lnSpc>
                          <a:spcPct val="120000"/>
                        </a:lnSpc>
                        <a:spcBef>
                          <a:spcPts val="0"/>
                        </a:spcBef>
                        <a:spcAft>
                          <a:spcPts val="0"/>
                        </a:spcAft>
                        <a:buNone/>
                      </a:pPr>
                      <a:r>
                        <a:rPr lang="en-US" sz="1500" spc="120"/>
                        <a:t>中线崛起 深挖优质新成长</a:t>
                      </a:r>
                      <a:endParaRPr lang="en-US" altLang="en-US" sz="1500" spc="120"/>
                    </a:p>
                  </a:txBody>
                  <a:tcPr marL="177800" marR="177800" marT="107950" marB="107950" vert="horz" anchor="ctr" anchorCtr="0"/>
                </a:tc>
              </a:tr>
              <a:tr h="498475">
                <a:tc>
                  <a:txBody>
                    <a:bodyPr/>
                    <a:p>
                      <a:pPr indent="0" algn="ctr">
                        <a:lnSpc>
                          <a:spcPct val="120000"/>
                        </a:lnSpc>
                        <a:spcBef>
                          <a:spcPts val="0"/>
                        </a:spcBef>
                        <a:spcAft>
                          <a:spcPts val="0"/>
                        </a:spcAft>
                        <a:buNone/>
                      </a:pPr>
                      <a:r>
                        <a:rPr lang="en-US" sz="1500" spc="120"/>
                        <a:t>核心策略</a:t>
                      </a:r>
                      <a:endParaRPr lang="en-US" altLang="en-US" sz="1500" spc="120"/>
                    </a:p>
                  </a:txBody>
                  <a:tcPr marL="177800" marR="177800" marT="107950" marB="107950" vert="horz" anchor="ctr" anchorCtr="0"/>
                </a:tc>
                <a:tc>
                  <a:txBody>
                    <a:bodyPr/>
                    <a:p>
                      <a:pPr indent="0" algn="l">
                        <a:lnSpc>
                          <a:spcPct val="120000"/>
                        </a:lnSpc>
                        <a:spcBef>
                          <a:spcPts val="0"/>
                        </a:spcBef>
                        <a:spcAft>
                          <a:spcPts val="0"/>
                        </a:spcAft>
                        <a:buNone/>
                      </a:pPr>
                      <a:r>
                        <a:rPr lang="en-US" sz="1500" spc="120"/>
                        <a:t>4月财报季，资金青睐稳健，提升基本面权重</a:t>
                      </a:r>
                      <a:endParaRPr lang="en-US" altLang="en-US" sz="1500" spc="120"/>
                    </a:p>
                  </a:txBody>
                  <a:tcPr marL="177800" marR="177800" marT="107950" marB="107950" vert="horz" anchor="ctr" anchorCtr="0"/>
                </a:tc>
              </a:tr>
              <a:tr h="498475">
                <a:tc rowSpan="3">
                  <a:txBody>
                    <a:bodyPr/>
                    <a:p>
                      <a:pPr indent="0" algn="ctr">
                        <a:lnSpc>
                          <a:spcPct val="120000"/>
                        </a:lnSpc>
                        <a:spcBef>
                          <a:spcPts val="0"/>
                        </a:spcBef>
                        <a:spcAft>
                          <a:spcPts val="0"/>
                        </a:spcAft>
                        <a:buNone/>
                      </a:pPr>
                      <a:r>
                        <a:rPr lang="en-US" sz="1500" spc="120"/>
                        <a:t>关注方向</a:t>
                      </a:r>
                      <a:endParaRPr lang="en-US" altLang="en-US" sz="1500" spc="120"/>
                    </a:p>
                  </a:txBody>
                  <a:tcPr marL="177800" marR="177800" marT="107950" marB="107950" vert="horz" anchor="ctr" anchorCtr="0"/>
                </a:tc>
                <a:tc>
                  <a:txBody>
                    <a:bodyPr/>
                    <a:p>
                      <a:pPr indent="0" algn="l">
                        <a:lnSpc>
                          <a:spcPct val="120000"/>
                        </a:lnSpc>
                        <a:spcBef>
                          <a:spcPts val="0"/>
                        </a:spcBef>
                        <a:spcAft>
                          <a:spcPts val="0"/>
                        </a:spcAft>
                        <a:buNone/>
                      </a:pPr>
                      <a:r>
                        <a:rPr lang="en-US" sz="1500" b="1" spc="120">
                          <a:solidFill>
                            <a:srgbClr val="FF0000"/>
                          </a:solidFill>
                        </a:rPr>
                        <a:t>1、中线控盘之大周期：</a:t>
                      </a:r>
                      <a:r>
                        <a:rPr lang="en-US" sz="1500" spc="120"/>
                        <a:t>有色、化工、煤炭、黄金、银行、电力、公路</a:t>
                      </a:r>
                      <a:endParaRPr lang="en-US" altLang="en-US" sz="1500" spc="120"/>
                    </a:p>
                  </a:txBody>
                  <a:tcPr marL="177800" marR="177800" marT="107950" marB="107950" vert="horz" anchor="ctr" anchorCtr="0"/>
                </a:tc>
              </a:tr>
              <a:tr h="498475">
                <a:tc vMerge="1">
                  <a:tcPr/>
                </a:tc>
                <a:tc>
                  <a:txBody>
                    <a:bodyPr/>
                    <a:p>
                      <a:pPr indent="0" algn="l">
                        <a:lnSpc>
                          <a:spcPct val="120000"/>
                        </a:lnSpc>
                        <a:spcBef>
                          <a:spcPts val="0"/>
                        </a:spcBef>
                        <a:spcAft>
                          <a:spcPts val="0"/>
                        </a:spcAft>
                        <a:buNone/>
                      </a:pPr>
                      <a:r>
                        <a:rPr lang="en-US" sz="1500" b="1" spc="120">
                          <a:solidFill>
                            <a:srgbClr val="FF0000"/>
                          </a:solidFill>
                        </a:rPr>
                        <a:t>2、业绩季之困境反转</a:t>
                      </a:r>
                      <a:r>
                        <a:rPr lang="en-US" sz="1500" spc="120"/>
                        <a:t>：消费电子、华为概念、半导体设备、存储芯片</a:t>
                      </a:r>
                      <a:endParaRPr lang="en-US" altLang="en-US" sz="1500" spc="120"/>
                    </a:p>
                  </a:txBody>
                  <a:tcPr marL="177800" marR="177800" marT="107950" marB="107950" vert="horz" anchor="ctr" anchorCtr="0"/>
                </a:tc>
              </a:tr>
              <a:tr h="498475">
                <a:tc vMerge="1">
                  <a:tcPr/>
                </a:tc>
                <a:tc>
                  <a:txBody>
                    <a:bodyPr/>
                    <a:p>
                      <a:pPr indent="0" algn="l">
                        <a:lnSpc>
                          <a:spcPct val="120000"/>
                        </a:lnSpc>
                        <a:spcBef>
                          <a:spcPts val="0"/>
                        </a:spcBef>
                        <a:spcAft>
                          <a:spcPts val="0"/>
                        </a:spcAft>
                        <a:buNone/>
                      </a:pPr>
                      <a:r>
                        <a:rPr lang="en-US" sz="1500" b="1" spc="120">
                          <a:solidFill>
                            <a:srgbClr val="FF0000"/>
                          </a:solidFill>
                        </a:rPr>
                        <a:t>3、经济超预期复苏</a:t>
                      </a:r>
                      <a:r>
                        <a:rPr lang="en-US" sz="1500" spc="120"/>
                        <a:t>：工程机械、工业气体、通用设备、专用设备等</a:t>
                      </a:r>
                      <a:endParaRPr lang="en-US" altLang="en-US" sz="1500" spc="120"/>
                    </a:p>
                  </a:txBody>
                  <a:tcPr marL="177800" marR="177800" marT="107950" marB="107950" vert="horz" anchor="ctr" anchorCtr="0"/>
                </a:tc>
              </a:tr>
            </a:tbl>
          </a:graphicData>
        </a:graphic>
      </p:graphicFrame>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893060" y="62230"/>
            <a:ext cx="766572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方向</a:t>
            </a:r>
            <a:r>
              <a:rPr kumimoji="0" lang="en-US" altLang="zh-CN" sz="3600" b="1" i="0" kern="1200" cap="none" spc="0" normalizeH="0" baseline="0">
                <a:solidFill>
                  <a:schemeClr val="bg1"/>
                </a:solidFill>
              </a:rPr>
              <a:t>1</a:t>
            </a:r>
            <a:r>
              <a:rPr kumimoji="0" lang="zh-CN" altLang="en-US" sz="3600" b="1" i="0" kern="1200" cap="none" spc="0" normalizeH="0" baseline="0">
                <a:solidFill>
                  <a:schemeClr val="bg1"/>
                </a:solidFill>
              </a:rPr>
              <a:t>：中线控盘之稳健盈利</a:t>
            </a:r>
            <a:endParaRPr kumimoji="0" lang="zh-CN" altLang="en-US" sz="3600" b="1" i="0" kern="1200" cap="none" spc="0" normalizeH="0" baseline="0">
              <a:solidFill>
                <a:schemeClr val="bg1"/>
              </a:solidFill>
            </a:endParaRPr>
          </a:p>
        </p:txBody>
      </p:sp>
      <p:pic>
        <p:nvPicPr>
          <p:cNvPr id="2" name="图片 1"/>
          <p:cNvPicPr>
            <a:picLocks noChangeAspect="1"/>
          </p:cNvPicPr>
          <p:nvPr/>
        </p:nvPicPr>
        <p:blipFill>
          <a:blip r:embed="rId2"/>
          <a:stretch>
            <a:fillRect/>
          </a:stretch>
        </p:blipFill>
        <p:spPr>
          <a:xfrm>
            <a:off x="3957320" y="1104900"/>
            <a:ext cx="5781675" cy="4648200"/>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110990" y="62230"/>
            <a:ext cx="467042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舆情</a:t>
            </a:r>
            <a:r>
              <a:rPr kumimoji="0" lang="zh-CN" sz="3600" b="1" i="0" kern="1200" cap="none" spc="0" normalizeH="0" baseline="0">
                <a:solidFill>
                  <a:schemeClr val="bg1"/>
                </a:solidFill>
              </a:rPr>
              <a:t>消息</a:t>
            </a:r>
            <a:endParaRPr kumimoji="0" lang="zh-CN" sz="3600" b="1" i="0" kern="1200" cap="none" spc="0" normalizeH="0" baseline="0">
              <a:solidFill>
                <a:schemeClr val="bg1"/>
              </a:solidFill>
            </a:endParaRPr>
          </a:p>
        </p:txBody>
      </p:sp>
      <p:sp>
        <p:nvSpPr>
          <p:cNvPr id="9" name="文本框 8"/>
          <p:cNvSpPr txBox="1"/>
          <p:nvPr/>
        </p:nvSpPr>
        <p:spPr>
          <a:xfrm>
            <a:off x="665480" y="1307465"/>
            <a:ext cx="10977880" cy="4661535"/>
          </a:xfrm>
          <a:prstGeom prst="rect">
            <a:avLst/>
          </a:prstGeom>
          <a:noFill/>
        </p:spPr>
        <p:txBody>
          <a:bodyPr wrap="square" rtlCol="0" anchor="t">
            <a:spAutoFit/>
          </a:bodyPr>
          <a:p>
            <a:pPr>
              <a:lnSpc>
                <a:spcPct val="150000"/>
              </a:lnSpc>
            </a:pPr>
            <a:r>
              <a:rPr lang="zh-CN" altLang="en-US">
                <a:highlight>
                  <a:srgbClr val="FFFF00"/>
                </a:highlight>
              </a:rPr>
              <a:t>总体要求：未来5年，基本形成资本市场高质量发展的总体框架。</a:t>
            </a:r>
            <a:endParaRPr lang="zh-CN" altLang="en-US">
              <a:highlight>
                <a:srgbClr val="FFFF00"/>
              </a:highlight>
            </a:endParaRPr>
          </a:p>
          <a:p>
            <a:pPr>
              <a:lnSpc>
                <a:spcPct val="150000"/>
              </a:lnSpc>
            </a:pPr>
            <a:r>
              <a:rPr lang="zh-CN" altLang="en-US" b="1">
                <a:solidFill>
                  <a:srgbClr val="FF0000"/>
                </a:solidFill>
              </a:rPr>
              <a:t>1、严把发行上市准入关：</a:t>
            </a:r>
            <a:r>
              <a:rPr lang="zh-CN" altLang="en-US"/>
              <a:t>强化新股发行询价定价配售各环节监管，整治高价超募、抱团压价等市场乱象</a:t>
            </a:r>
            <a:endParaRPr lang="zh-CN" altLang="en-US"/>
          </a:p>
          <a:p>
            <a:pPr>
              <a:lnSpc>
                <a:spcPct val="150000"/>
              </a:lnSpc>
            </a:pPr>
            <a:r>
              <a:rPr lang="zh-CN" altLang="en-US" b="1">
                <a:solidFill>
                  <a:srgbClr val="FF0000"/>
                </a:solidFill>
              </a:rPr>
              <a:t>2、严格上市公司持续监管：</a:t>
            </a:r>
            <a:r>
              <a:rPr lang="zh-CN" altLang="en-US"/>
              <a:t>加强信息披露和公司治理监管，全面完善减持规则体系，强化上市公司现金分红监管，推动上市公司提升投资价值</a:t>
            </a:r>
            <a:endParaRPr lang="zh-CN" altLang="en-US"/>
          </a:p>
          <a:p>
            <a:pPr>
              <a:lnSpc>
                <a:spcPct val="150000"/>
              </a:lnSpc>
            </a:pPr>
            <a:r>
              <a:rPr lang="zh-CN" altLang="en-US" b="1">
                <a:solidFill>
                  <a:srgbClr val="FF0000"/>
                </a:solidFill>
              </a:rPr>
              <a:t>3、加大退市监管力度：</a:t>
            </a:r>
            <a:r>
              <a:rPr lang="zh-CN" altLang="en-US"/>
              <a:t>进一步严格强制退市标准 进一步削减“壳”资源价值。深化退市制度改革，加快形成应退尽退、及时出清的常态化退市格局。</a:t>
            </a:r>
            <a:endParaRPr lang="zh-CN" altLang="en-US"/>
          </a:p>
          <a:p>
            <a:pPr>
              <a:lnSpc>
                <a:spcPct val="150000"/>
              </a:lnSpc>
            </a:pPr>
            <a:r>
              <a:rPr lang="zh-CN" altLang="en-US" b="1">
                <a:solidFill>
                  <a:srgbClr val="FF0000"/>
                </a:solidFill>
              </a:rPr>
              <a:t>4、加强证券基金机构监管，推动行业回归本源、做优做强</a:t>
            </a:r>
            <a:endParaRPr lang="zh-CN" altLang="en-US" b="1">
              <a:solidFill>
                <a:srgbClr val="FF0000"/>
              </a:solidFill>
            </a:endParaRPr>
          </a:p>
          <a:p>
            <a:pPr>
              <a:lnSpc>
                <a:spcPct val="150000"/>
              </a:lnSpc>
            </a:pPr>
            <a:r>
              <a:rPr lang="zh-CN" altLang="en-US" b="1">
                <a:solidFill>
                  <a:srgbClr val="FF0000"/>
                </a:solidFill>
              </a:rPr>
              <a:t>5、加强交易监管，增强资本市场内在稳定性</a:t>
            </a:r>
            <a:r>
              <a:rPr lang="zh-CN" altLang="en-US"/>
              <a:t>：促进市场平稳运行，加强交易监管，健全预期管理机制</a:t>
            </a:r>
            <a:endParaRPr lang="zh-CN" altLang="en-US"/>
          </a:p>
          <a:p>
            <a:pPr>
              <a:lnSpc>
                <a:spcPct val="150000"/>
              </a:lnSpc>
            </a:pPr>
            <a:r>
              <a:rPr lang="zh-CN" altLang="en-US" b="1">
                <a:solidFill>
                  <a:srgbClr val="FF0000"/>
                </a:solidFill>
              </a:rPr>
              <a:t>6、大力推动中长期资金入市，持续壮大长期投资力量</a:t>
            </a:r>
            <a:r>
              <a:rPr lang="zh-CN" altLang="en-US"/>
              <a:t>（鼓励银行理财和信托资金积极参与资本市场）</a:t>
            </a:r>
            <a:endParaRPr lang="zh-CN" altLang="en-US"/>
          </a:p>
          <a:p>
            <a:pPr>
              <a:lnSpc>
                <a:spcPct val="150000"/>
              </a:lnSpc>
            </a:pPr>
            <a:r>
              <a:rPr lang="zh-CN" altLang="en-US" b="1">
                <a:solidFill>
                  <a:srgbClr val="FF0000"/>
                </a:solidFill>
              </a:rPr>
              <a:t>7、进一步全面深化改革开放，更好服务高质量发展</a:t>
            </a:r>
            <a:endParaRPr lang="zh-CN" altLang="en-US" b="1">
              <a:solidFill>
                <a:srgbClr val="FF0000"/>
              </a:solidFill>
            </a:endParaRPr>
          </a:p>
          <a:p>
            <a:pPr>
              <a:lnSpc>
                <a:spcPct val="150000"/>
              </a:lnSpc>
            </a:pPr>
            <a:r>
              <a:rPr lang="zh-CN" altLang="en-US" b="1">
                <a:solidFill>
                  <a:srgbClr val="FF0000"/>
                </a:solidFill>
              </a:rPr>
              <a:t>8、推动形成促进资本市场高质量发展的合力</a:t>
            </a:r>
            <a:endParaRPr lang="zh-CN" altLang="en-US" b="1">
              <a:solidFill>
                <a:srgbClr val="FF0000"/>
              </a:solidFill>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140075" y="62230"/>
            <a:ext cx="766572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方向</a:t>
            </a:r>
            <a:r>
              <a:rPr kumimoji="0" lang="en-US" altLang="zh-CN" sz="3600" b="1" i="0" kern="1200" cap="none" spc="0" normalizeH="0" baseline="0">
                <a:solidFill>
                  <a:schemeClr val="bg1"/>
                </a:solidFill>
              </a:rPr>
              <a:t>2</a:t>
            </a:r>
            <a:r>
              <a:rPr kumimoji="0" lang="zh-CN" altLang="en-US" sz="3600" b="1" i="0" kern="1200" cap="none" spc="0" normalizeH="0" baseline="0">
                <a:solidFill>
                  <a:schemeClr val="bg1"/>
                </a:solidFill>
              </a:rPr>
              <a:t>：财报季之业绩为王</a:t>
            </a:r>
            <a:endParaRPr kumimoji="0" lang="zh-CN" sz="3600" b="1" i="0" kern="1200" cap="none" spc="0" normalizeH="0" baseline="0">
              <a:solidFill>
                <a:schemeClr val="bg1"/>
              </a:solidFill>
            </a:endParaRPr>
          </a:p>
        </p:txBody>
      </p:sp>
      <p:pic>
        <p:nvPicPr>
          <p:cNvPr id="3" name="图片 2"/>
          <p:cNvPicPr>
            <a:picLocks noChangeAspect="1"/>
          </p:cNvPicPr>
          <p:nvPr/>
        </p:nvPicPr>
        <p:blipFill>
          <a:blip r:embed="rId2"/>
          <a:stretch>
            <a:fillRect/>
          </a:stretch>
        </p:blipFill>
        <p:spPr>
          <a:xfrm>
            <a:off x="1486535" y="960120"/>
            <a:ext cx="9047480" cy="4937760"/>
          </a:xfrm>
          <a:prstGeom prst="rect">
            <a:avLst/>
          </a:prstGeom>
        </p:spPr>
      </p:pic>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891790" y="81915"/>
            <a:ext cx="672020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kumimoji="0" lang="zh-CN" sz="3600" b="1" i="0" kern="1200" cap="none" spc="0" normalizeH="0" baseline="0">
                <a:solidFill>
                  <a:schemeClr val="bg1"/>
                </a:solidFill>
              </a:rPr>
              <a:t>方向</a:t>
            </a:r>
            <a:r>
              <a:rPr kumimoji="0" lang="en-US" altLang="zh-CN" sz="3600" b="1" i="0" kern="1200" cap="none" spc="0" normalizeH="0" baseline="0">
                <a:solidFill>
                  <a:schemeClr val="bg1"/>
                </a:solidFill>
              </a:rPr>
              <a:t>3</a:t>
            </a:r>
            <a:r>
              <a:rPr kumimoji="0" lang="zh-CN" altLang="en-US" sz="3600" b="1" i="0" kern="1200" cap="none" spc="0" normalizeH="0" baseline="0">
                <a:solidFill>
                  <a:schemeClr val="bg1"/>
                </a:solidFill>
              </a:rPr>
              <a:t>：</a:t>
            </a:r>
            <a:r>
              <a:rPr kumimoji="0" lang="zh-CN" sz="3600" b="1" i="0" kern="1200" cap="none" spc="0" normalizeH="0" baseline="0">
                <a:solidFill>
                  <a:schemeClr val="bg1"/>
                </a:solidFill>
              </a:rPr>
              <a:t>短线跟资金脉搏</a:t>
            </a:r>
            <a:endParaRPr kumimoji="0" lang="zh-CN"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3100070" y="1049655"/>
            <a:ext cx="1161415" cy="370840"/>
          </a:xfrm>
          <a:prstGeom prst="rect">
            <a:avLst/>
          </a:prstGeom>
        </p:spPr>
        <p:style>
          <a:lnRef idx="2">
            <a:schemeClr val="lt1"/>
          </a:lnRef>
          <a:fillRef idx="1">
            <a:schemeClr val="accent4"/>
          </a:fillRef>
          <a:effectRef idx="1">
            <a:schemeClr val="accent4"/>
          </a:effectRef>
          <a:fontRef idx="minor">
            <a:schemeClr val="dk1"/>
          </a:fontRef>
        </p:style>
        <p:txBody>
          <a:bodyPr wrap="square" rtlCol="0" anchor="t">
            <a:noAutofit/>
          </a:bodyPr>
          <a:p>
            <a:pPr>
              <a:lnSpc>
                <a:spcPct val="130000"/>
              </a:lnSpc>
            </a:pPr>
            <a:r>
              <a:rPr lang="en-US" altLang="zh-CN" sz="1400">
                <a:sym typeface="+mn-ea"/>
              </a:rPr>
              <a:t> </a:t>
            </a:r>
            <a:r>
              <a:rPr lang="zh-CN" sz="1400">
                <a:sym typeface="+mn-ea"/>
              </a:rPr>
              <a:t>机械设备</a:t>
            </a:r>
            <a:endParaRPr lang="zh-CN" sz="1400">
              <a:sym typeface="+mn-ea"/>
            </a:endParaRPr>
          </a:p>
        </p:txBody>
      </p:sp>
      <p:sp>
        <p:nvSpPr>
          <p:cNvPr id="5" name="文本框 4"/>
          <p:cNvSpPr txBox="1"/>
          <p:nvPr/>
        </p:nvSpPr>
        <p:spPr>
          <a:xfrm>
            <a:off x="5316855" y="1049655"/>
            <a:ext cx="802640" cy="370840"/>
          </a:xfrm>
          <a:prstGeom prst="rect">
            <a:avLst/>
          </a:prstGeom>
        </p:spPr>
        <p:style>
          <a:lnRef idx="0">
            <a:srgbClr val="FFFFFF"/>
          </a:lnRef>
          <a:fillRef idx="1">
            <a:schemeClr val="accent4"/>
          </a:fillRef>
          <a:effectRef idx="1">
            <a:schemeClr val="accent4"/>
          </a:effectRef>
          <a:fontRef idx="minor">
            <a:schemeClr val="dk1"/>
          </a:fontRef>
        </p:style>
        <p:txBody>
          <a:bodyPr wrap="square" rtlCol="0" anchor="t">
            <a:spAutoFit/>
          </a:bodyPr>
          <a:p>
            <a:pPr>
              <a:lnSpc>
                <a:spcPct val="130000"/>
              </a:lnSpc>
            </a:pPr>
            <a:r>
              <a:rPr lang="zh-CN" sz="1400">
                <a:sym typeface="+mn-ea"/>
              </a:rPr>
              <a:t>中特估</a:t>
            </a:r>
            <a:endParaRPr lang="zh-CN" sz="1400">
              <a:sym typeface="+mn-ea"/>
            </a:endParaRPr>
          </a:p>
        </p:txBody>
      </p:sp>
      <p:sp>
        <p:nvSpPr>
          <p:cNvPr id="7" name="文本框 6"/>
          <p:cNvSpPr txBox="1"/>
          <p:nvPr/>
        </p:nvSpPr>
        <p:spPr>
          <a:xfrm>
            <a:off x="6729095" y="1049655"/>
            <a:ext cx="1283335" cy="370840"/>
          </a:xfrm>
          <a:prstGeom prst="rect">
            <a:avLst/>
          </a:prstGeom>
          <a:effectLst>
            <a:softEdge rad="50800"/>
          </a:effectLst>
        </p:spPr>
        <p:style>
          <a:lnRef idx="0">
            <a:srgbClr val="FFFFFF"/>
          </a:lnRef>
          <a:fillRef idx="1">
            <a:schemeClr val="accent4"/>
          </a:fillRef>
          <a:effectRef idx="0">
            <a:srgbClr val="FFFFFF"/>
          </a:effectRef>
          <a:fontRef idx="minor">
            <a:schemeClr val="dk1"/>
          </a:fontRef>
        </p:style>
        <p:txBody>
          <a:bodyPr wrap="square" rtlCol="0" anchor="t">
            <a:spAutoFit/>
          </a:bodyPr>
          <a:p>
            <a:pPr>
              <a:lnSpc>
                <a:spcPct val="130000"/>
              </a:lnSpc>
            </a:pPr>
            <a:r>
              <a:rPr lang="zh-CN" altLang="en-US" sz="1400">
                <a:sym typeface="+mn-ea"/>
              </a:rPr>
              <a:t>自主可控</a:t>
            </a:r>
            <a:endParaRPr lang="zh-CN" altLang="en-US" sz="1400">
              <a:sym typeface="+mn-ea"/>
            </a:endParaRPr>
          </a:p>
        </p:txBody>
      </p:sp>
      <p:sp>
        <p:nvSpPr>
          <p:cNvPr id="12" name="文本框 11"/>
          <p:cNvSpPr txBox="1"/>
          <p:nvPr/>
        </p:nvSpPr>
        <p:spPr>
          <a:xfrm>
            <a:off x="8717280" y="1049655"/>
            <a:ext cx="958850" cy="370840"/>
          </a:xfrm>
          <a:prstGeom prst="rect">
            <a:avLst/>
          </a:prstGeom>
        </p:spPr>
        <p:style>
          <a:lnRef idx="2">
            <a:schemeClr val="lt1"/>
          </a:lnRef>
          <a:fillRef idx="1">
            <a:schemeClr val="accent4"/>
          </a:fillRef>
          <a:effectRef idx="1">
            <a:schemeClr val="accent4"/>
          </a:effectRef>
          <a:fontRef idx="minor">
            <a:schemeClr val="dk1"/>
          </a:fontRef>
        </p:style>
        <p:txBody>
          <a:bodyPr wrap="square" rtlCol="0" anchor="t">
            <a:spAutoFit/>
          </a:bodyPr>
          <a:p>
            <a:pPr>
              <a:lnSpc>
                <a:spcPct val="130000"/>
              </a:lnSpc>
            </a:pPr>
            <a:r>
              <a:rPr lang="zh-CN" altLang="en-US" sz="1400">
                <a:solidFill>
                  <a:schemeClr val="tx1"/>
                </a:solidFill>
                <a:sym typeface="+mn-ea"/>
              </a:rPr>
              <a:t>国企改革</a:t>
            </a:r>
            <a:endParaRPr lang="zh-CN" altLang="en-US" sz="1400">
              <a:solidFill>
                <a:schemeClr val="tx1"/>
              </a:solidFill>
              <a:sym typeface="+mn-ea"/>
            </a:endParaRPr>
          </a:p>
        </p:txBody>
      </p:sp>
      <p:pic>
        <p:nvPicPr>
          <p:cNvPr id="11" name="图片 10"/>
          <p:cNvPicPr>
            <a:picLocks noChangeAspect="1"/>
          </p:cNvPicPr>
          <p:nvPr/>
        </p:nvPicPr>
        <p:blipFill>
          <a:blip r:embed="rId2"/>
          <a:srcRect b="21531"/>
          <a:stretch>
            <a:fillRect/>
          </a:stretch>
        </p:blipFill>
        <p:spPr>
          <a:xfrm>
            <a:off x="1422400" y="1534795"/>
            <a:ext cx="9867900" cy="4413250"/>
          </a:xfrm>
          <a:prstGeom prst="rect">
            <a:avLst/>
          </a:prstGeom>
        </p:spPr>
      </p:pic>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354580" y="33655"/>
            <a:ext cx="666242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kumimoji="0" lang="zh-CN" altLang="en-US" sz="3600" b="1" i="0" kern="1200" cap="none" spc="0" normalizeH="0" baseline="0">
                <a:solidFill>
                  <a:schemeClr val="bg1"/>
                </a:solidFill>
              </a:rPr>
              <a:t>财报季业绩为王</a:t>
            </a:r>
            <a:endParaRPr kumimoji="0" lang="zh-CN" sz="3600" b="1" i="0" kern="1200" cap="none" spc="0" normalizeH="0" baseline="0">
              <a:solidFill>
                <a:schemeClr val="bg1"/>
              </a:solidFill>
            </a:endParaRPr>
          </a:p>
        </p:txBody>
      </p:sp>
      <p:pic>
        <p:nvPicPr>
          <p:cNvPr id="3" name="图片 2"/>
          <p:cNvPicPr>
            <a:picLocks noChangeAspect="1"/>
          </p:cNvPicPr>
          <p:nvPr/>
        </p:nvPicPr>
        <p:blipFill>
          <a:blip r:embed="rId2"/>
          <a:stretch>
            <a:fillRect/>
          </a:stretch>
        </p:blipFill>
        <p:spPr>
          <a:xfrm>
            <a:off x="1485900" y="935990"/>
            <a:ext cx="9239885" cy="5198110"/>
          </a:xfrm>
          <a:prstGeom prst="rect">
            <a:avLst/>
          </a:prstGeom>
        </p:spPr>
      </p:pic>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0"/>
            <a:ext cx="12191365" cy="6858000"/>
          </a:xfrm>
          <a:prstGeom prst="rect">
            <a:avLst/>
          </a:prstGeom>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692525" y="33655"/>
            <a:ext cx="546481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sz="3600" b="1" i="0" kern="1200" cap="none" spc="0" normalizeH="0" baseline="0">
                <a:solidFill>
                  <a:schemeClr val="bg1"/>
                </a:solidFill>
              </a:rPr>
              <a:t>工欲善其事，必先利其器</a:t>
            </a:r>
            <a:endParaRPr kumimoji="0" sz="3600" b="1" i="0" kern="1200" cap="none" spc="0" normalizeH="0" baseline="0">
              <a:solidFill>
                <a:schemeClr val="bg1"/>
              </a:solidFill>
            </a:endParaRPr>
          </a:p>
        </p:txBody>
      </p:sp>
      <p:pic>
        <p:nvPicPr>
          <p:cNvPr id="3" name="图片 2"/>
          <p:cNvPicPr>
            <a:picLocks noChangeAspect="1"/>
          </p:cNvPicPr>
          <p:nvPr/>
        </p:nvPicPr>
        <p:blipFill>
          <a:blip r:embed="rId2"/>
          <a:stretch>
            <a:fillRect/>
          </a:stretch>
        </p:blipFill>
        <p:spPr>
          <a:xfrm>
            <a:off x="1703705" y="839470"/>
            <a:ext cx="9208135" cy="5179695"/>
          </a:xfrm>
          <a:prstGeom prst="rect">
            <a:avLst/>
          </a:prstGeom>
        </p:spPr>
      </p:pic>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692525" y="33655"/>
            <a:ext cx="546481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sz="3600" b="1" i="0" kern="1200" cap="none" spc="0" normalizeH="0" baseline="0">
                <a:solidFill>
                  <a:schemeClr val="bg1"/>
                </a:solidFill>
              </a:rPr>
              <a:t>工欲善其事，必先利其器</a:t>
            </a:r>
            <a:endParaRPr kumimoji="0" sz="3600" b="1" i="0" kern="1200" cap="none" spc="0" normalizeH="0" baseline="0">
              <a:solidFill>
                <a:schemeClr val="bg1"/>
              </a:solidFill>
            </a:endParaRPr>
          </a:p>
        </p:txBody>
      </p:sp>
      <p:pic>
        <p:nvPicPr>
          <p:cNvPr id="2" name="图片 1"/>
          <p:cNvPicPr>
            <a:picLocks noChangeAspect="1"/>
          </p:cNvPicPr>
          <p:nvPr/>
        </p:nvPicPr>
        <p:blipFill>
          <a:blip r:embed="rId2"/>
          <a:stretch>
            <a:fillRect/>
          </a:stretch>
        </p:blipFill>
        <p:spPr>
          <a:xfrm>
            <a:off x="1038860" y="902970"/>
            <a:ext cx="4541520" cy="5305425"/>
          </a:xfrm>
          <a:prstGeom prst="rect">
            <a:avLst/>
          </a:prstGeom>
        </p:spPr>
      </p:pic>
      <p:pic>
        <p:nvPicPr>
          <p:cNvPr id="5" name="图片 4"/>
          <p:cNvPicPr>
            <a:picLocks noChangeAspect="1"/>
          </p:cNvPicPr>
          <p:nvPr/>
        </p:nvPicPr>
        <p:blipFill>
          <a:blip r:embed="rId3"/>
          <a:stretch>
            <a:fillRect/>
          </a:stretch>
        </p:blipFill>
        <p:spPr>
          <a:xfrm>
            <a:off x="6189980" y="902970"/>
            <a:ext cx="4725035" cy="5001895"/>
          </a:xfrm>
          <a:prstGeom prst="rect">
            <a:avLst/>
          </a:prstGeom>
        </p:spPr>
      </p:pic>
    </p:spTree>
    <p:custDataLst>
      <p:tags r:id="rId4"/>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142105" y="81280"/>
            <a:ext cx="511302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接下来课程安排</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1090295" y="1931670"/>
            <a:ext cx="4267835" cy="2084070"/>
          </a:xfrm>
          <a:prstGeom prst="rect">
            <a:avLst/>
          </a:prstGeom>
          <a:noFill/>
        </p:spPr>
        <p:txBody>
          <a:bodyPr wrap="square" rtlCol="0">
            <a:spAutoFit/>
          </a:bodyPr>
          <a:p>
            <a:pPr algn="l">
              <a:lnSpc>
                <a:spcPct val="180000"/>
              </a:lnSpc>
            </a:pPr>
            <a:r>
              <a:rPr lang="zh-CN" b="1">
                <a:latin typeface="微软雅黑" panose="020B0503020204020204" charset="-122"/>
                <a:ea typeface="微软雅黑" panose="020B0503020204020204" charset="-122"/>
                <a:cs typeface="微软雅黑" panose="020B0503020204020204" charset="-122"/>
              </a:rPr>
              <a:t>周</a:t>
            </a:r>
            <a:r>
              <a:rPr lang="en-US" altLang="zh-CN" b="1">
                <a:latin typeface="微软雅黑" panose="020B0503020204020204" charset="-122"/>
                <a:ea typeface="微软雅黑" panose="020B0503020204020204" charset="-122"/>
                <a:cs typeface="微软雅黑" panose="020B0503020204020204" charset="-122"/>
              </a:rPr>
              <a:t>1-</a:t>
            </a:r>
            <a:r>
              <a:rPr lang="zh-CN" altLang="en-US" b="1">
                <a:latin typeface="微软雅黑" panose="020B0503020204020204" charset="-122"/>
                <a:ea typeface="微软雅黑" panose="020B0503020204020204" charset="-122"/>
                <a:cs typeface="微软雅黑" panose="020B0503020204020204" charset="-122"/>
              </a:rPr>
              <a:t>周</a:t>
            </a:r>
            <a:r>
              <a:rPr lang="en-US" altLang="zh-CN" b="1">
                <a:latin typeface="微软雅黑" panose="020B0503020204020204" charset="-122"/>
                <a:ea typeface="微软雅黑" panose="020B0503020204020204" charset="-122"/>
                <a:cs typeface="微软雅黑" panose="020B0503020204020204" charset="-122"/>
              </a:rPr>
              <a:t>5  </a:t>
            </a:r>
            <a:r>
              <a:rPr lang="zh-CN" altLang="en-US" b="1">
                <a:latin typeface="微软雅黑" panose="020B0503020204020204" charset="-122"/>
                <a:ea typeface="微软雅黑" panose="020B0503020204020204" charset="-122"/>
                <a:cs typeface="微软雅黑" panose="020B0503020204020204" charset="-122"/>
              </a:rPr>
              <a:t>实盘课</a:t>
            </a:r>
            <a:r>
              <a:rPr lang="en-US" altLang="zh-CN" b="1">
                <a:latin typeface="微软雅黑" panose="020B0503020204020204" charset="-122"/>
                <a:ea typeface="微软雅黑" panose="020B0503020204020204" charset="-122"/>
                <a:cs typeface="微软雅黑" panose="020B0503020204020204" charset="-122"/>
              </a:rPr>
              <a:t>  10:30-11:30</a:t>
            </a:r>
            <a:endParaRPr lang="en-US" altLang="zh-CN" b="1">
              <a:latin typeface="微软雅黑" panose="020B0503020204020204" charset="-122"/>
              <a:ea typeface="微软雅黑" panose="020B0503020204020204" charset="-122"/>
              <a:cs typeface="微软雅黑" panose="020B0503020204020204" charset="-122"/>
            </a:endParaRPr>
          </a:p>
          <a:p>
            <a:pPr algn="l">
              <a:lnSpc>
                <a:spcPct val="180000"/>
              </a:lnSpc>
            </a:pPr>
            <a:r>
              <a:rPr lang="zh-CN" altLang="en-US" b="1">
                <a:latin typeface="微软雅黑" panose="020B0503020204020204" charset="-122"/>
                <a:ea typeface="微软雅黑" panose="020B0503020204020204" charset="-122"/>
                <a:cs typeface="微软雅黑" panose="020B0503020204020204" charset="-122"/>
              </a:rPr>
              <a:t>周</a:t>
            </a:r>
            <a:r>
              <a:rPr lang="en-US" altLang="zh-CN" b="1">
                <a:latin typeface="微软雅黑" panose="020B0503020204020204" charset="-122"/>
                <a:ea typeface="微软雅黑" panose="020B0503020204020204" charset="-122"/>
                <a:cs typeface="微软雅黑" panose="020B0503020204020204" charset="-122"/>
              </a:rPr>
              <a:t>1     </a:t>
            </a:r>
            <a:r>
              <a:rPr lang="zh-CN" altLang="en-US" b="1">
                <a:latin typeface="微软雅黑" panose="020B0503020204020204" charset="-122"/>
                <a:ea typeface="微软雅黑" panose="020B0503020204020204" charset="-122"/>
                <a:cs typeface="微软雅黑" panose="020B0503020204020204" charset="-122"/>
              </a:rPr>
              <a:t>短线王特训课</a:t>
            </a:r>
            <a:r>
              <a:rPr lang="en-US" altLang="zh-CN" b="1">
                <a:latin typeface="微软雅黑" panose="020B0503020204020204" charset="-122"/>
                <a:ea typeface="微软雅黑" panose="020B0503020204020204" charset="-122"/>
                <a:cs typeface="微软雅黑" panose="020B0503020204020204" charset="-122"/>
              </a:rPr>
              <a:t>    15:00-16:00</a:t>
            </a:r>
            <a:endParaRPr lang="en-US" altLang="zh-CN" b="1">
              <a:latin typeface="微软雅黑" panose="020B0503020204020204" charset="-122"/>
              <a:ea typeface="微软雅黑" panose="020B0503020204020204" charset="-122"/>
              <a:cs typeface="微软雅黑" panose="020B0503020204020204" charset="-122"/>
            </a:endParaRPr>
          </a:p>
          <a:p>
            <a:pPr algn="l">
              <a:lnSpc>
                <a:spcPct val="180000"/>
              </a:lnSpc>
            </a:pPr>
            <a:r>
              <a:rPr lang="zh-CN" altLang="en-US" b="1">
                <a:latin typeface="微软雅黑" panose="020B0503020204020204" charset="-122"/>
                <a:ea typeface="微软雅黑" panose="020B0503020204020204" charset="-122"/>
                <a:cs typeface="微软雅黑" panose="020B0503020204020204" charset="-122"/>
                <a:sym typeface="+mn-ea"/>
              </a:rPr>
              <a:t>周</a:t>
            </a:r>
            <a:r>
              <a:rPr lang="en-US" altLang="zh-CN" b="1">
                <a:latin typeface="微软雅黑" panose="020B0503020204020204" charset="-122"/>
                <a:ea typeface="微软雅黑" panose="020B0503020204020204" charset="-122"/>
                <a:cs typeface="微软雅黑" panose="020B0503020204020204" charset="-122"/>
                <a:sym typeface="+mn-ea"/>
              </a:rPr>
              <a:t>3     </a:t>
            </a:r>
            <a:r>
              <a:rPr lang="zh-CN" altLang="en-US" b="1">
                <a:latin typeface="微软雅黑" panose="020B0503020204020204" charset="-122"/>
                <a:ea typeface="微软雅黑" panose="020B0503020204020204" charset="-122"/>
                <a:cs typeface="微软雅黑" panose="020B0503020204020204" charset="-122"/>
                <a:sym typeface="+mn-ea"/>
              </a:rPr>
              <a:t>短线王特训课</a:t>
            </a:r>
            <a:r>
              <a:rPr lang="en-US" altLang="zh-CN" b="1">
                <a:latin typeface="微软雅黑" panose="020B0503020204020204" charset="-122"/>
                <a:ea typeface="微软雅黑" panose="020B0503020204020204" charset="-122"/>
                <a:cs typeface="微软雅黑" panose="020B0503020204020204" charset="-122"/>
                <a:sym typeface="+mn-ea"/>
              </a:rPr>
              <a:t>    15:00-16:00</a:t>
            </a:r>
            <a:endParaRPr lang="en-US" altLang="zh-CN" b="1">
              <a:latin typeface="微软雅黑" panose="020B0503020204020204" charset="-122"/>
              <a:ea typeface="微软雅黑" panose="020B0503020204020204" charset="-122"/>
              <a:cs typeface="微软雅黑" panose="020B0503020204020204" charset="-122"/>
            </a:endParaRPr>
          </a:p>
          <a:p>
            <a:pPr algn="l">
              <a:lnSpc>
                <a:spcPct val="180000"/>
              </a:lnSpc>
            </a:pPr>
            <a:r>
              <a:rPr lang="zh-CN" altLang="en-US" b="1">
                <a:latin typeface="微软雅黑" panose="020B0503020204020204" charset="-122"/>
                <a:ea typeface="微软雅黑" panose="020B0503020204020204" charset="-122"/>
                <a:cs typeface="微软雅黑" panose="020B0503020204020204" charset="-122"/>
              </a:rPr>
              <a:t>周</a:t>
            </a:r>
            <a:r>
              <a:rPr lang="en-US" altLang="zh-CN" b="1">
                <a:latin typeface="微软雅黑" panose="020B0503020204020204" charset="-122"/>
                <a:ea typeface="微软雅黑" panose="020B0503020204020204" charset="-122"/>
                <a:cs typeface="微软雅黑" panose="020B0503020204020204" charset="-122"/>
              </a:rPr>
              <a:t>4     </a:t>
            </a:r>
            <a:r>
              <a:rPr lang="zh-CN" altLang="en-US" b="1">
                <a:latin typeface="微软雅黑" panose="020B0503020204020204" charset="-122"/>
                <a:ea typeface="微软雅黑" panose="020B0503020204020204" charset="-122"/>
                <a:cs typeface="微软雅黑" panose="020B0503020204020204" charset="-122"/>
              </a:rPr>
              <a:t>风口解读投教课</a:t>
            </a:r>
            <a:r>
              <a:rPr lang="en-US" altLang="zh-CN" b="1">
                <a:latin typeface="微软雅黑" panose="020B0503020204020204" charset="-122"/>
                <a:ea typeface="微软雅黑" panose="020B0503020204020204" charset="-122"/>
                <a:cs typeface="微软雅黑" panose="020B0503020204020204" charset="-122"/>
              </a:rPr>
              <a:t>  15</a:t>
            </a:r>
            <a:r>
              <a:rPr lang="en-US" altLang="zh-CN" b="1">
                <a:latin typeface="微软雅黑" panose="020B0503020204020204" charset="-122"/>
                <a:ea typeface="微软雅黑" panose="020B0503020204020204" charset="-122"/>
                <a:cs typeface="微软雅黑" panose="020B0503020204020204" charset="-122"/>
                <a:sym typeface="+mn-ea"/>
              </a:rPr>
              <a:t>:00</a:t>
            </a:r>
            <a:r>
              <a:rPr lang="en-US" altLang="zh-CN" b="1">
                <a:latin typeface="微软雅黑" panose="020B0503020204020204" charset="-122"/>
                <a:ea typeface="微软雅黑" panose="020B0503020204020204" charset="-122"/>
                <a:cs typeface="微软雅黑" panose="020B0503020204020204" charset="-122"/>
              </a:rPr>
              <a:t>-16:00</a:t>
            </a:r>
            <a:endParaRPr lang="zh-CN" altLang="en-US" b="1">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2"/>
          <a:stretch>
            <a:fillRect/>
          </a:stretch>
        </p:blipFill>
        <p:spPr>
          <a:xfrm>
            <a:off x="5500370" y="1518920"/>
            <a:ext cx="5819775" cy="3562350"/>
          </a:xfrm>
          <a:prstGeom prst="rect">
            <a:avLst/>
          </a:prstGeom>
          <a:ln>
            <a:solidFill>
              <a:schemeClr val="bg1">
                <a:lumMod val="75000"/>
              </a:schemeClr>
            </a:solidFill>
          </a:ln>
        </p:spPr>
      </p:pic>
    </p:spTree>
    <p:custDataLst>
      <p:tags r:id="rId3"/>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142105" y="81280"/>
            <a:ext cx="511302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大盘分析平台</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2"/>
          <a:stretch>
            <a:fillRect/>
          </a:stretch>
        </p:blipFill>
        <p:spPr>
          <a:xfrm>
            <a:off x="664845" y="1048385"/>
            <a:ext cx="6264275" cy="5083175"/>
          </a:xfrm>
          <a:prstGeom prst="rect">
            <a:avLst/>
          </a:prstGeom>
          <a:ln>
            <a:solidFill>
              <a:schemeClr val="accent6"/>
            </a:solidFill>
          </a:ln>
        </p:spPr>
      </p:pic>
      <p:pic>
        <p:nvPicPr>
          <p:cNvPr id="2" name="图片 1"/>
          <p:cNvPicPr>
            <a:picLocks noChangeAspect="1"/>
          </p:cNvPicPr>
          <p:nvPr/>
        </p:nvPicPr>
        <p:blipFill>
          <a:blip r:embed="rId3"/>
          <a:stretch>
            <a:fillRect/>
          </a:stretch>
        </p:blipFill>
        <p:spPr>
          <a:xfrm>
            <a:off x="5046980" y="1590675"/>
            <a:ext cx="6771640" cy="1969135"/>
          </a:xfrm>
          <a:prstGeom prst="rect">
            <a:avLst/>
          </a:prstGeom>
          <a:ln>
            <a:solidFill>
              <a:schemeClr val="accent1">
                <a:lumMod val="60000"/>
                <a:lumOff val="40000"/>
              </a:schemeClr>
            </a:solidFill>
          </a:ln>
        </p:spPr>
      </p:pic>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4364999" y="2811670"/>
            <a:ext cx="4703762" cy="1050925"/>
          </a:xfrm>
        </p:spPr>
        <p:txBody>
          <a:bodyPr/>
          <a:lstStyle/>
          <a:p>
            <a:r>
              <a:rPr lang="zh-CN" altLang="en-US" dirty="0"/>
              <a:t>宏观消息</a:t>
            </a:r>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110990" y="62230"/>
            <a:ext cx="467042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舆情</a:t>
            </a:r>
            <a:r>
              <a:rPr kumimoji="0" lang="zh-CN" sz="3600" b="1" i="0" kern="1200" cap="none" spc="0" normalizeH="0" baseline="0">
                <a:solidFill>
                  <a:schemeClr val="bg1"/>
                </a:solidFill>
              </a:rPr>
              <a:t>消息</a:t>
            </a:r>
            <a:r>
              <a:rPr kumimoji="0" lang="en-US" altLang="zh-CN" sz="3600" b="1" i="0" kern="1200" cap="none" spc="0" normalizeH="0" baseline="0">
                <a:solidFill>
                  <a:schemeClr val="bg1"/>
                </a:solidFill>
              </a:rPr>
              <a:t>1</a:t>
            </a:r>
            <a:endParaRPr kumimoji="0" lang="zh-CN" altLang="en-US" sz="3600" b="1" i="0" kern="1200" cap="none" spc="0" normalizeH="0" baseline="0">
              <a:solidFill>
                <a:schemeClr val="bg1"/>
              </a:solidFill>
            </a:endParaRPr>
          </a:p>
        </p:txBody>
      </p:sp>
      <p:pic>
        <p:nvPicPr>
          <p:cNvPr id="5" name="图片 4"/>
          <p:cNvPicPr>
            <a:picLocks noChangeAspect="1"/>
          </p:cNvPicPr>
          <p:nvPr/>
        </p:nvPicPr>
        <p:blipFill>
          <a:blip r:embed="rId2"/>
          <a:stretch>
            <a:fillRect/>
          </a:stretch>
        </p:blipFill>
        <p:spPr>
          <a:xfrm>
            <a:off x="7865745" y="1301750"/>
            <a:ext cx="3011170" cy="4514850"/>
          </a:xfrm>
          <a:prstGeom prst="rect">
            <a:avLst/>
          </a:prstGeom>
        </p:spPr>
      </p:pic>
      <p:sp>
        <p:nvSpPr>
          <p:cNvPr id="2" name="文本框 1"/>
          <p:cNvSpPr txBox="1"/>
          <p:nvPr/>
        </p:nvSpPr>
        <p:spPr>
          <a:xfrm>
            <a:off x="713105" y="1301750"/>
            <a:ext cx="5828665" cy="3969385"/>
          </a:xfrm>
          <a:prstGeom prst="rect">
            <a:avLst/>
          </a:prstGeom>
          <a:noFill/>
        </p:spPr>
        <p:txBody>
          <a:bodyPr wrap="square" rtlCol="0" anchor="t">
            <a:spAutoFit/>
          </a:bodyPr>
          <a:p>
            <a:endParaRPr lang="zh-CN" altLang="en-US">
              <a:highlight>
                <a:srgbClr val="FFFF00"/>
              </a:highlight>
            </a:endParaRPr>
          </a:p>
          <a:p>
            <a:r>
              <a:rPr lang="zh-CN" altLang="en-US">
                <a:highlight>
                  <a:srgbClr val="FFFF00"/>
                </a:highlight>
              </a:rPr>
              <a:t>2004年1月31日</a:t>
            </a:r>
            <a:r>
              <a:rPr lang="zh-CN" altLang="en-US"/>
              <a:t>，《国务院关于推进资本市场改革开放和稳定发展的若干意见》颁布(简称“国九条”)，这之后，相关部门出台的一系列政策，都以此为核心和出发点，“国九条”成为名副其实的证券市场的纲领性文件。</a:t>
            </a:r>
            <a:endParaRPr lang="zh-CN" altLang="en-US"/>
          </a:p>
          <a:p>
            <a:endParaRPr lang="zh-CN" altLang="en-US"/>
          </a:p>
          <a:p>
            <a:r>
              <a:rPr lang="zh-CN" altLang="en-US">
                <a:highlight>
                  <a:srgbClr val="FFFF00"/>
                </a:highlight>
              </a:rPr>
              <a:t>2014年5月9日</a:t>
            </a:r>
            <a:r>
              <a:rPr lang="zh-CN" altLang="en-US"/>
              <a:t>，国务院发布了《关于进一步促进资本市场健康发展的若干意见》(简称新国九条)。</a:t>
            </a:r>
            <a:endParaRPr lang="zh-CN" altLang="en-US"/>
          </a:p>
          <a:p>
            <a:endParaRPr lang="zh-CN" altLang="en-US"/>
          </a:p>
          <a:p>
            <a:r>
              <a:rPr lang="en-US" altLang="zh-CN">
                <a:highlight>
                  <a:srgbClr val="FFFF00"/>
                </a:highlight>
                <a:sym typeface="+mn-ea"/>
              </a:rPr>
              <a:t>2024</a:t>
            </a:r>
            <a:r>
              <a:rPr lang="zh-CN" altLang="en-US">
                <a:highlight>
                  <a:srgbClr val="FFFF00"/>
                </a:highlight>
                <a:sym typeface="+mn-ea"/>
              </a:rPr>
              <a:t>年</a:t>
            </a:r>
            <a:r>
              <a:rPr lang="en-US" altLang="zh-CN">
                <a:highlight>
                  <a:srgbClr val="FFFF00"/>
                </a:highlight>
                <a:sym typeface="+mn-ea"/>
              </a:rPr>
              <a:t>4</a:t>
            </a:r>
            <a:r>
              <a:rPr lang="zh-CN" altLang="en-US">
                <a:highlight>
                  <a:srgbClr val="FFFF00"/>
                </a:highlight>
                <a:sym typeface="+mn-ea"/>
              </a:rPr>
              <a:t>月</a:t>
            </a:r>
            <a:r>
              <a:rPr lang="en-US" altLang="zh-CN">
                <a:highlight>
                  <a:srgbClr val="FFFF00"/>
                </a:highlight>
                <a:sym typeface="+mn-ea"/>
              </a:rPr>
              <a:t>12</a:t>
            </a:r>
            <a:r>
              <a:rPr lang="zh-CN" altLang="en-US">
                <a:highlight>
                  <a:srgbClr val="FFFF00"/>
                </a:highlight>
                <a:sym typeface="+mn-ea"/>
              </a:rPr>
              <a:t>日</a:t>
            </a:r>
            <a:r>
              <a:rPr lang="zh-CN" altLang="en-US">
                <a:sym typeface="+mn-ea"/>
              </a:rPr>
              <a:t>，财联社电，国务院近日印发《关于加强监管防范风险推动资本市场高质量发展的若干意见》。这次出台的意见是资本市场时隔</a:t>
            </a:r>
            <a:r>
              <a:rPr lang="en-US" altLang="zh-CN">
                <a:sym typeface="+mn-ea"/>
              </a:rPr>
              <a:t>10</a:t>
            </a:r>
            <a:r>
              <a:rPr lang="zh-CN" altLang="en-US">
                <a:sym typeface="+mn-ea"/>
              </a:rPr>
              <a:t>年后再次出台的、第三个“国九条”。</a:t>
            </a:r>
            <a:endParaRPr lang="zh-CN" altLang="en-US"/>
          </a:p>
          <a:p>
            <a:endParaRPr lang="zh-CN" altLang="en-US"/>
          </a:p>
        </p:txBody>
      </p:sp>
      <p:sp>
        <p:nvSpPr>
          <p:cNvPr id="7" name="文本框 6"/>
          <p:cNvSpPr txBox="1"/>
          <p:nvPr/>
        </p:nvSpPr>
        <p:spPr>
          <a:xfrm>
            <a:off x="1198880" y="933450"/>
            <a:ext cx="4389755" cy="368300"/>
          </a:xfrm>
          <a:prstGeom prst="rect">
            <a:avLst/>
          </a:prstGeom>
          <a:noFill/>
        </p:spPr>
        <p:txBody>
          <a:bodyPr wrap="square" rtlCol="0" anchor="t">
            <a:spAutoFit/>
          </a:bodyPr>
          <a:p>
            <a:r>
              <a:rPr lang="zh-CN" altLang="en-US">
                <a:sym typeface="+mn-ea"/>
              </a:rPr>
              <a:t>【中国资本市场迎来第三个“国九条”】</a:t>
            </a:r>
            <a:endParaRPr lang="zh-CN" altLang="en-US">
              <a:sym typeface="+mn-ea"/>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110990" y="62230"/>
            <a:ext cx="467042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舆情</a:t>
            </a:r>
            <a:r>
              <a:rPr kumimoji="0" lang="zh-CN" sz="3600" b="1" i="0" kern="1200" cap="none" spc="0" normalizeH="0" baseline="0">
                <a:solidFill>
                  <a:schemeClr val="bg1"/>
                </a:solidFill>
              </a:rPr>
              <a:t>消息</a:t>
            </a:r>
            <a:endParaRPr kumimoji="0" lang="zh-CN" sz="3600" b="1" i="0" kern="1200" cap="none" spc="0" normalizeH="0" baseline="0">
              <a:solidFill>
                <a:schemeClr val="bg1"/>
              </a:solidFill>
            </a:endParaRPr>
          </a:p>
        </p:txBody>
      </p:sp>
      <p:pic>
        <p:nvPicPr>
          <p:cNvPr id="2" name="图片 1"/>
          <p:cNvPicPr>
            <a:picLocks noChangeAspect="1"/>
          </p:cNvPicPr>
          <p:nvPr/>
        </p:nvPicPr>
        <p:blipFill>
          <a:blip r:embed="rId2"/>
          <a:stretch>
            <a:fillRect/>
          </a:stretch>
        </p:blipFill>
        <p:spPr>
          <a:xfrm>
            <a:off x="1227455" y="832485"/>
            <a:ext cx="10241915" cy="5193030"/>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110990" y="62230"/>
            <a:ext cx="467042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舆情</a:t>
            </a:r>
            <a:r>
              <a:rPr kumimoji="0" lang="zh-CN" sz="3600" b="1" i="0" kern="1200" cap="none" spc="0" normalizeH="0" baseline="0">
                <a:solidFill>
                  <a:schemeClr val="bg1"/>
                </a:solidFill>
              </a:rPr>
              <a:t>消息</a:t>
            </a:r>
            <a:r>
              <a:rPr kumimoji="0" lang="en-US" altLang="zh-CN" sz="3600" b="1" i="0" kern="1200" cap="none" spc="0" normalizeH="0" baseline="0">
                <a:solidFill>
                  <a:schemeClr val="bg1"/>
                </a:solidFill>
              </a:rPr>
              <a:t>2</a:t>
            </a:r>
            <a:endParaRPr kumimoji="0" lang="zh-CN" altLang="en-US" sz="3600" b="1" i="0" kern="1200" cap="none" spc="0" normalizeH="0" baseline="0">
              <a:solidFill>
                <a:schemeClr val="bg1"/>
              </a:solidFill>
            </a:endParaRPr>
          </a:p>
        </p:txBody>
      </p:sp>
      <p:sp>
        <p:nvSpPr>
          <p:cNvPr id="5" name="文本框 4"/>
          <p:cNvSpPr txBox="1"/>
          <p:nvPr/>
        </p:nvSpPr>
        <p:spPr>
          <a:xfrm>
            <a:off x="464820" y="1534795"/>
            <a:ext cx="3136265" cy="3969385"/>
          </a:xfrm>
          <a:prstGeom prst="rect">
            <a:avLst/>
          </a:prstGeom>
          <a:noFill/>
        </p:spPr>
        <p:txBody>
          <a:bodyPr wrap="square" rtlCol="0" anchor="t">
            <a:spAutoFit/>
          </a:bodyPr>
          <a:p>
            <a:pPr algn="l"/>
            <a:r>
              <a:rPr lang="zh-CN" altLang="en-US"/>
              <a:t>财联社4月12日电，中国银行、建设银行、农业银行和工商银行盘后先后公告控股股东中央汇金增持本行股份计划实施情况，半年内合计新增持近10亿股</a:t>
            </a:r>
            <a:endParaRPr lang="zh-CN" altLang="en-US"/>
          </a:p>
          <a:p>
            <a:pPr algn="l"/>
            <a:endParaRPr lang="zh-CN" altLang="en-US"/>
          </a:p>
          <a:p>
            <a:pPr algn="l"/>
            <a:endParaRPr lang="zh-CN" altLang="en-US"/>
          </a:p>
          <a:p>
            <a:pPr algn="l"/>
            <a:r>
              <a:rPr lang="zh-CN" altLang="en-US"/>
              <a:t>本次汇金公司增持四大国有银行股，为提振市场信心打了一针“强心剂”，在近期市场持续波动之际，将向市场释放较为积极的信号，利好银行股价的提振。</a:t>
            </a:r>
            <a:endParaRPr lang="zh-CN" altLang="en-US"/>
          </a:p>
        </p:txBody>
      </p:sp>
      <p:pic>
        <p:nvPicPr>
          <p:cNvPr id="10" name="图片 9"/>
          <p:cNvPicPr>
            <a:picLocks noChangeAspect="1"/>
          </p:cNvPicPr>
          <p:nvPr/>
        </p:nvPicPr>
        <p:blipFill>
          <a:blip r:embed="rId2"/>
          <a:stretch>
            <a:fillRect/>
          </a:stretch>
        </p:blipFill>
        <p:spPr>
          <a:xfrm>
            <a:off x="5930900" y="1032510"/>
            <a:ext cx="2773680" cy="3542665"/>
          </a:xfrm>
          <a:prstGeom prst="rect">
            <a:avLst/>
          </a:prstGeom>
        </p:spPr>
      </p:pic>
      <p:pic>
        <p:nvPicPr>
          <p:cNvPr id="11" name="图片 10"/>
          <p:cNvPicPr>
            <a:picLocks noChangeAspect="1"/>
          </p:cNvPicPr>
          <p:nvPr/>
        </p:nvPicPr>
        <p:blipFill>
          <a:blip r:embed="rId3"/>
          <a:stretch>
            <a:fillRect/>
          </a:stretch>
        </p:blipFill>
        <p:spPr>
          <a:xfrm>
            <a:off x="8645525" y="1421765"/>
            <a:ext cx="3113405" cy="4196080"/>
          </a:xfrm>
          <a:prstGeom prst="rect">
            <a:avLst/>
          </a:prstGeom>
          <a:ln>
            <a:solidFill>
              <a:srgbClr val="0070C0"/>
            </a:solidFill>
          </a:ln>
        </p:spPr>
      </p:pic>
      <p:pic>
        <p:nvPicPr>
          <p:cNvPr id="12" name="图片 11"/>
          <p:cNvPicPr>
            <a:picLocks noChangeAspect="1"/>
          </p:cNvPicPr>
          <p:nvPr/>
        </p:nvPicPr>
        <p:blipFill>
          <a:blip r:embed="rId4"/>
          <a:stretch>
            <a:fillRect/>
          </a:stretch>
        </p:blipFill>
        <p:spPr>
          <a:xfrm>
            <a:off x="3391535" y="1032510"/>
            <a:ext cx="2539365" cy="3427095"/>
          </a:xfrm>
          <a:prstGeom prst="rect">
            <a:avLst/>
          </a:prstGeom>
        </p:spPr>
      </p:pic>
      <p:pic>
        <p:nvPicPr>
          <p:cNvPr id="13" name="图片 12"/>
          <p:cNvPicPr>
            <a:picLocks noChangeAspect="1"/>
          </p:cNvPicPr>
          <p:nvPr/>
        </p:nvPicPr>
        <p:blipFill>
          <a:blip r:embed="rId5"/>
          <a:stretch>
            <a:fillRect/>
          </a:stretch>
        </p:blipFill>
        <p:spPr>
          <a:xfrm>
            <a:off x="4420870" y="2903220"/>
            <a:ext cx="2643505" cy="3065145"/>
          </a:xfrm>
          <a:prstGeom prst="rect">
            <a:avLst/>
          </a:prstGeom>
        </p:spPr>
      </p:pic>
    </p:spTree>
    <p:custDataLst>
      <p:tags r:id="rId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110990" y="62230"/>
            <a:ext cx="467042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舆情</a:t>
            </a:r>
            <a:r>
              <a:rPr kumimoji="0" lang="zh-CN" sz="3600" b="1" i="0" kern="1200" cap="none" spc="0" normalizeH="0" baseline="0">
                <a:solidFill>
                  <a:schemeClr val="bg1"/>
                </a:solidFill>
              </a:rPr>
              <a:t>消息</a:t>
            </a:r>
            <a:r>
              <a:rPr kumimoji="0" lang="en-US" altLang="zh-CN" sz="3600" b="1" i="0" kern="1200" cap="none" spc="0" normalizeH="0" baseline="0">
                <a:solidFill>
                  <a:schemeClr val="bg1"/>
                </a:solidFill>
              </a:rPr>
              <a:t>3</a:t>
            </a:r>
            <a:endParaRPr kumimoji="0" lang="zh-CN" altLang="en-US" sz="3600" b="1" i="0" kern="1200" cap="none" spc="0" normalizeH="0" baseline="0">
              <a:solidFill>
                <a:schemeClr val="bg1"/>
              </a:solidFill>
            </a:endParaRPr>
          </a:p>
        </p:txBody>
      </p:sp>
      <p:sp>
        <p:nvSpPr>
          <p:cNvPr id="3" name="文本框 2"/>
          <p:cNvSpPr txBox="1"/>
          <p:nvPr/>
        </p:nvSpPr>
        <p:spPr>
          <a:xfrm>
            <a:off x="794385" y="1068705"/>
            <a:ext cx="6096000" cy="975995"/>
          </a:xfrm>
          <a:prstGeom prst="rect">
            <a:avLst/>
          </a:prstGeom>
        </p:spPr>
        <p:style>
          <a:lnRef idx="0">
            <a:srgbClr val="FFFFFF"/>
          </a:lnRef>
          <a:fillRef idx="2">
            <a:schemeClr val="accent4"/>
          </a:fillRef>
          <a:effectRef idx="1">
            <a:schemeClr val="accent4"/>
          </a:effectRef>
          <a:fontRef idx="minor">
            <a:schemeClr val="dk1"/>
          </a:fontRef>
        </p:style>
        <p:txBody>
          <a:bodyPr wrap="square" rtlCol="0" anchor="t">
            <a:spAutoFit/>
          </a:bodyPr>
          <a:p>
            <a:pPr>
              <a:lnSpc>
                <a:spcPct val="120000"/>
              </a:lnSpc>
            </a:pPr>
            <a:r>
              <a:rPr lang="zh-CN" altLang="en-US" sz="1600"/>
              <a:t>美国和英国宣布对俄罗斯铝、铜和镍实施新的交易限制。新规定禁止伦敦金属交易所和芝加哥商业交易所接受俄罗斯新生产的金属，4月13日或之后生产的俄罗斯铝、铜和镍都属于被禁之列。</a:t>
            </a:r>
            <a:endParaRPr lang="zh-CN" altLang="en-US" sz="1600"/>
          </a:p>
        </p:txBody>
      </p:sp>
      <p:pic>
        <p:nvPicPr>
          <p:cNvPr id="6" name="图片 5"/>
          <p:cNvPicPr>
            <a:picLocks noChangeAspect="1"/>
          </p:cNvPicPr>
          <p:nvPr/>
        </p:nvPicPr>
        <p:blipFill>
          <a:blip r:embed="rId2"/>
          <a:stretch>
            <a:fillRect/>
          </a:stretch>
        </p:blipFill>
        <p:spPr>
          <a:xfrm>
            <a:off x="7294245" y="969010"/>
            <a:ext cx="4074160" cy="2459990"/>
          </a:xfrm>
          <a:prstGeom prst="rect">
            <a:avLst/>
          </a:prstGeom>
          <a:ln>
            <a:solidFill>
              <a:schemeClr val="accent6">
                <a:lumMod val="60000"/>
                <a:lumOff val="40000"/>
              </a:schemeClr>
            </a:solidFill>
          </a:ln>
        </p:spPr>
      </p:pic>
      <p:pic>
        <p:nvPicPr>
          <p:cNvPr id="8" name="图片 7"/>
          <p:cNvPicPr>
            <a:picLocks noChangeAspect="1"/>
          </p:cNvPicPr>
          <p:nvPr/>
        </p:nvPicPr>
        <p:blipFill>
          <a:blip r:embed="rId3"/>
          <a:stretch>
            <a:fillRect/>
          </a:stretch>
        </p:blipFill>
        <p:spPr>
          <a:xfrm>
            <a:off x="7294245" y="3549015"/>
            <a:ext cx="4074160" cy="2451735"/>
          </a:xfrm>
          <a:prstGeom prst="rect">
            <a:avLst/>
          </a:prstGeom>
          <a:ln>
            <a:solidFill>
              <a:schemeClr val="accent6">
                <a:lumMod val="60000"/>
                <a:lumOff val="40000"/>
              </a:schemeClr>
            </a:solidFill>
          </a:ln>
        </p:spPr>
      </p:pic>
      <p:pic>
        <p:nvPicPr>
          <p:cNvPr id="9" name="图片 8"/>
          <p:cNvPicPr>
            <a:picLocks noChangeAspect="1"/>
          </p:cNvPicPr>
          <p:nvPr/>
        </p:nvPicPr>
        <p:blipFill>
          <a:blip r:embed="rId4"/>
          <a:stretch>
            <a:fillRect/>
          </a:stretch>
        </p:blipFill>
        <p:spPr>
          <a:xfrm>
            <a:off x="699770" y="2304415"/>
            <a:ext cx="6026150" cy="3575685"/>
          </a:xfrm>
          <a:prstGeom prst="rect">
            <a:avLst/>
          </a:prstGeom>
          <a:ln>
            <a:solidFill>
              <a:srgbClr val="0070C0"/>
            </a:solidFill>
          </a:ln>
        </p:spPr>
      </p:pic>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110990" y="62230"/>
            <a:ext cx="467042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舆情</a:t>
            </a:r>
            <a:r>
              <a:rPr kumimoji="0" lang="zh-CN" sz="3600" b="1" i="0" kern="1200" cap="none" spc="0" normalizeH="0" baseline="0">
                <a:solidFill>
                  <a:schemeClr val="bg1"/>
                </a:solidFill>
              </a:rPr>
              <a:t>消息</a:t>
            </a:r>
            <a:r>
              <a:rPr kumimoji="0" lang="en-US" altLang="zh-CN" sz="3600" b="1" i="0" kern="1200" cap="none" spc="0" normalizeH="0" baseline="0">
                <a:solidFill>
                  <a:schemeClr val="bg1"/>
                </a:solidFill>
              </a:rPr>
              <a:t>4</a:t>
            </a:r>
            <a:endParaRPr kumimoji="0" lang="zh-CN" altLang="en-US" sz="3600" b="1" i="0" kern="1200" cap="none" spc="0" normalizeH="0" baseline="0">
              <a:solidFill>
                <a:schemeClr val="bg1"/>
              </a:solidFill>
            </a:endParaRPr>
          </a:p>
        </p:txBody>
      </p:sp>
      <p:sp>
        <p:nvSpPr>
          <p:cNvPr id="3" name="文本框 2"/>
          <p:cNvSpPr txBox="1"/>
          <p:nvPr/>
        </p:nvSpPr>
        <p:spPr>
          <a:xfrm>
            <a:off x="485775" y="4011295"/>
            <a:ext cx="5460365" cy="1198880"/>
          </a:xfrm>
          <a:prstGeom prst="rect">
            <a:avLst/>
          </a:prstGeom>
          <a:noFill/>
        </p:spPr>
        <p:txBody>
          <a:bodyPr wrap="square" rtlCol="0" anchor="t">
            <a:spAutoFit/>
          </a:bodyPr>
          <a:p>
            <a:endParaRPr lang="zh-CN" altLang="en-US"/>
          </a:p>
          <a:p>
            <a:r>
              <a:rPr lang="zh-CN" altLang="en-US"/>
              <a:t>财联社4月15日电，伊朗驻联合国特使表示，伊朗无意与美国发生冲突；如果美国对伊朗发动军事行动，伊朗将按比例采取回应措施</a:t>
            </a:r>
            <a:endParaRPr lang="zh-CN" altLang="en-US"/>
          </a:p>
        </p:txBody>
      </p:sp>
      <p:pic>
        <p:nvPicPr>
          <p:cNvPr id="6" name="图片 5"/>
          <p:cNvPicPr>
            <a:picLocks noChangeAspect="1"/>
          </p:cNvPicPr>
          <p:nvPr/>
        </p:nvPicPr>
        <p:blipFill>
          <a:blip r:embed="rId2"/>
          <a:stretch>
            <a:fillRect/>
          </a:stretch>
        </p:blipFill>
        <p:spPr>
          <a:xfrm>
            <a:off x="485775" y="1806575"/>
            <a:ext cx="5905500" cy="2122170"/>
          </a:xfrm>
          <a:prstGeom prst="rect">
            <a:avLst/>
          </a:prstGeom>
        </p:spPr>
      </p:pic>
      <p:sp>
        <p:nvSpPr>
          <p:cNvPr id="8" name="文本框 7"/>
          <p:cNvSpPr txBox="1"/>
          <p:nvPr/>
        </p:nvSpPr>
        <p:spPr>
          <a:xfrm>
            <a:off x="777240" y="1072515"/>
            <a:ext cx="6096000" cy="368300"/>
          </a:xfrm>
          <a:prstGeom prst="rect">
            <a:avLst/>
          </a:prstGeom>
          <a:noFill/>
        </p:spPr>
        <p:txBody>
          <a:bodyPr wrap="square" rtlCol="0" anchor="t">
            <a:spAutoFit/>
          </a:bodyPr>
          <a:p>
            <a:r>
              <a:rPr lang="zh-CN" altLang="en-US"/>
              <a:t>中东局势骤然升级！伊朗对以色列发起大规模袭击</a:t>
            </a:r>
            <a:endParaRPr lang="zh-CN" altLang="en-US"/>
          </a:p>
        </p:txBody>
      </p:sp>
      <p:pic>
        <p:nvPicPr>
          <p:cNvPr id="100" name="图片 99"/>
          <p:cNvPicPr/>
          <p:nvPr/>
        </p:nvPicPr>
        <p:blipFill>
          <a:blip r:embed="rId3"/>
          <a:stretch>
            <a:fillRect/>
          </a:stretch>
        </p:blipFill>
        <p:spPr>
          <a:xfrm>
            <a:off x="6258560" y="1234440"/>
            <a:ext cx="3018155" cy="4779645"/>
          </a:xfrm>
          <a:prstGeom prst="rect">
            <a:avLst/>
          </a:prstGeom>
          <a:noFill/>
          <a:ln w="9525">
            <a:noFill/>
          </a:ln>
        </p:spPr>
      </p:pic>
      <p:pic>
        <p:nvPicPr>
          <p:cNvPr id="101" name="图片 100"/>
          <p:cNvPicPr/>
          <p:nvPr/>
        </p:nvPicPr>
        <p:blipFill>
          <a:blip r:embed="rId4"/>
          <a:stretch>
            <a:fillRect/>
          </a:stretch>
        </p:blipFill>
        <p:spPr>
          <a:xfrm>
            <a:off x="9276715" y="1233805"/>
            <a:ext cx="2643505" cy="4780280"/>
          </a:xfrm>
          <a:prstGeom prst="rect">
            <a:avLst/>
          </a:prstGeom>
          <a:noFill/>
          <a:ln w="9525">
            <a:noFill/>
          </a:ln>
        </p:spPr>
      </p:pic>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4364999" y="2811670"/>
            <a:ext cx="4703762" cy="1050925"/>
          </a:xfrm>
        </p:spPr>
        <p:txBody>
          <a:bodyPr/>
          <a:lstStyle/>
          <a:p>
            <a:r>
              <a:rPr lang="zh-CN" altLang="en-US" dirty="0"/>
              <a:t>大盘环境</a:t>
            </a:r>
            <a:endParaRPr lang="zh-CN" altLang="en-US" dirty="0"/>
          </a:p>
        </p:txBody>
      </p:sp>
    </p:spTree>
  </p:cSld>
  <p:clrMapOvr>
    <a:masterClrMapping/>
  </p:clrMapOvr>
</p:sld>
</file>

<file path=ppt/tags/tag1.xml><?xml version="1.0" encoding="utf-8"?>
<p:tagLst xmlns:p="http://schemas.openxmlformats.org/presentationml/2006/main">
  <p:tag name="KSO_WM_UNIT_PLACING_PICTURE_USER_VIEWPORT" val="{&quot;height&quot;:10168,&quot;width&quot;:18489}"/>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0.xml><?xml version="1.0" encoding="utf-8"?>
<p:tagLst xmlns:p="http://schemas.openxmlformats.org/presentationml/2006/main">
  <p:tag name="KSO_WM_UNIT_PLACING_PICTURE_USER_VIEWPORT" val="{&quot;height&quot;:10168,&quot;width&quot;:18489}"/>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6.xml><?xml version="1.0" encoding="utf-8"?>
<p:tagLst xmlns:p="http://schemas.openxmlformats.org/presentationml/2006/main">
  <p:tag name="KSO_WM_UNIT_PLACING_PICTURE_USER_VIEWPORT" val="{&quot;height&quot;:606,&quot;width&quot;:2795}"/>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wm#"/>
  <p:tag name="KSO_WM_TEMPLATE_CATEGORY" val="custom"/>
  <p:tag name="KSO_WM_TEMPLATE_INDEX" val="20205081"/>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wm#"/>
  <p:tag name="KSO_WM_TEMPLATE_CATEGORY" val="custom"/>
  <p:tag name="KSO_WM_TEMPLATE_INDEX" val="20205081"/>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08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wm#"/>
  <p:tag name="KSO_WM_TEMPLATE_CATEGORY" val="custom"/>
  <p:tag name="KSO_WM_TEMPLATE_INDEX" val="20205081"/>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wm#"/>
  <p:tag name="KSO_WM_TEMPLATE_CATEGORY" val="custom"/>
  <p:tag name="KSO_WM_TEMPLATE_INDEX" val="20205081"/>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wm#"/>
  <p:tag name="KSO_WM_TEMPLATE_CATEGORY" val="custom"/>
  <p:tag name="KSO_WM_TEMPLATE_INDEX" val="20205081"/>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wm#"/>
  <p:tag name="KSO_WM_TEMPLATE_CATEGORY" val="custom"/>
  <p:tag name="KSO_WM_TEMPLATE_INDEX" val="20205081"/>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3_3"/>
  <p:tag name="KSO_WM_TEMPLATE_CATEGORY" val="diagram"/>
  <p:tag name="KSO_WM_TEMPLATE_INDEX" val="20230939"/>
  <p:tag name="KSO_WM_UNIT_LAYERLEVEL" val="1_1_1"/>
  <p:tag name="KSO_WM_TAG_VERSION" val="3.0"/>
  <p:tag name="KSO_WM_UNIT_TYPE" val="m_h_i"/>
  <p:tag name="KSO_WM_UNIT_INDEX" val="1_3_3"/>
  <p:tag name="KSO_WM_DIAGRAM_VERSION" val="3"/>
  <p:tag name="KSO_WM_DIAGRAM_COLOR_TRICK" val="4"/>
  <p:tag name="KSO_WM_DIAGRAM_COLOR_TEXT_CAN_REMOVE" val="n"/>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1,&quot;foreColorIndex&quot;:7,&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3_1"/>
  <p:tag name="KSO_WM_TEMPLATE_CATEGORY" val="diagram"/>
  <p:tag name="KSO_WM_TEMPLATE_INDEX" val="20230939"/>
  <p:tag name="KSO_WM_UNIT_LAYERLEVEL" val="1_1_1"/>
  <p:tag name="KSO_WM_TAG_VERSION" val="3.0"/>
  <p:tag name="KSO_WM_UNIT_ISCONTENTSTITLE" val="0"/>
  <p:tag name="KSO_WM_UNIT_ISNUMDGMTITLE" val="0"/>
  <p:tag name="KSO_WM_UNIT_NOCLEAR" val="0"/>
  <p:tag name="KSO_WM_UNIT_TYPE" val="m_h_i"/>
  <p:tag name="KSO_WM_UNIT_INDEX" val="1_3_1"/>
  <p:tag name="KSO_WM_DIAGRAM_VERSION" val="3"/>
  <p:tag name="KSO_WM_DIAGRAM_COLOR_TRICK" val="4"/>
  <p:tag name="KSO_WM_DIAGRAM_COLOR_TEXT_CAN_REMOVE" val="n"/>
  <p:tag name="KSO_WM_UNIT_FILL_TYPE" val="1"/>
  <p:tag name="KSO_WM_UNIT_FILL_FORE_SCHEMECOLOR_INDEX" val="7"/>
  <p:tag name="KSO_WM_UNIT_FILL_FORE_SCHEMECOLOR_INDEX_BRIGHTNESS" val="0"/>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1,&quot;foreColorIndex&quot;:7,&quot;transparency&quot;:0},&quot;type&quot;:1},&quot;glow&quot;:{&quot;colorType&quot;:0},&quot;line&quot;:{&quot;type&quot;:0},&quot;shadow&quot;:{&quot;brightness&quot;:0.800000011920929,&quot;colorType&quot;:1,&quot;foreColorIndex&quot;:7,&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3_4"/>
  <p:tag name="KSO_WM_TEMPLATE_CATEGORY" val="diagram"/>
  <p:tag name="KSO_WM_TEMPLATE_INDEX" val="20230939"/>
  <p:tag name="KSO_WM_UNIT_LAYERLEVEL" val="1_1_1"/>
  <p:tag name="KSO_WM_TAG_VERSION" val="3.0"/>
  <p:tag name="KSO_WM_UNIT_TYPE" val="m_h_i"/>
  <p:tag name="KSO_WM_UNIT_INDEX" val="1_3_4"/>
  <p:tag name="KSO_WM_DIAGRAM_VERSION" val="3"/>
  <p:tag name="KSO_WM_DIAGRAM_COLOR_TRICK" val="4"/>
  <p:tag name="KSO_WM_DIAGRAM_COLOR_TEXT_CAN_REMOVE" val="n"/>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7,&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3_2"/>
  <p:tag name="KSO_WM_TEMPLATE_CATEGORY" val="diagram"/>
  <p:tag name="KSO_WM_TEMPLATE_INDEX" val="20230939"/>
  <p:tag name="KSO_WM_UNIT_LAYERLEVEL" val="1_1_1"/>
  <p:tag name="KSO_WM_TAG_VERSION" val="3.0"/>
  <p:tag name="KSO_WM_UNIT_TYPE" val="m_h_i"/>
  <p:tag name="KSO_WM_UNIT_INDEX" val="1_3_2"/>
  <p:tag name="KSO_WM_DIAGRAM_VERSION" val="3"/>
  <p:tag name="KSO_WM_DIAGRAM_COLOR_TRICK" val="4"/>
  <p:tag name="KSO_WM_DIAGRAM_COLOR_TEXT_CAN_REMOVE" val="n"/>
  <p:tag name="KSO_WM_UNIT_LINE_FORE_SCHEMECOLOR_INDEX" val="7"/>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solidLine&quot;:{&quot;brightness&quot;:0,&quot;colorType&quot;:1,&quot;foreColorIndex&quot;:7,&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4_3"/>
  <p:tag name="KSO_WM_TEMPLATE_CATEGORY" val="diagram"/>
  <p:tag name="KSO_WM_TEMPLATE_INDEX" val="20230939"/>
  <p:tag name="KSO_WM_UNIT_LAYERLEVEL" val="1_1_1"/>
  <p:tag name="KSO_WM_TAG_VERSION" val="3.0"/>
  <p:tag name="KSO_WM_UNIT_TYPE" val="m_h_i"/>
  <p:tag name="KSO_WM_UNIT_INDEX" val="1_4_3"/>
  <p:tag name="KSO_WM_DIAGRAM_VERSION" val="3"/>
  <p:tag name="KSO_WM_DIAGRAM_COLOR_TRICK" val="4"/>
  <p:tag name="KSO_WM_DIAGRAM_COLOR_TEXT_CAN_REMOVE" val="n"/>
  <p:tag name="KSO_WM_UNIT_FILL_TYPE" val="1"/>
  <p:tag name="KSO_WM_UNIT_FILL_FORE_SCHEMECOLOR_INDEX" val="8"/>
  <p:tag name="KSO_WM_UNIT_FILL_FORE_SCHEMECOLOR_INDEX_BRIGHTNESS" val="0"/>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1,&quot;foreColorIndex&quot;:8,&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4_1"/>
  <p:tag name="KSO_WM_TEMPLATE_CATEGORY" val="diagram"/>
  <p:tag name="KSO_WM_TEMPLATE_INDEX" val="20230939"/>
  <p:tag name="KSO_WM_UNIT_LAYERLEVEL" val="1_1_1"/>
  <p:tag name="KSO_WM_TAG_VERSION" val="3.0"/>
  <p:tag name="KSO_WM_UNIT_ISCONTENTSTITLE" val="0"/>
  <p:tag name="KSO_WM_UNIT_ISNUMDGMTITLE" val="0"/>
  <p:tag name="KSO_WM_UNIT_NOCLEAR" val="0"/>
  <p:tag name="KSO_WM_UNIT_TYPE" val="m_h_i"/>
  <p:tag name="KSO_WM_UNIT_INDEX" val="1_4_1"/>
  <p:tag name="KSO_WM_DIAGRAM_VERSION" val="3"/>
  <p:tag name="KSO_WM_DIAGRAM_COLOR_TRICK" val="4"/>
  <p:tag name="KSO_WM_DIAGRAM_COLOR_TEXT_CAN_REMOVE" val="n"/>
  <p:tag name="KSO_WM_UNIT_FILL_TYPE" val="1"/>
  <p:tag name="KSO_WM_UNIT_FILL_FORE_SCHEMECOLOR_INDEX" val="8"/>
  <p:tag name="KSO_WM_UNIT_FILL_FORE_SCHEMECOLOR_INDEX_BRIGHTNESS" val="0"/>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1,&quot;foreColorIndex&quot;:8,&quot;transparency&quot;:0},&quot;type&quot;:1},&quot;glow&quot;:{&quot;colorType&quot;:0},&quot;line&quot;:{&quot;type&quot;:0},&quot;shadow&quot;:{&quot;brightness&quot;:0.800000011920929,&quot;colorType&quot;:1,&quot;foreColorIndex&quot;:7,&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4_4"/>
  <p:tag name="KSO_WM_TEMPLATE_CATEGORY" val="diagram"/>
  <p:tag name="KSO_WM_TEMPLATE_INDEX" val="20230939"/>
  <p:tag name="KSO_WM_UNIT_LAYERLEVEL" val="1_1_1"/>
  <p:tag name="KSO_WM_TAG_VERSION" val="3.0"/>
  <p:tag name="KSO_WM_UNIT_TYPE" val="m_h_i"/>
  <p:tag name="KSO_WM_UNIT_INDEX" val="1_4_4"/>
  <p:tag name="KSO_WM_DIAGRAM_VERSION" val="3"/>
  <p:tag name="KSO_WM_DIAGRAM_COLOR_TRICK" val="4"/>
  <p:tag name="KSO_WM_DIAGRAM_COLOR_TEXT_CAN_REMOVE" val="n"/>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4_2"/>
  <p:tag name="KSO_WM_TEMPLATE_CATEGORY" val="diagram"/>
  <p:tag name="KSO_WM_TEMPLATE_INDEX" val="20230939"/>
  <p:tag name="KSO_WM_UNIT_LAYERLEVEL" val="1_1_1"/>
  <p:tag name="KSO_WM_TAG_VERSION" val="3.0"/>
  <p:tag name="KSO_WM_UNIT_TYPE" val="m_h_i"/>
  <p:tag name="KSO_WM_UNIT_INDEX" val="1_4_2"/>
  <p:tag name="KSO_WM_DIAGRAM_VERSION" val="3"/>
  <p:tag name="KSO_WM_DIAGRAM_COLOR_TRICK" val="4"/>
  <p:tag name="KSO_WM_DIAGRAM_COLOR_TEXT_CAN_REMOVE" val="n"/>
  <p:tag name="KSO_WM_UNIT_LINE_FORE_SCHEMECOLOR_INDEX" val="8"/>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solidLine&quot;:{&quot;brightness&quot;:0,&quot;colorType&quot;:1,&quot;foreColorIndex&quot;:8,&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1_3"/>
  <p:tag name="KSO_WM_TEMPLATE_CATEGORY" val="diagram"/>
  <p:tag name="KSO_WM_TEMPLATE_INDEX" val="20230939"/>
  <p:tag name="KSO_WM_UNIT_LAYERLEVEL" val="1_1_1"/>
  <p:tag name="KSO_WM_TAG_VERSION" val="3.0"/>
  <p:tag name="KSO_WM_UNIT_TYPE" val="m_h_i"/>
  <p:tag name="KSO_WM_UNIT_INDEX" val="1_1_3"/>
  <p:tag name="KSO_WM_DIAGRAM_VERSION" val="3"/>
  <p:tag name="KSO_WM_DIAGRAM_COLOR_TRICK" val="4"/>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1_1"/>
  <p:tag name="KSO_WM_TEMPLATE_CATEGORY" val="diagram"/>
  <p:tag name="KSO_WM_TEMPLATE_INDEX" val="20230939"/>
  <p:tag name="KSO_WM_UNIT_LAYERLEVEL" val="1_1_1"/>
  <p:tag name="KSO_WM_TAG_VERSION" val="3.0"/>
  <p:tag name="KSO_WM_UNIT_ISCONTENTSTITLE" val="0"/>
  <p:tag name="KSO_WM_UNIT_ISNUMDGMTITLE" val="0"/>
  <p:tag name="KSO_WM_UNIT_NOCLEAR" val="0"/>
  <p:tag name="KSO_WM_UNIT_TYPE" val="m_h_i"/>
  <p:tag name="KSO_WM_UNIT_INDEX" val="1_1_1"/>
  <p:tag name="KSO_WM_DIAGRAM_VERSION" val="3"/>
  <p:tag name="KSO_WM_DIAGRAM_COLOR_TRICK" val="4"/>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1,&quot;foreColorIndex&quot;:5,&quot;transparency&quot;:0},&quot;type&quot;:1},&quot;glow&quot;:{&quot;colorType&quot;:0},&quot;line&quot;:{&quot;type&quot;:0},&quot;shadow&quot;:{&quot;brightness&quot;:0.800000011920929,&quot;colorType&quot;:1,&quot;foreColorIndex&quot;:5,&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1_4"/>
  <p:tag name="KSO_WM_TEMPLATE_CATEGORY" val="diagram"/>
  <p:tag name="KSO_WM_TEMPLATE_INDEX" val="20230939"/>
  <p:tag name="KSO_WM_UNIT_LAYERLEVEL" val="1_1_1"/>
  <p:tag name="KSO_WM_TAG_VERSION" val="3.0"/>
  <p:tag name="KSO_WM_UNIT_TYPE" val="m_h_i"/>
  <p:tag name="KSO_WM_UNIT_INDEX" val="1_1_4"/>
  <p:tag name="KSO_WM_DIAGRAM_VERSION" val="3"/>
  <p:tag name="KSO_WM_DIAGRAM_COLOR_TRICK" val="4"/>
  <p:tag name="KSO_WM_DIAGRAM_COLOR_TEXT_CAN_REMOVE" val="n"/>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1_2"/>
  <p:tag name="KSO_WM_TEMPLATE_CATEGORY" val="diagram"/>
  <p:tag name="KSO_WM_TEMPLATE_INDEX" val="20230939"/>
  <p:tag name="KSO_WM_UNIT_LAYERLEVEL" val="1_1_1"/>
  <p:tag name="KSO_WM_TAG_VERSION" val="3.0"/>
  <p:tag name="KSO_WM_UNIT_TYPE" val="m_h_i"/>
  <p:tag name="KSO_WM_UNIT_INDEX" val="1_1_2"/>
  <p:tag name="KSO_WM_DIAGRAM_VERSION" val="3"/>
  <p:tag name="KSO_WM_DIAGRAM_COLOR_TRICK" val="4"/>
  <p:tag name="KSO_WM_DIAGRAM_COLOR_TEXT_CAN_REMOVE" val="n"/>
  <p:tag name="KSO_WM_UNIT_LINE_FORE_SCHEMECOLOR_INDEX" val="5"/>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2_3"/>
  <p:tag name="KSO_WM_TEMPLATE_CATEGORY" val="diagram"/>
  <p:tag name="KSO_WM_TEMPLATE_INDEX" val="20230939"/>
  <p:tag name="KSO_WM_UNIT_LAYERLEVEL" val="1_1_1"/>
  <p:tag name="KSO_WM_TAG_VERSION" val="3.0"/>
  <p:tag name="KSO_WM_UNIT_TYPE" val="m_h_i"/>
  <p:tag name="KSO_WM_UNIT_INDEX" val="1_2_3"/>
  <p:tag name="KSO_WM_DIAGRAM_VERSION" val="3"/>
  <p:tag name="KSO_WM_DIAGRAM_COLOR_TRICK" val="4"/>
  <p:tag name="KSO_WM_DIAGRAM_COLOR_TEXT_CAN_REMOVE" val="n"/>
  <p:tag name="KSO_WM_UNIT_FILL_TYPE" val="1"/>
  <p:tag name="KSO_WM_UNIT_FILL_FORE_SCHEMECOLOR_INDEX" val="6"/>
  <p:tag name="KSO_WM_UNIT_FILL_FORE_SCHEMECOLOR_INDEX_BRIGHTNESS" val="0"/>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1,&quot;foreColorIndex&quot;:6,&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2_1"/>
  <p:tag name="KSO_WM_TEMPLATE_CATEGORY" val="diagram"/>
  <p:tag name="KSO_WM_TEMPLATE_INDEX" val="20230939"/>
  <p:tag name="KSO_WM_UNIT_LAYERLEVEL" val="1_1_1"/>
  <p:tag name="KSO_WM_TAG_VERSION" val="3.0"/>
  <p:tag name="KSO_WM_UNIT_ISCONTENTSTITLE" val="0"/>
  <p:tag name="KSO_WM_UNIT_ISNUMDGMTITLE" val="0"/>
  <p:tag name="KSO_WM_UNIT_NOCLEAR" val="0"/>
  <p:tag name="KSO_WM_UNIT_TYPE" val="m_h_i"/>
  <p:tag name="KSO_WM_UNIT_INDEX" val="1_2_1"/>
  <p:tag name="KSO_WM_DIAGRAM_VERSION" val="3"/>
  <p:tag name="KSO_WM_DIAGRAM_COLOR_TRICK" val="4"/>
  <p:tag name="KSO_WM_DIAGRAM_COLOR_TEXT_CAN_REMOVE" val="n"/>
  <p:tag name="KSO_WM_UNIT_FILL_TYPE" val="1"/>
  <p:tag name="KSO_WM_UNIT_FILL_FORE_SCHEMECOLOR_INDEX" val="6"/>
  <p:tag name="KSO_WM_UNIT_FILL_FORE_SCHEMECOLOR_INDEX_BRIGHTNESS" val="0"/>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1,&quot;foreColorIndex&quot;:6,&quot;transparency&quot;:0},&quot;type&quot;:1},&quot;glow&quot;:{&quot;colorType&quot;:0},&quot;line&quot;:{&quot;type&quot;:0},&quot;shadow&quot;:{&quot;brightness&quot;:0.800000011920929,&quot;colorType&quot;:1,&quot;foreColorIndex&quot;:6,&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2_4"/>
  <p:tag name="KSO_WM_TEMPLATE_CATEGORY" val="diagram"/>
  <p:tag name="KSO_WM_TEMPLATE_INDEX" val="20230939"/>
  <p:tag name="KSO_WM_UNIT_LAYERLEVEL" val="1_1_1"/>
  <p:tag name="KSO_WM_TAG_VERSION" val="3.0"/>
  <p:tag name="KSO_WM_UNIT_TYPE" val="m_h_i"/>
  <p:tag name="KSO_WM_UNIT_INDEX" val="1_2_4"/>
  <p:tag name="KSO_WM_DIAGRAM_VERSION" val="3"/>
  <p:tag name="KSO_WM_DIAGRAM_COLOR_TRICK" val="4"/>
  <p:tag name="KSO_WM_DIAGRAM_COLOR_TEXT_CAN_REMOVE" val="n"/>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6,&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939_3*m_h_i*1_2_2"/>
  <p:tag name="KSO_WM_TEMPLATE_CATEGORY" val="diagram"/>
  <p:tag name="KSO_WM_TEMPLATE_INDEX" val="20230939"/>
  <p:tag name="KSO_WM_UNIT_LAYERLEVEL" val="1_1_1"/>
  <p:tag name="KSO_WM_TAG_VERSION" val="3.0"/>
  <p:tag name="KSO_WM_UNIT_TYPE" val="m_h_i"/>
  <p:tag name="KSO_WM_UNIT_INDEX" val="1_2_2"/>
  <p:tag name="KSO_WM_DIAGRAM_VERSION" val="3"/>
  <p:tag name="KSO_WM_DIAGRAM_COLOR_TRICK" val="4"/>
  <p:tag name="KSO_WM_DIAGRAM_COLOR_TEXT_CAN_REMOVE" val="n"/>
  <p:tag name="KSO_WM_UNIT_LINE_FORE_SCHEMECOLOR_INDEX" val="6"/>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solidLine&quot;:{&quot;brightness&quot;:0,&quot;colorType&quot;:1,&quot;foreColorIndex&quot;:6,&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0939_3*m_h_a*1_1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15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0939_3*m_h_a*1_2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15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0939_3*m_h_a*1_3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15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4_1"/>
  <p:tag name="KSO_WM_UNIT_ID" val="diagram20230939_3*m_h_a*1_4_1"/>
  <p:tag name="KSO_WM_TEMPLATE_CATEGORY" val="diagram"/>
  <p:tag name="KSO_WM_TEMPLATE_INDEX" val="20230939"/>
  <p:tag name="KSO_WM_UNIT_LAYERLEVEL" val="1_1_1"/>
  <p:tag name="KSO_WM_TAG_VERSION" val="3.0"/>
  <p:tag name="KSO_WM_BEAUTIFY_FLAG" val="#wm#"/>
  <p:tag name="KSO_WM_DIAGRAM_GROUP_CODE" val="m1-1"/>
  <p:tag name="KSO_WM_DIAGRAM_VERSION" val="3"/>
  <p:tag name="KSO_WM_DIAGRAM_COLOR_TRICK" val="4"/>
  <p:tag name="KSO_WM_DIAGRAM_COLOR_TEXT_CAN_REMOVE" val="n"/>
  <p:tag name="KSO_WM_UNIT_TEXT_FILL_FORE_SCHEMECOLOR_INDEX" val="1"/>
  <p:tag name="KSO_WM_UNIT_TEXT_FILL_TYPE" val="1"/>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DIAGRAM_USE_COLOR_VALUE" val="{&quot;color_scheme&quot;:1,&quot;color_type&quot;:1,&quot;theme_color_indexes&quot;:[]}"/>
</p:tagLst>
</file>

<file path=ppt/tags/tag158.xml><?xml version="1.0" encoding="utf-8"?>
<p:tagLst xmlns:p="http://schemas.openxmlformats.org/presentationml/2006/main">
  <p:tag name="KSO_WM_DIAGRAM_VERSION" val="3"/>
  <p:tag name="KSO_WM_DIAGRAM_COLOR_TRICK" val="4"/>
  <p:tag name="KSO_WM_DIAGRAM_COLOR_TEXT_CAN_REMOVE" val="n"/>
  <p:tag name="KSO_WM_UNIT_VALUE" val="82*76"/>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30939_3*m_h_x*1_1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59.xml><?xml version="1.0" encoding="utf-8"?>
<p:tagLst xmlns:p="http://schemas.openxmlformats.org/presentationml/2006/main">
  <p:tag name="KSO_WM_DIAGRAM_VERSION" val="3"/>
  <p:tag name="KSO_WM_DIAGRAM_COLOR_TRICK" val="4"/>
  <p:tag name="KSO_WM_DIAGRAM_COLOR_TEXT_CAN_REMOVE" val="n"/>
  <p:tag name="KSO_WM_UNIT_VALUE" val="86*73"/>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30939_3*m_h_x*1_2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0.xml><?xml version="1.0" encoding="utf-8"?>
<p:tagLst xmlns:p="http://schemas.openxmlformats.org/presentationml/2006/main">
  <p:tag name="KSO_WM_DIAGRAM_VERSION" val="3"/>
  <p:tag name="KSO_WM_DIAGRAM_COLOR_TRICK" val="4"/>
  <p:tag name="KSO_WM_DIAGRAM_COLOR_TEXT_CAN_REMOVE" val="n"/>
  <p:tag name="KSO_WM_UNIT_VALUE" val="80*86"/>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30939_3*m_h_x*1_3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61.xml><?xml version="1.0" encoding="utf-8"?>
<p:tagLst xmlns:p="http://schemas.openxmlformats.org/presentationml/2006/main">
  <p:tag name="KSO_WM_DIAGRAM_VERSION" val="3"/>
  <p:tag name="KSO_WM_DIAGRAM_COLOR_TRICK" val="4"/>
  <p:tag name="KSO_WM_DIAGRAM_COLOR_TEXT_CAN_REMOVE" val="n"/>
  <p:tag name="KSO_WM_UNIT_VALUE" val="83*86"/>
  <p:tag name="KSO_WM_UNIT_HIGHLIGHT" val="0"/>
  <p:tag name="KSO_WM_UNIT_COMPATIBLE" val="0"/>
  <p:tag name="KSO_WM_UNIT_DIAGRAM_ISNUMVISUAL" val="0"/>
  <p:tag name="KSO_WM_UNIT_DIAGRAM_ISREFERUNIT" val="0"/>
  <p:tag name="KSO_WM_DIAGRAM_GROUP_CODE" val="m1-1"/>
  <p:tag name="KSO_WM_UNIT_TYPE" val="m_h_x"/>
  <p:tag name="KSO_WM_UNIT_INDEX" val="1_4_1"/>
  <p:tag name="KSO_WM_UNIT_ID" val="diagram20230939_3*m_h_x*1_4_1"/>
  <p:tag name="KSO_WM_TEMPLATE_CATEGORY" val="diagram"/>
  <p:tag name="KSO_WM_TEMPLATE_INDEX" val="20230939"/>
  <p:tag name="KSO_WM_UNIT_LAYERLEVEL" val="1_1_1"/>
  <p:tag name="KSO_WM_TAG_VERSION" val="3.0"/>
  <p:tag name="KSO_WM_BEAUTIFY_FLAG" val="#wm#"/>
  <p:tag name="KSO_WM_DIAGRAM_MAX_ITEMCNT" val="6"/>
  <p:tag name="KSO_WM_DIAGRAM_MIN_ITEMCNT" val="2"/>
  <p:tag name="KSO_WM_DIAGRAM_VIRTUALLY_FRAME" val="{&quot;height&quot;:232.89999389648438,&quot;left&quot;:38.95002716304752,&quot;top&quot;:146.82500305175782,&quot;width&quot;:832.1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62.xml><?xml version="1.0" encoding="utf-8"?>
<p:tagLst xmlns:p="http://schemas.openxmlformats.org/presentationml/2006/main">
  <p:tag name="KSO_WM_BEAUTIFY_FLAG" val="#wm#"/>
  <p:tag name="KSO_WM_TEMPLATE_CATEGORY" val="custom"/>
  <p:tag name="KSO_WM_TEMPLATE_INDEX" val="20205081"/>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wm#"/>
  <p:tag name="KSO_WM_TEMPLATE_CATEGORY" val="custom"/>
  <p:tag name="KSO_WM_TEMPLATE_INDEX" val="20205081"/>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wm#"/>
  <p:tag name="KSO_WM_UNIT_LINE_FORE_SCHEMECOLOR_INDEX_BRIGHTNESS" val="0.35"/>
  <p:tag name="KSO_WM_UNIT_LINE_FILL_TYPE" val="2"/>
  <p:tag name="KSO_WM_UNIT_HIGHLIGHT" val="0"/>
  <p:tag name="KSO_WM_UNIT_COMPATIBLE" val="0"/>
  <p:tag name="KSO_WM_UNIT_DIAGRAM_ISNUMVISUAL" val="0"/>
  <p:tag name="KSO_WM_UNIT_DIAGRAM_ISREFERUNIT" val="0"/>
  <p:tag name="KSO_WM_UNIT_ID" val="diagram20231058_3*l_i*1_1"/>
  <p:tag name="KSO_WM_TEMPLATE_CATEGORY" val="diagram"/>
  <p:tag name="KSO_WM_TEMPLATE_INDEX" val="20231058"/>
  <p:tag name="KSO_WM_UNIT_LAYERLEVEL" val="1_1"/>
  <p:tag name="KSO_WM_TAG_VERSION" val="3.0"/>
  <p:tag name="KSO_WM_UNIT_TYPE" val="l_i"/>
  <p:tag name="KSO_WM_UNIT_INDEX" val="1_1"/>
  <p:tag name="KSO_WM_DIAGRAM_GROUP_CODE" val="l1-1"/>
  <p:tag name="KSO_WM_DIAGRAM_VERSION" val="3"/>
  <p:tag name="KSO_WM_DIAGRAM_COLOR_TRICK" val="4"/>
  <p:tag name="KSO_WM_DIAGRAM_COLOR_TEXT_CAN_REMOVE" val="n"/>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solidLine&quot;:{&quot;brightness&quot;:0.5,&quot;colorType&quot;:1,&quot;foreColorIndex&quot;:1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5"/>
  <p:tag name="KSO_WM_UNIT_USESOURCEFORMAT_APPLY" val="1"/>
  <p:tag name="KSO_WM_DIAGRAM_USE_COLOR_VALUE" val="{&quot;color_scheme&quot;:1,&quot;color_type&quot;:1,&quot;theme_color_indexes&quot;:[]}"/>
</p:tagLst>
</file>

<file path=ppt/tags/tag16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058_3*l_h_f*1_1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UNIT_TEXT_FILL_FORE_SCHEMECOLOR_INDEX_BRIGHTNESS" val="0.35"/>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6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058_3*l_h_a*1_1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UNIT_TEXT_FILL_FORE_SCHEMECOLOR_INDEX_BRIGHTNESS" val="0"/>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6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058_3*l_h_f*1_2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UNIT_TEXT_FILL_FORE_SCHEMECOLOR_INDEX_BRIGHTNESS" val="0.35"/>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058_3*l_h_f*1_3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UNIT_TEXT_FILL_FORE_SCHEMECOLOR_INDEX_BRIGHTNESS" val="0.35"/>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7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058_3*l_h_f*1_4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UNIT_TEXT_FILL_FORE_SCHEMECOLOR_INDEX_BRIGHTNESS" val="0.35"/>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7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058_3*l_h_a*1_4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UNIT_TEXT_FILL_FORE_SCHEMECOLOR_INDEX_BRIGHTNESS" val="0"/>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73.xml><?xml version="1.0" encoding="utf-8"?>
<p:tagLst xmlns:p="http://schemas.openxmlformats.org/presentationml/2006/main">
  <p:tag name="KSO_WM_BEAUTIFY_FLAG" val="#wm#"/>
  <p:tag name="KSO_WM_UNIT_SHADOW_SCHEMECOLOR_INDEX_BRIGHTNESS" val="-0.25"/>
  <p:tag name="KSO_WM_UNIT_SHADOW_SCHEMECOLOR_INDEX" val="5"/>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1058_3*l_h_i*1_1_1"/>
  <p:tag name="KSO_WM_TEMPLATE_CATEGORY" val="diagram"/>
  <p:tag name="KSO_WM_TEMPLATE_INDEX" val="20231058"/>
  <p:tag name="KSO_WM_UNIT_LAYERLEVEL" val="1_1_1"/>
  <p:tag name="KSO_WM_TAG_VERSION" val="3.0"/>
  <p:tag name="KSO_WM_UNIT_TYPE" val="l_h_i"/>
  <p:tag name="KSO_WM_UNIT_INDEX" val="1_1_1"/>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USESOURCEFORMAT_APPLY" val="1"/>
  <p:tag name="KSO_WM_DIAGRAM_USE_COLOR_VALUE" val="{&quot;color_scheme&quot;:1,&quot;color_type&quot;:1,&quot;theme_color_indexes&quot;:[]}"/>
</p:tagLst>
</file>

<file path=ppt/tags/tag174.xml><?xml version="1.0" encoding="utf-8"?>
<p:tagLst xmlns:p="http://schemas.openxmlformats.org/presentationml/2006/main">
  <p:tag name="KSO_WM_BEAUTIFY_FLAG" val="#wm#"/>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
  <p:tag name="KSO_WM_UNIT_FILL_FORE_SCHEMECOLOR_INDEX_2_TRANS" val="0"/>
  <p:tag name="KSO_WM_UNIT_FILL_GRADIENT_TYPE" val="0"/>
  <p:tag name="KSO_WM_UNIT_FILL_GRADIENT_ANGLE" val="135"/>
  <p:tag name="KSO_WM_UNIT_FILL_GRADIENT_DIRECTION" val="2"/>
  <p:tag name="KSO_WM_UNIT_SHADOW_SCHEMECOLOR_INDEX_BRIGHTNESS" val="-0.25"/>
  <p:tag name="KSO_WM_UNIT_SHADOW_SCHEMECOLOR_INDEX" val="5"/>
  <p:tag name="KSO_WM_UNIT_TEXT_FILL_FORE_SCHEMECOLOR_INDEX_BRIGHTNESS" val="0"/>
  <p:tag name="KSO_WM_UNIT_HIGHLIGHT" val="0"/>
  <p:tag name="KSO_WM_UNIT_COMPATIBLE" val="0"/>
  <p:tag name="KSO_WM_UNIT_DIAGRAM_ISNUMVISUAL" val="0"/>
  <p:tag name="KSO_WM_UNIT_DIAGRAM_ISREFERUNIT" val="0"/>
  <p:tag name="KSO_WM_UNIT_ID" val="diagram20231058_3*l_h_i*1_1_2"/>
  <p:tag name="KSO_WM_TEMPLATE_CATEGORY" val="diagram"/>
  <p:tag name="KSO_WM_TEMPLATE_INDEX" val="20231058"/>
  <p:tag name="KSO_WM_UNIT_LAYERLEVEL" val="1_1_1"/>
  <p:tag name="KSO_WM_TAG_VERSION" val="3.0"/>
  <p:tag name="KSO_WM_UNIT_TYPE" val="l_h_i"/>
  <p:tag name="KSO_WM_UNIT_INDEX" val="1_1_2"/>
  <p:tag name="KSO_WM_DIAGRAM_VERSION" val="3"/>
  <p:tag name="KSO_WM_DIAGRAM_COLOR_TRICK" val="4"/>
  <p:tag name="KSO_WM_DIAGRAM_COLOR_TEXT_CAN_REMOVE" val="n"/>
  <p:tag name="KSO_WM_DIAGRAM_GROUP_CODE" val="l1-1"/>
  <p:tag name="KSO_WM_UNIT_SUBTYPE" val="d"/>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gradient&quot;:[{&quot;brightness&quot;:0.6000000238418579,&quot;colorType&quot;:1,&quot;foreColorIndex&quot;:5,&quot;pos&quot;:0,&quot;transparency&quot;:0},{&quot;brightness&quot;:0,&quot;colorType&quot;:1,&quot;foreColorIndex&quot;:5,&quot;pos&quot;:0.899999976158142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TYPE" val="3"/>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75.xml><?xml version="1.0" encoding="utf-8"?>
<p:tagLst xmlns:p="http://schemas.openxmlformats.org/presentationml/2006/main">
  <p:tag name="KSO_WM_BEAUTIFY_FLAG" val="#wm#"/>
  <p:tag name="KSO_WM_UNIT_SHADOW_SCHEMECOLOR_INDEX_BRIGHTNESS" val="-0.25"/>
  <p:tag name="KSO_WM_UNIT_SHADOW_SCHEMECOLOR_INDEX" val="6"/>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1058_3*l_h_i*1_2_1"/>
  <p:tag name="KSO_WM_TEMPLATE_CATEGORY" val="diagram"/>
  <p:tag name="KSO_WM_TEMPLATE_INDEX" val="20231058"/>
  <p:tag name="KSO_WM_UNIT_LAYERLEVEL" val="1_1_1"/>
  <p:tag name="KSO_WM_TAG_VERSION" val="3.0"/>
  <p:tag name="KSO_WM_UNIT_TYPE" val="l_h_i"/>
  <p:tag name="KSO_WM_UNIT_INDEX" val="1_2_1"/>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6,&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USESOURCEFORMAT_APPLY" val="1"/>
  <p:tag name="KSO_WM_DIAGRAM_USE_COLOR_VALUE" val="{&quot;color_scheme&quot;:1,&quot;color_type&quot;:1,&quot;theme_color_indexes&quot;:[]}"/>
</p:tagLst>
</file>

<file path=ppt/tags/tag176.xml><?xml version="1.0" encoding="utf-8"?>
<p:tagLst xmlns:p="http://schemas.openxmlformats.org/presentationml/2006/main">
  <p:tag name="KSO_WM_BEAUTIFY_FLAG" val="#wm#"/>
  <p:tag name="KSO_WM_UNIT_FILL_FORE_SCHEMECOLOR_INDEX_1_BRIGHTNESS" val="0.4"/>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0.9"/>
  <p:tag name="KSO_WM_UNIT_FILL_FORE_SCHEMECOLOR_INDEX_2_TRANS" val="0"/>
  <p:tag name="KSO_WM_UNIT_FILL_GRADIENT_TYPE" val="0"/>
  <p:tag name="KSO_WM_UNIT_FILL_GRADIENT_ANGLE" val="135"/>
  <p:tag name="KSO_WM_UNIT_FILL_GRADIENT_DIRECTION" val="2"/>
  <p:tag name="KSO_WM_UNIT_SHADOW_SCHEMECOLOR_INDEX_BRIGHTNESS" val="-0.25"/>
  <p:tag name="KSO_WM_UNIT_SHADOW_SCHEMECOLOR_INDEX" val="6"/>
  <p:tag name="KSO_WM_UNIT_TEXT_FILL_FORE_SCHEMECOLOR_INDEX_BRIGHTNESS" val="0"/>
  <p:tag name="KSO_WM_UNIT_HIGHLIGHT" val="0"/>
  <p:tag name="KSO_WM_UNIT_COMPATIBLE" val="0"/>
  <p:tag name="KSO_WM_UNIT_DIAGRAM_ISNUMVISUAL" val="0"/>
  <p:tag name="KSO_WM_UNIT_DIAGRAM_ISREFERUNIT" val="0"/>
  <p:tag name="KSO_WM_UNIT_ID" val="diagram20231058_3*l_h_i*1_2_2"/>
  <p:tag name="KSO_WM_TEMPLATE_CATEGORY" val="diagram"/>
  <p:tag name="KSO_WM_TEMPLATE_INDEX" val="20231058"/>
  <p:tag name="KSO_WM_UNIT_LAYERLEVEL" val="1_1_1"/>
  <p:tag name="KSO_WM_TAG_VERSION" val="3.0"/>
  <p:tag name="KSO_WM_UNIT_TYPE" val="l_h_i"/>
  <p:tag name="KSO_WM_UNIT_INDEX" val="1_2_2"/>
  <p:tag name="KSO_WM_DIAGRAM_VERSION" val="3"/>
  <p:tag name="KSO_WM_DIAGRAM_COLOR_TRICK" val="4"/>
  <p:tag name="KSO_WM_DIAGRAM_COLOR_TEXT_CAN_REMOVE" val="n"/>
  <p:tag name="KSO_WM_DIAGRAM_GROUP_CODE" val="l1-1"/>
  <p:tag name="KSO_WM_UNIT_SUBTYPE" val="d"/>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gradient&quot;:[{&quot;brightness&quot;:0.6000000238418579,&quot;colorType&quot;:1,&quot;foreColorIndex&quot;:6,&quot;pos&quot;:0,&quot;transparency&quot;:0},{&quot;brightness&quot;:0,&quot;colorType&quot;:1,&quot;foreColorIndex&quot;:6,&quot;pos&quot;:0.8999999761581421,&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FILL_TYPE" val="3"/>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7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058_3*l_h_a*1_2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UNIT_TEXT_FILL_FORE_SCHEMECOLOR_INDEX_BRIGHTNESS" val="0"/>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78.xml><?xml version="1.0" encoding="utf-8"?>
<p:tagLst xmlns:p="http://schemas.openxmlformats.org/presentationml/2006/main">
  <p:tag name="KSO_WM_BEAUTIFY_FLAG" val="#wm#"/>
  <p:tag name="KSO_WM_UNIT_SHADOW_SCHEMECOLOR_INDEX_BRIGHTNESS" val="-0.5"/>
  <p:tag name="KSO_WM_UNIT_SHADOW_SCHEMECOLOR_INDEX" val="7"/>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1058_3*l_h_i*1_3_1"/>
  <p:tag name="KSO_WM_TEMPLATE_CATEGORY" val="diagram"/>
  <p:tag name="KSO_WM_TEMPLATE_INDEX" val="20231058"/>
  <p:tag name="KSO_WM_UNIT_LAYERLEVEL" val="1_1_1"/>
  <p:tag name="KSO_WM_TAG_VERSION" val="3.0"/>
  <p:tag name="KSO_WM_UNIT_TYPE" val="l_h_i"/>
  <p:tag name="KSO_WM_UNIT_INDEX" val="1_3_1"/>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solid&quot;:{&quot;brightness&quot;:0,&quot;colorType&quot;:1,&quot;foreColorIndex&quot;:7,&quot;transparency&quot;:0},&quot;type&quot;:1},&quot;glow&quot;:{&quot;colorType&quot;:0},&quot;line&quot;:{&quot;type&quot;:0},&quot;shadow&quot;:{&quot;brightness&quot;:-0.5,&quot;colorType&quot;:1,&quot;foreColorIndex&quot;:7,&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 name="KSO_WM_UNIT_USESOURCEFORMAT_APPLY" val="1"/>
  <p:tag name="KSO_WM_DIAGRAM_USE_COLOR_VALUE" val="{&quot;color_scheme&quot;:1,&quot;color_type&quot;:1,&quot;theme_color_indexes&quot;:[]}"/>
</p:tagLst>
</file>

<file path=ppt/tags/tag179.xml><?xml version="1.0" encoding="utf-8"?>
<p:tagLst xmlns:p="http://schemas.openxmlformats.org/presentationml/2006/main">
  <p:tag name="KSO_WM_BEAUTIFY_FLAG" val="#wm#"/>
  <p:tag name="KSO_WM_UNIT_FILL_FORE_SCHEMECOLOR_INDEX_1_BRIGHTNESS" val="0.4"/>
  <p:tag name="KSO_WM_UNIT_FILL_FORE_SCHEMECOLOR_INDEX_1" val="7"/>
  <p:tag name="KSO_WM_UNIT_FILL_FORE_SCHEMECOLOR_INDEX_1_POS" val="0"/>
  <p:tag name="KSO_WM_UNIT_FILL_FORE_SCHEMECOLOR_INDEX_1_TRANS" val="0"/>
  <p:tag name="KSO_WM_UNIT_FILL_FORE_SCHEMECOLOR_INDEX_2_BRIGHTNESS" val="0"/>
  <p:tag name="KSO_WM_UNIT_FILL_FORE_SCHEMECOLOR_INDEX_2" val="7"/>
  <p:tag name="KSO_WM_UNIT_FILL_FORE_SCHEMECOLOR_INDEX_2_POS" val="0.8"/>
  <p:tag name="KSO_WM_UNIT_FILL_FORE_SCHEMECOLOR_INDEX_2_TRANS" val="0"/>
  <p:tag name="KSO_WM_UNIT_FILL_GRADIENT_TYPE" val="0"/>
  <p:tag name="KSO_WM_UNIT_FILL_GRADIENT_ANGLE" val="135"/>
  <p:tag name="KSO_WM_UNIT_FILL_GRADIENT_DIRECTION" val="2"/>
  <p:tag name="KSO_WM_UNIT_SHADOW_SCHEMECOLOR_INDEX_BRIGHTNESS" val="-0.25"/>
  <p:tag name="KSO_WM_UNIT_SHADOW_SCHEMECOLOR_INDEX" val="7"/>
  <p:tag name="KSO_WM_UNIT_TEXT_FILL_FORE_SCHEMECOLOR_INDEX_BRIGHTNESS" val="0"/>
  <p:tag name="KSO_WM_UNIT_HIGHLIGHT" val="0"/>
  <p:tag name="KSO_WM_UNIT_COMPATIBLE" val="0"/>
  <p:tag name="KSO_WM_UNIT_DIAGRAM_ISNUMVISUAL" val="0"/>
  <p:tag name="KSO_WM_UNIT_DIAGRAM_ISREFERUNIT" val="0"/>
  <p:tag name="KSO_WM_UNIT_ID" val="diagram20231058_3*l_h_i*1_3_2"/>
  <p:tag name="KSO_WM_TEMPLATE_CATEGORY" val="diagram"/>
  <p:tag name="KSO_WM_TEMPLATE_INDEX" val="20231058"/>
  <p:tag name="KSO_WM_UNIT_LAYERLEVEL" val="1_1_1"/>
  <p:tag name="KSO_WM_TAG_VERSION" val="3.0"/>
  <p:tag name="KSO_WM_UNIT_TYPE" val="l_h_i"/>
  <p:tag name="KSO_WM_UNIT_INDEX" val="1_3_2"/>
  <p:tag name="KSO_WM_DIAGRAM_VERSION" val="3"/>
  <p:tag name="KSO_WM_DIAGRAM_COLOR_TRICK" val="4"/>
  <p:tag name="KSO_WM_DIAGRAM_COLOR_TEXT_CAN_REMOVE" val="n"/>
  <p:tag name="KSO_WM_DIAGRAM_GROUP_CODE" val="l1-1"/>
  <p:tag name="KSO_WM_UNIT_SUBTYPE" val="d"/>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gradient&quot;:[{&quot;brightness&quot;:0.6000000238418579,&quot;colorType&quot;:1,&quot;foreColorIndex&quot;:7,&quot;pos&quot;:0,&quot;transparency&quot;:0},{&quot;brightness&quot;:0,&quot;colorType&quot;:1,&quot;foreColorIndex&quot;:7,&quot;pos&quot;:0.800000011920929,&quot;transparency&quot;:0}],&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TYPE" val="3"/>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058_3*l_h_a*1_3_1"/>
  <p:tag name="KSO_WM_TEMPLATE_CATEGORY" val="diagram"/>
  <p:tag name="KSO_WM_TEMPLATE_INDEX" val="20231058"/>
  <p:tag name="KSO_WM_UNIT_LAYERLEVEL" val="1_1_1"/>
  <p:tag name="KSO_WM_TAG_VERSION" val="3.0"/>
  <p:tag name="KSO_WM_BEAUTIFY_FLAG" val="#wm#"/>
  <p:tag name="KSO_WM_DIAGRAM_VERSION" val="3"/>
  <p:tag name="KSO_WM_DIAGRAM_COLOR_TRICK" val="4"/>
  <p:tag name="KSO_WM_DIAGRAM_COLOR_TEXT_CAN_REMOVE" val="n"/>
  <p:tag name="KSO_WM_UNIT_TEXT_FILL_FORE_SCHEMECOLOR_INDEX_BRIGHTNESS" val="0"/>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81.xml><?xml version="1.0" encoding="utf-8"?>
<p:tagLst xmlns:p="http://schemas.openxmlformats.org/presentationml/2006/main">
  <p:tag name="KSO_WM_BEAUTIFY_FLAG" val="#wm#"/>
  <p:tag name="KSO_WM_UNIT_SHADOW_SCHEMECOLOR_INDEX_BRIGHTNESS" val="-0.25"/>
  <p:tag name="KSO_WM_UNIT_SHADOW_SCHEMECOLOR_INDEX" val="8"/>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1058_3*l_h_i*1_4_1"/>
  <p:tag name="KSO_WM_TEMPLATE_CATEGORY" val="diagram"/>
  <p:tag name="KSO_WM_TEMPLATE_INDEX" val="20231058"/>
  <p:tag name="KSO_WM_UNIT_LAYERLEVEL" val="1_1_1"/>
  <p:tag name="KSO_WM_TAG_VERSION" val="3.0"/>
  <p:tag name="KSO_WM_UNIT_TYPE" val="l_h_i"/>
  <p:tag name="KSO_WM_UNIT_INDEX" val="1_4_1"/>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solid&quot;:{&quot;brightness&quot;:0,&quot;colorType&quot;:1,&quot;foreColorIndex&quot;:8,&quot;transparency&quot;:0},&quot;type&quot;:1},&quot;glow&quot;:{&quot;colorType&quot;:0},&quot;line&quot;:{&quot;type&quot;:0},&quot;shadow&quot;:{&quot;brightness&quot;:-0.25,&quot;colorType&quot;:1,&quot;foreColorIndex&quot;:8,&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8"/>
  <p:tag name="KSO_WM_UNIT_FILL_FORE_SCHEMECOLOR_INDEX_BRIGHTNESS" val="0"/>
  <p:tag name="KSO_WM_UNIT_USESOURCEFORMAT_APPLY" val="1"/>
  <p:tag name="KSO_WM_DIAGRAM_USE_COLOR_VALUE" val="{&quot;color_scheme&quot;:1,&quot;color_type&quot;:1,&quot;theme_color_indexes&quot;:[]}"/>
</p:tagLst>
</file>

<file path=ppt/tags/tag182.xml><?xml version="1.0" encoding="utf-8"?>
<p:tagLst xmlns:p="http://schemas.openxmlformats.org/presentationml/2006/main">
  <p:tag name="KSO_WM_BEAUTIFY_FLAG" val="#wm#"/>
  <p:tag name="KSO_WM_UNIT_FILL_FORE_SCHEMECOLOR_INDEX_1_BRIGHTNESS" val="0.4"/>
  <p:tag name="KSO_WM_UNIT_FILL_FORE_SCHEMECOLOR_INDEX_1" val="8"/>
  <p:tag name="KSO_WM_UNIT_FILL_FORE_SCHEMECOLOR_INDEX_1_POS" val="0"/>
  <p:tag name="KSO_WM_UNIT_FILL_FORE_SCHEMECOLOR_INDEX_1_TRANS" val="0"/>
  <p:tag name="KSO_WM_UNIT_FILL_FORE_SCHEMECOLOR_INDEX_2_BRIGHTNESS" val="0"/>
  <p:tag name="KSO_WM_UNIT_FILL_FORE_SCHEMECOLOR_INDEX_2" val="8"/>
  <p:tag name="KSO_WM_UNIT_FILL_FORE_SCHEMECOLOR_INDEX_2_POS" val="0.9"/>
  <p:tag name="KSO_WM_UNIT_FILL_FORE_SCHEMECOLOR_INDEX_2_TRANS" val="0"/>
  <p:tag name="KSO_WM_UNIT_FILL_GRADIENT_TYPE" val="0"/>
  <p:tag name="KSO_WM_UNIT_FILL_GRADIENT_ANGLE" val="135"/>
  <p:tag name="KSO_WM_UNIT_FILL_GRADIENT_DIRECTION" val="2"/>
  <p:tag name="KSO_WM_UNIT_SHADOW_SCHEMECOLOR_INDEX_BRIGHTNESS" val="-0.25"/>
  <p:tag name="KSO_WM_UNIT_SHADOW_SCHEMECOLOR_INDEX" val="8"/>
  <p:tag name="KSO_WM_UNIT_TEXT_FILL_FORE_SCHEMECOLOR_INDEX_BRIGHTNESS" val="0"/>
  <p:tag name="KSO_WM_UNIT_HIGHLIGHT" val="0"/>
  <p:tag name="KSO_WM_UNIT_COMPATIBLE" val="0"/>
  <p:tag name="KSO_WM_UNIT_DIAGRAM_ISNUMVISUAL" val="0"/>
  <p:tag name="KSO_WM_UNIT_DIAGRAM_ISREFERUNIT" val="0"/>
  <p:tag name="KSO_WM_UNIT_ID" val="diagram20231058_3*l_h_i*1_4_2"/>
  <p:tag name="KSO_WM_TEMPLATE_CATEGORY" val="diagram"/>
  <p:tag name="KSO_WM_TEMPLATE_INDEX" val="20231058"/>
  <p:tag name="KSO_WM_UNIT_LAYERLEVEL" val="1_1_1"/>
  <p:tag name="KSO_WM_TAG_VERSION" val="3.0"/>
  <p:tag name="KSO_WM_UNIT_TYPE" val="l_h_i"/>
  <p:tag name="KSO_WM_UNIT_INDEX" val="1_4_2"/>
  <p:tag name="KSO_WM_DIAGRAM_VERSION" val="3"/>
  <p:tag name="KSO_WM_DIAGRAM_COLOR_TRICK" val="4"/>
  <p:tag name="KSO_WM_DIAGRAM_COLOR_TEXT_CAN_REMOVE" val="n"/>
  <p:tag name="KSO_WM_DIAGRAM_GROUP_CODE" val="l1-1"/>
  <p:tag name="KSO_WM_UNIT_SUBTYPE" val="d"/>
  <p:tag name="KSO_WM_DIAGRAM_MAX_ITEMCNT" val="6"/>
  <p:tag name="KSO_WM_DIAGRAM_MIN_ITEMCNT" val="2"/>
  <p:tag name="KSO_WM_DIAGRAM_VIRTUALLY_FRAME" val="{&quot;height&quot;:281.02500610351564,&quot;left&quot;:49.84998779296875,&quot;top&quot;:139.67499389648438,&quot;width&quot;:862.4000244140625}"/>
  <p:tag name="KSO_WM_DIAGRAM_COLOR_MATCH_VALUE" val="{&quot;shape&quot;:{&quot;fill&quot;:{&quot;gradient&quot;:[{&quot;brightness&quot;:0.6000000238418579,&quot;colorType&quot;:1,&quot;foreColorIndex&quot;:8,&quot;pos&quot;:0,&quot;transparency&quot;:0},{&quot;brightness&quot;:0,&quot;colorType&quot;:1,&quot;foreColorIndex&quot;:8,&quot;pos&quot;:0.8999999761581421,&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4"/>
  <p:tag name="KSO_WM_UNIT_FILL_TYPE" val="3"/>
  <p:tag name="KSO_WM_UNIT_TEXT_FILL_FORE_SCHEMECOLOR_INDEX" val="1"/>
  <p:tag name="KSO_WM_UNIT_TEXT_FILL_TYPE" val="1"/>
  <p:tag name="KSO_WM_UNIT_USESOURCEFORMAT_APPLY" val="1"/>
  <p:tag name="KSO_WM_DIAGRAM_USE_COLOR_VALUE" val="{&quot;color_scheme&quot;:1,&quot;color_type&quot;:1,&quot;theme_color_indexes&quot;:[]}"/>
</p:tagLst>
</file>

<file path=ppt/tags/tag183.xml><?xml version="1.0" encoding="utf-8"?>
<p:tagLst xmlns:p="http://schemas.openxmlformats.org/presentationml/2006/main">
  <p:tag name="KSO_WM_BEAUTIFY_FLAG" val="#wm#"/>
  <p:tag name="KSO_WM_TEMPLATE_CATEGORY" val="custom"/>
  <p:tag name="KSO_WM_TEMPLATE_INDEX" val="20205081"/>
  <p:tag name="KSO_WM_SLIDE_ITEM_CNT" val="4"/>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TABLE_ENDDRAG_ORIGIN_RECT" val="672*196"/>
  <p:tag name="TABLE_ENDDRAG_RECT" val="74*152*672*196"/>
</p:tagLst>
</file>

<file path=ppt/tags/tag186.xml><?xml version="1.0" encoding="utf-8"?>
<p:tagLst xmlns:p="http://schemas.openxmlformats.org/presentationml/2006/main">
  <p:tag name="KSO_WM_BEAUTIFY_FLAG" val="#wm#"/>
  <p:tag name="KSO_WM_TEMPLATE_CATEGORY" val="custom"/>
  <p:tag name="KSO_WM_TEMPLATE_INDEX" val="20205081"/>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wm#"/>
  <p:tag name="KSO_WM_TEMPLATE_CATEGORY" val="custom"/>
  <p:tag name="KSO_WM_TEMPLATE_INDEX" val="20205081"/>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0.xml><?xml version="1.0" encoding="utf-8"?>
<p:tagLst xmlns:p="http://schemas.openxmlformats.org/presentationml/2006/main">
  <p:tag name="KSO_WM_BEAUTIFY_FLAG" val="#wm#"/>
  <p:tag name="KSO_WM_TEMPLATE_CATEGORY" val="custom"/>
  <p:tag name="KSO_WM_TEMPLATE_INDEX" val="20205081"/>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wm#"/>
  <p:tag name="KSO_WM_TEMPLATE_CATEGORY" val="custom"/>
  <p:tag name="KSO_WM_TEMPLATE_INDEX" val="20205081"/>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wm#"/>
  <p:tag name="KSO_WM_TEMPLATE_CATEGORY" val="custom"/>
  <p:tag name="KSO_WM_TEMPLATE_INDEX" val="20205081"/>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wm#"/>
  <p:tag name="KSO_WM_TEMPLATE_CATEGORY" val="custom"/>
  <p:tag name="KSO_WM_TEMPLATE_INDEX" val="20205081"/>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wm#"/>
  <p:tag name="KSO_WM_TEMPLATE_CATEGORY" val="custom"/>
  <p:tag name="KSO_WM_TEMPLATE_INDEX" val="20205081"/>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0.xml><?xml version="1.0" encoding="utf-8"?>
<p:tagLst xmlns:p="http://schemas.openxmlformats.org/presentationml/2006/main">
  <p:tag name="KSO_WM_BEAUTIFY_FLAG" val="#wm#"/>
  <p:tag name="KSO_WM_TEMPLATE_CATEGORY" val="custom"/>
  <p:tag name="KSO_WM_TEMPLATE_INDEX" val="20205081"/>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wm#"/>
  <p:tag name="KSO_WM_TEMPLATE_CATEGORY" val="custom"/>
  <p:tag name="KSO_WM_TEMPLATE_INDEX" val="20205081"/>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wm#"/>
  <p:tag name="KSO_WM_TEMPLATE_CATEGORY" val="custom"/>
  <p:tag name="KSO_WM_TEMPLATE_INDEX" val="20205081"/>
</p:tagLst>
</file>

<file path=ppt/tags/tag205.xml><?xml version="1.0" encoding="utf-8"?>
<p:tagLst xmlns:p="http://schemas.openxmlformats.org/presentationml/2006/main">
  <p:tag name="KSO_WPP_MARK_KEY" val="34a5c737-2527-451b-a6cc-313a70f4ce21"/>
  <p:tag name="COMMONDATA" val="eyJoZGlkIjoiMjUxNmU2Yzc2MjNiNjJjZGFlY2Q1MzYxMGIzYTQ4YWEifQ=="/>
  <p:tag name="resource_record_key" val="{&quot;29&quot;:[20405972,20405933,20405934,20405922,20405918,20405950,20426316,20405937],&quot;70&quot;:[3312359,3314060,3314058]}"/>
  <p:tag name="commondata" val="eyJoZGlkIjoiY2VjMWU5MTk5OGQyZDRjNDI5M2FkMjMzMDk5YzdjNmIifQ=="/>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2171</Words>
  <Application>WPS 演示</Application>
  <PresentationFormat>宽屏</PresentationFormat>
  <Paragraphs>192</Paragraphs>
  <Slides>27</Slides>
  <Notes>4</Notes>
  <HiddenSlides>0</HiddenSlides>
  <MMClips>0</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27</vt:i4>
      </vt:variant>
    </vt:vector>
  </HeadingPairs>
  <TitlesOfParts>
    <vt:vector size="44" baseType="lpstr">
      <vt:lpstr>Arial</vt:lpstr>
      <vt:lpstr>宋体</vt:lpstr>
      <vt:lpstr>Wingdings</vt:lpstr>
      <vt:lpstr>Wingdings</vt:lpstr>
      <vt:lpstr>Roboto</vt:lpstr>
      <vt:lpstr>汉仪旗黑-55简</vt:lpstr>
      <vt:lpstr>思源黑体 CN Medium</vt:lpstr>
      <vt:lpstr>黑体</vt:lpstr>
      <vt:lpstr>思源黑体 CN Light</vt:lpstr>
      <vt:lpstr>阿里巴巴普惠体 Light</vt:lpstr>
      <vt:lpstr>微软雅黑</vt:lpstr>
      <vt:lpstr>Arial Unicode MS</vt:lpstr>
      <vt:lpstr>Calibri</vt:lpstr>
      <vt:lpstr>Times New Roman</vt:lpstr>
      <vt:lpstr>Office 主题​​</vt:lpstr>
      <vt:lpstr>自定义设计方案</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十二猪肠</cp:lastModifiedBy>
  <cp:revision>703</cp:revision>
  <dcterms:created xsi:type="dcterms:W3CDTF">2019-06-19T02:08:00Z</dcterms:created>
  <dcterms:modified xsi:type="dcterms:W3CDTF">2024-04-15T02:28:18Z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ICV">
    <vt:lpwstr>67F8E99CA25843CDBAFD0150A9FB820A</vt:lpwstr>
  </property>
</Properties>
</file>