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Lst>
  <p:notesMasterIdLst>
    <p:notesMasterId r:id="rId6"/>
  </p:notesMasterIdLst>
  <p:sldIdLst>
    <p:sldId id="370" r:id="rId5"/>
    <p:sldId id="639" r:id="rId7"/>
    <p:sldId id="643" r:id="rId8"/>
    <p:sldId id="727" r:id="rId9"/>
    <p:sldId id="729" r:id="rId10"/>
    <p:sldId id="505" r:id="rId11"/>
    <p:sldId id="499" r:id="rId12"/>
    <p:sldId id="500" r:id="rId13"/>
    <p:sldId id="730" r:id="rId14"/>
    <p:sldId id="502" r:id="rId15"/>
    <p:sldId id="629" r:id="rId16"/>
    <p:sldId id="509" r:id="rId17"/>
    <p:sldId id="694" r:id="rId18"/>
    <p:sldId id="732" r:id="rId19"/>
    <p:sldId id="713" r:id="rId20"/>
    <p:sldId id="584" r:id="rId21"/>
    <p:sldId id="514" r:id="rId22"/>
    <p:sldId id="775" r:id="rId23"/>
    <p:sldId id="721" r:id="rId24"/>
    <p:sldId id="687" r:id="rId25"/>
    <p:sldId id="372" r:id="rId26"/>
    <p:sldId id="610" r:id="rId27"/>
    <p:sldId id="748" r:id="rId28"/>
    <p:sldId id="516" r:id="rId29"/>
    <p:sldId id="731"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2" userDrawn="1">
          <p15:clr>
            <a:srgbClr val="A4A3A4"/>
          </p15:clr>
        </p15:guide>
        <p15:guide id="2" pos="37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FFF6CD"/>
    <a:srgbClr val="FFFDF5"/>
    <a:srgbClr val="FFDFDF"/>
    <a:srgbClr val="D16664"/>
    <a:srgbClr val="FFFC9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485F850-F761-4FF6-88B5-E5FF70C7C9B7}" styleName="{d81a1682-f6d3-453d-a0b4-2df6d50f48b8}">
    <a:wholeTbl>
      <a:tcTxStyle>
        <a:fontRef idx="none">
          <a:prstClr val="black"/>
        </a:fontRef>
      </a:tcTxStyle>
      <a:tcStyle>
        <a:tcBdr>
          <a:left>
            <a:ln w="6350" cmpd="sng">
              <a:solidFill>
                <a:srgbClr val="EE949E"/>
              </a:solidFill>
            </a:ln>
          </a:left>
          <a:right>
            <a:ln w="6350" cmpd="sng">
              <a:solidFill>
                <a:srgbClr val="EE949E"/>
              </a:solidFill>
            </a:ln>
          </a:right>
          <a:top>
            <a:ln w="6350" cmpd="sng">
              <a:solidFill>
                <a:srgbClr val="EE949E"/>
              </a:solidFill>
            </a:ln>
          </a:top>
          <a:bottom>
            <a:ln w="6350" cmpd="sng">
              <a:solidFill>
                <a:srgbClr val="EE949E"/>
              </a:solidFill>
            </a:ln>
          </a:bottom>
          <a:insideH>
            <a:ln w="6350" cmpd="sng">
              <a:solidFill>
                <a:srgbClr val="EE949E"/>
              </a:solidFill>
            </a:ln>
          </a:insideH>
          <a:insideV>
            <a:ln w="6350" cmpd="sng">
              <a:solidFill>
                <a:srgbClr val="EE949E"/>
              </a:solidFill>
            </a:ln>
          </a:insideV>
        </a:tcBdr>
        <a:fill>
          <a:solidFill>
            <a:srgbClr val="FFFFFF"/>
          </a:solidFill>
        </a:fill>
      </a:tcStyle>
    </a:wholeTbl>
    <a:firstRow>
      <a:tcTxStyle>
        <a:fontRef idx="none">
          <a:prstClr val="black"/>
        </a:fontRef>
      </a:tcTxStyle>
      <a:tcStyle>
        <a:tcBdr>
          <a:left>
            <a:ln w="6350" cmpd="sng">
              <a:solidFill>
                <a:srgbClr val="FFFFFF"/>
              </a:solidFill>
            </a:ln>
          </a:left>
          <a:right>
            <a:ln w="6350" cmpd="sng">
              <a:solidFill>
                <a:srgbClr val="FFFFFF"/>
              </a:solidFill>
            </a:ln>
          </a:right>
          <a:top>
            <a:ln w="6350" cmpd="sng">
              <a:solidFill>
                <a:srgbClr val="FFFFFF"/>
              </a:solidFill>
            </a:ln>
          </a:top>
          <a:bottom>
            <a:ln w="6350" cmpd="sng">
              <a:solidFill>
                <a:srgbClr val="FFFFFF"/>
              </a:solidFill>
            </a:ln>
          </a:bottom>
          <a:insideV>
            <a:ln w="6350" cmpd="sng">
              <a:solidFill>
                <a:srgbClr val="FFFFFF"/>
              </a:solidFill>
            </a:ln>
          </a:insideV>
        </a:tcBdr>
        <a:fill>
          <a:solidFill>
            <a:srgbClr val="EE949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12"/>
        <p:guide pos="37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5" Type="http://schemas.openxmlformats.org/officeDocument/2006/relationships/tags" Target="tags/tag201.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大盘维稳，风格轮动</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据介绍，这次国务院出台的意见深入贯彻习近平总书记关于资本市场的重要指示精神，落实中央金融工作会议部署，是继2004年、2014年两个“国九条”之后，国务院再次出台的资本市场指导性文件。</a:t>
            </a:r>
            <a:endParaRPr lang="zh-CN" altLang="en-US"/>
          </a:p>
          <a:p>
            <a:endParaRPr lang="zh-CN" altLang="en-US"/>
          </a: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00.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wrap="square">
            <a:normAutofit/>
          </a:bodyPr>
          <a:lstStyle>
            <a:lvl1pPr algn="ctr">
              <a:defRPr sz="3200">
                <a:solidFill>
                  <a:schemeClr val="tx1"/>
                </a:solidFill>
                <a:latin typeface="+mj-ea"/>
                <a:ea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7600" y="6314400"/>
            <a:ext cx="2700000" cy="316800"/>
          </a:xfrm>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7.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6.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tags" Target="../tags/tag10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3"/>
    </p:custData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7.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6.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30.xml"/><Relationship Id="rId2" Type="http://schemas.openxmlformats.org/officeDocument/2006/relationships/image" Target="../media/image14.png"/><Relationship Id="rId1" Type="http://schemas.openxmlformats.org/officeDocument/2006/relationships/tags" Target="../tags/tag129.xml"/></Relationships>
</file>

<file path=ppt/slides/_rels/slide11.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9" Type="http://schemas.openxmlformats.org/officeDocument/2006/relationships/notesSlide" Target="../notesSlides/notesSlide9.xml"/><Relationship Id="rId28" Type="http://schemas.openxmlformats.org/officeDocument/2006/relationships/slideLayout" Target="../slideLayouts/slideLayout2.xml"/><Relationship Id="rId27" Type="http://schemas.openxmlformats.org/officeDocument/2006/relationships/tags" Target="../tags/tag156.xml"/><Relationship Id="rId26" Type="http://schemas.openxmlformats.org/officeDocument/2006/relationships/image" Target="../media/image15.png"/><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tags" Target="../tags/tag132.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58.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157.xml"/></Relationships>
</file>

<file path=ppt/slides/_rels/slide14.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1" Type="http://schemas.openxmlformats.org/officeDocument/2006/relationships/notesSlide" Target="../notesSlides/notesSlide11.xml"/><Relationship Id="rId20" Type="http://schemas.openxmlformats.org/officeDocument/2006/relationships/slideLayout" Target="../slideLayouts/slideLayout25.xml"/><Relationship Id="rId2" Type="http://schemas.openxmlformats.org/officeDocument/2006/relationships/tags" Target="../tags/tag160.xml"/><Relationship Id="rId19" Type="http://schemas.openxmlformats.org/officeDocument/2006/relationships/tags" Target="../tags/tag177.xml"/><Relationship Id="rId18" Type="http://schemas.openxmlformats.org/officeDocument/2006/relationships/tags" Target="../tags/tag176.xml"/><Relationship Id="rId17" Type="http://schemas.openxmlformats.org/officeDocument/2006/relationships/tags" Target="../tags/tag175.xml"/><Relationship Id="rId16" Type="http://schemas.openxmlformats.org/officeDocument/2006/relationships/tags" Target="../tags/tag174.xml"/><Relationship Id="rId15" Type="http://schemas.openxmlformats.org/officeDocument/2006/relationships/tags" Target="../tags/tag173.xml"/><Relationship Id="rId14" Type="http://schemas.openxmlformats.org/officeDocument/2006/relationships/tags" Target="../tags/tag172.xml"/><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tags" Target="../tags/tag159.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18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8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184.xml"/><Relationship Id="rId2" Type="http://schemas.openxmlformats.org/officeDocument/2006/relationships/image" Target="../media/image20.png"/><Relationship Id="rId1" Type="http://schemas.openxmlformats.org/officeDocument/2006/relationships/tags" Target="../tags/tag183.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86.xml"/><Relationship Id="rId2" Type="http://schemas.openxmlformats.org/officeDocument/2006/relationships/image" Target="../media/image21.png"/><Relationship Id="rId1" Type="http://schemas.openxmlformats.org/officeDocument/2006/relationships/tags" Target="../tags/tag185.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tags" Target="../tags/tag188.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1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90.xml"/><Relationship Id="rId2" Type="http://schemas.openxmlformats.org/officeDocument/2006/relationships/image" Target="../media/image25.png"/><Relationship Id="rId1" Type="http://schemas.openxmlformats.org/officeDocument/2006/relationships/tags" Target="../tags/tag189.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2.xml"/><Relationship Id="rId2" Type="http://schemas.openxmlformats.org/officeDocument/2006/relationships/image" Target="../media/image26.png"/><Relationship Id="rId1" Type="http://schemas.openxmlformats.org/officeDocument/2006/relationships/tags" Target="../tags/tag19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194.xml"/><Relationship Id="rId2" Type="http://schemas.openxmlformats.org/officeDocument/2006/relationships/image" Target="../media/image27.png"/><Relationship Id="rId1" Type="http://schemas.openxmlformats.org/officeDocument/2006/relationships/tags" Target="../tags/tag193.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19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195.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tags" Target="../tags/tag198.xml"/><Relationship Id="rId2" Type="http://schemas.openxmlformats.org/officeDocument/2006/relationships/image" Target="../media/image30.png"/><Relationship Id="rId1" Type="http://schemas.openxmlformats.org/officeDocument/2006/relationships/tags" Target="../tags/tag197.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200.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tags" Target="../tags/tag199.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118.xml"/><Relationship Id="rId2" Type="http://schemas.openxmlformats.org/officeDocument/2006/relationships/image" Target="../media/image8.png"/><Relationship Id="rId1" Type="http://schemas.openxmlformats.org/officeDocument/2006/relationships/tags" Target="../tags/tag11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image" Target="../media/image9.png"/><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24.xml"/><Relationship Id="rId2" Type="http://schemas.openxmlformats.org/officeDocument/2006/relationships/image" Target="../media/image10.png"/><Relationship Id="rId1" Type="http://schemas.openxmlformats.org/officeDocument/2006/relationships/tags" Target="../tags/tag123.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28.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8"/>
            <a:ext cx="3349721" cy="374408"/>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dirty="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A1120619060027</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12" name="文本框 11"/>
          <p:cNvSpPr txBox="1"/>
          <p:nvPr userDrawn="1">
            <p:custDataLst>
              <p:tags r:id="rId10"/>
            </p:custDataLst>
          </p:nvPr>
        </p:nvSpPr>
        <p:spPr>
          <a:xfrm>
            <a:off x="1634490" y="1593215"/>
            <a:ext cx="8777605" cy="1835785"/>
          </a:xfrm>
          <a:prstGeom prst="rect">
            <a:avLst/>
          </a:prstGeom>
          <a:noFill/>
        </p:spPr>
        <p:txBody>
          <a:bodyPr wrap="square" rtlCol="0">
            <a:noAutofit/>
          </a:bodyPr>
          <a:p>
            <a:pPr algn="ctr">
              <a:lnSpc>
                <a:spcPct val="120000"/>
              </a:lnSpc>
            </a:pPr>
            <a:r>
              <a:rPr lang="en-US" alt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市场纠偏</a:t>
            </a:r>
            <a:r>
              <a:rPr lang="en-US" alt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超跌修复</a:t>
            </a:r>
            <a:r>
              <a:rPr lang="en-US" alt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endPar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a:p>
            <a:pPr algn="ctr">
              <a:lnSpc>
                <a:spcPct val="120000"/>
              </a:lnSpc>
            </a:pP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（紧跟资金脉搏，捕捉短线机会）</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rPr>
              <a:t>资金脉搏</a:t>
            </a:r>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endParaRPr>
          </a:p>
        </p:txBody>
      </p:sp>
      <p:sp>
        <p:nvSpPr>
          <p:cNvPr id="2" name="文本框 1"/>
          <p:cNvSpPr txBox="1"/>
          <p:nvPr/>
        </p:nvSpPr>
        <p:spPr>
          <a:xfrm>
            <a:off x="5003165"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2024 .04.17</a:t>
            </a:r>
            <a:endPar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2845" y="62230"/>
            <a:ext cx="4967605" cy="626745"/>
          </a:xfrm>
          <a:prstGeom prst="rect">
            <a:avLst/>
          </a:prstGeom>
          <a:noFill/>
        </p:spPr>
        <p:txBody>
          <a:bodyPr wrap="square" rtlCol="0">
            <a:no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  </a:t>
            </a:r>
            <a:r>
              <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资金脉搏（海外资金）</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308725" y="1336040"/>
            <a:ext cx="5354320" cy="1899285"/>
          </a:xfrm>
          <a:prstGeom prst="rect">
            <a:avLst/>
          </a:prstGeom>
          <a:noFill/>
        </p:spPr>
        <p:txBody>
          <a:bodyPr wrap="square" rtlCol="0" anchor="t">
            <a:spAutoFit/>
          </a:bodyPr>
          <a:p>
            <a:pPr>
              <a:lnSpc>
                <a:spcPct val="140000"/>
              </a:lnSpc>
            </a:pPr>
            <a:r>
              <a:rPr lang="zh-CN" altLang="en-US" sz="1400" b="1"/>
              <a:t>中期：美联储降息节奏影响流动性，等待全球流动性根本性好转</a:t>
            </a:r>
            <a:endParaRPr lang="zh-CN" altLang="en-US" sz="1400" b="1"/>
          </a:p>
          <a:p>
            <a:pPr>
              <a:lnSpc>
                <a:spcPct val="140000"/>
              </a:lnSpc>
            </a:pPr>
            <a:r>
              <a:rPr lang="en-US" altLang="zh-CN" sz="1400" b="1"/>
              <a:t>        </a:t>
            </a:r>
            <a:r>
              <a:rPr lang="zh-CN" altLang="en-US" sz="1400" b="1"/>
              <a:t>（</a:t>
            </a:r>
            <a:r>
              <a:rPr lang="zh-CN" altLang="en-US" sz="1400" b="1">
                <a:solidFill>
                  <a:srgbClr val="FF0000"/>
                </a:solidFill>
              </a:rPr>
              <a:t>对美联储降息的憧憬，将是二季度的主基调</a:t>
            </a:r>
            <a:r>
              <a:rPr lang="zh-CN" altLang="en-US" sz="1400" b="1"/>
              <a:t>）</a:t>
            </a:r>
            <a:endParaRPr lang="zh-CN" altLang="en-US" sz="1400" b="1"/>
          </a:p>
          <a:p>
            <a:pPr>
              <a:lnSpc>
                <a:spcPct val="140000"/>
              </a:lnSpc>
            </a:pPr>
            <a:endParaRPr lang="zh-CN" altLang="en-US" sz="1400" b="1"/>
          </a:p>
          <a:p>
            <a:pPr>
              <a:lnSpc>
                <a:spcPct val="140000"/>
              </a:lnSpc>
            </a:pPr>
            <a:endParaRPr lang="zh-CN" altLang="en-US" sz="1400" b="1"/>
          </a:p>
          <a:p>
            <a:pPr>
              <a:lnSpc>
                <a:spcPct val="140000"/>
              </a:lnSpc>
            </a:pPr>
            <a:r>
              <a:rPr lang="zh-CN" altLang="en-US" sz="1400" b="1"/>
              <a:t>短期：</a:t>
            </a:r>
            <a:r>
              <a:rPr lang="zh-CN" sz="1400" b="1">
                <a:sym typeface="+mn-ea"/>
              </a:rPr>
              <a:t>美联储降息预期下降，北向资金跟随内资玩起了</a:t>
            </a:r>
            <a:r>
              <a:rPr lang="en-US" altLang="zh-CN" sz="1400" b="1">
                <a:sym typeface="+mn-ea"/>
              </a:rPr>
              <a:t>“</a:t>
            </a:r>
            <a:r>
              <a:rPr lang="zh-CN" altLang="en-US" sz="1400" b="1">
                <a:sym typeface="+mn-ea"/>
              </a:rPr>
              <a:t>短线</a:t>
            </a:r>
            <a:r>
              <a:rPr lang="en-US" altLang="zh-CN" sz="1400" b="1">
                <a:sym typeface="+mn-ea"/>
              </a:rPr>
              <a:t>”</a:t>
            </a:r>
            <a:r>
              <a:rPr lang="zh-CN" altLang="en-US" sz="1400" b="1">
                <a:sym typeface="+mn-ea"/>
              </a:rPr>
              <a:t>。市场缺乏增量资金。</a:t>
            </a:r>
            <a:endParaRPr lang="zh-CN" altLang="en-US" sz="1400" b="1">
              <a:sym typeface="+mn-ea"/>
            </a:endParaRPr>
          </a:p>
        </p:txBody>
      </p:sp>
      <p:pic>
        <p:nvPicPr>
          <p:cNvPr id="8" name="图片 7"/>
          <p:cNvPicPr>
            <a:picLocks noChangeAspect="1"/>
          </p:cNvPicPr>
          <p:nvPr/>
        </p:nvPicPr>
        <p:blipFill>
          <a:blip r:embed="rId2"/>
          <a:stretch>
            <a:fillRect/>
          </a:stretch>
        </p:blipFill>
        <p:spPr>
          <a:xfrm>
            <a:off x="1072515" y="1047750"/>
            <a:ext cx="4883785" cy="4761865"/>
          </a:xfrm>
          <a:prstGeom prst="rect">
            <a:avLst/>
          </a:prstGeom>
        </p:spPr>
      </p:pic>
      <p:sp>
        <p:nvSpPr>
          <p:cNvPr id="3" name="文本框 2"/>
          <p:cNvSpPr txBox="1"/>
          <p:nvPr/>
        </p:nvSpPr>
        <p:spPr>
          <a:xfrm>
            <a:off x="6384925" y="3944620"/>
            <a:ext cx="5354320" cy="1198880"/>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spAutoFit/>
          </a:bodyPr>
          <a:p>
            <a:r>
              <a:rPr lang="zh-CN" altLang="en-US"/>
              <a:t>2024年4月12日，沪深港交易所宣布同步调整沪深港通交易信息披露机制。一是港交所调整交易信息实时披露安排，不再披露沪深股通实时买入交易金额、卖出交易金额和交易总额（一个月过渡期）</a:t>
            </a:r>
            <a:endParaRPr lang="en-US" altLang="zh-CN"/>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2845" y="62230"/>
            <a:ext cx="4967605" cy="626745"/>
          </a:xfrm>
          <a:prstGeom prst="rect">
            <a:avLst/>
          </a:prstGeom>
          <a:noFill/>
        </p:spPr>
        <p:txBody>
          <a:bodyPr wrap="square" rtlCol="0">
            <a:no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  </a:t>
            </a:r>
            <a:r>
              <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资金脉搏（国内资金）</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2290445" y="1005205"/>
            <a:ext cx="8309610" cy="730885"/>
          </a:xfrm>
          <a:prstGeom prst="rect">
            <a:avLst/>
          </a:prstGeom>
          <a:noFill/>
        </p:spPr>
        <p:txBody>
          <a:bodyPr wrap="square" rtlCol="0" anchor="t">
            <a:spAutoFit/>
          </a:bodyPr>
          <a:p>
            <a:pPr algn="just">
              <a:lnSpc>
                <a:spcPct val="130000"/>
              </a:lnSpc>
              <a:spcBef>
                <a:spcPts val="500"/>
              </a:spcBef>
            </a:pPr>
            <a:r>
              <a:rPr lang="zh-CN" altLang="en-US" sz="1600" spc="150" dirty="0">
                <a:solidFill>
                  <a:schemeClr val="tx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目前A股整体投资环境有了明显改善，但当前环境整体处于存量博弈状态（国家队没有持续流入、北向资金也是快进快出，游资想打造主线，量化天天制造热点轮动）</a:t>
            </a:r>
            <a:endPar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 name="椭圆 9"/>
          <p:cNvSpPr/>
          <p:nvPr>
            <p:custDataLst>
              <p:tags r:id="rId2"/>
            </p:custDataLst>
          </p:nvPr>
        </p:nvSpPr>
        <p:spPr>
          <a:xfrm>
            <a:off x="6524308" y="2142490"/>
            <a:ext cx="1830705" cy="1830705"/>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5" name="椭圆 4"/>
          <p:cNvSpPr/>
          <p:nvPr>
            <p:custDataLst>
              <p:tags r:id="rId3"/>
            </p:custDataLst>
          </p:nvPr>
        </p:nvSpPr>
        <p:spPr>
          <a:xfrm>
            <a:off x="6618288" y="2237105"/>
            <a:ext cx="1642110" cy="1642110"/>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7" name="椭圆 6"/>
          <p:cNvSpPr/>
          <p:nvPr>
            <p:custDataLst>
              <p:tags r:id="rId4"/>
            </p:custDataLst>
          </p:nvPr>
        </p:nvSpPr>
        <p:spPr>
          <a:xfrm>
            <a:off x="6704013"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3" name="弧形 12"/>
          <p:cNvSpPr/>
          <p:nvPr>
            <p:custDataLst>
              <p:tags r:id="rId5"/>
            </p:custDataLst>
          </p:nvPr>
        </p:nvSpPr>
        <p:spPr>
          <a:xfrm flipV="1">
            <a:off x="6275388" y="1896745"/>
            <a:ext cx="2327910" cy="2327910"/>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8" name="椭圆 7"/>
          <p:cNvSpPr/>
          <p:nvPr>
            <p:custDataLst>
              <p:tags r:id="rId6"/>
            </p:custDataLst>
          </p:nvPr>
        </p:nvSpPr>
        <p:spPr>
          <a:xfrm>
            <a:off x="8826183" y="2142490"/>
            <a:ext cx="1830705" cy="1830705"/>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4" name="椭圆 23"/>
          <p:cNvSpPr/>
          <p:nvPr>
            <p:custDataLst>
              <p:tags r:id="rId7"/>
            </p:custDataLst>
          </p:nvPr>
        </p:nvSpPr>
        <p:spPr>
          <a:xfrm>
            <a:off x="8920163" y="2237105"/>
            <a:ext cx="1642110" cy="1642110"/>
          </a:xfrm>
          <a:prstGeom prst="ellipse">
            <a:avLst/>
          </a:prstGeom>
          <a:solidFill>
            <a:schemeClr val="accent4"/>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6" name="椭圆 15"/>
          <p:cNvSpPr/>
          <p:nvPr>
            <p:custDataLst>
              <p:tags r:id="rId8"/>
            </p:custDataLst>
          </p:nvPr>
        </p:nvSpPr>
        <p:spPr>
          <a:xfrm>
            <a:off x="9005888"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9" name="弧形 18"/>
          <p:cNvSpPr/>
          <p:nvPr>
            <p:custDataLst>
              <p:tags r:id="rId9"/>
            </p:custDataLst>
          </p:nvPr>
        </p:nvSpPr>
        <p:spPr>
          <a:xfrm flipV="1">
            <a:off x="8577263" y="1896745"/>
            <a:ext cx="2327910" cy="2327910"/>
          </a:xfrm>
          <a:prstGeom prst="arc">
            <a:avLst>
              <a:gd name="adj1" fmla="val 10822527"/>
              <a:gd name="adj2" fmla="val 20157622"/>
            </a:avLst>
          </a:prstGeom>
          <a:ln w="44450" cap="rnd">
            <a:solidFill>
              <a:schemeClr val="accent4">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9" name="椭圆 8"/>
          <p:cNvSpPr/>
          <p:nvPr>
            <p:custDataLst>
              <p:tags r:id="rId10"/>
            </p:custDataLst>
          </p:nvPr>
        </p:nvSpPr>
        <p:spPr>
          <a:xfrm>
            <a:off x="1920558" y="2142490"/>
            <a:ext cx="1830705" cy="183070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8" name="椭圆 17"/>
          <p:cNvSpPr/>
          <p:nvPr>
            <p:custDataLst>
              <p:tags r:id="rId11"/>
            </p:custDataLst>
          </p:nvPr>
        </p:nvSpPr>
        <p:spPr>
          <a:xfrm>
            <a:off x="2014538" y="2237105"/>
            <a:ext cx="1642110" cy="1642110"/>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1" name="椭圆 10"/>
          <p:cNvSpPr/>
          <p:nvPr>
            <p:custDataLst>
              <p:tags r:id="rId12"/>
            </p:custDataLst>
          </p:nvPr>
        </p:nvSpPr>
        <p:spPr>
          <a:xfrm>
            <a:off x="2100263"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5" name="弧形 14"/>
          <p:cNvSpPr/>
          <p:nvPr>
            <p:custDataLst>
              <p:tags r:id="rId13"/>
            </p:custDataLst>
          </p:nvPr>
        </p:nvSpPr>
        <p:spPr>
          <a:xfrm flipV="1">
            <a:off x="1671638" y="1896745"/>
            <a:ext cx="2327910" cy="2327910"/>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1" name="椭圆 20"/>
          <p:cNvSpPr/>
          <p:nvPr>
            <p:custDataLst>
              <p:tags r:id="rId14"/>
            </p:custDataLst>
          </p:nvPr>
        </p:nvSpPr>
        <p:spPr>
          <a:xfrm>
            <a:off x="4222433" y="2142490"/>
            <a:ext cx="1830705" cy="183070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5" name="椭圆 24"/>
          <p:cNvSpPr/>
          <p:nvPr>
            <p:custDataLst>
              <p:tags r:id="rId15"/>
            </p:custDataLst>
          </p:nvPr>
        </p:nvSpPr>
        <p:spPr>
          <a:xfrm>
            <a:off x="4316413" y="2237105"/>
            <a:ext cx="1642110" cy="1642110"/>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6" name="椭圆 25"/>
          <p:cNvSpPr/>
          <p:nvPr>
            <p:custDataLst>
              <p:tags r:id="rId16"/>
            </p:custDataLst>
          </p:nvPr>
        </p:nvSpPr>
        <p:spPr>
          <a:xfrm>
            <a:off x="4402138"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29" name="弧形 28"/>
          <p:cNvSpPr/>
          <p:nvPr>
            <p:custDataLst>
              <p:tags r:id="rId17"/>
            </p:custDataLst>
          </p:nvPr>
        </p:nvSpPr>
        <p:spPr>
          <a:xfrm flipV="1">
            <a:off x="3973513" y="1896745"/>
            <a:ext cx="2327910" cy="2327910"/>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31" name="矩形 30"/>
          <p:cNvSpPr/>
          <p:nvPr>
            <p:custDataLst>
              <p:tags r:id="rId18"/>
            </p:custDataLst>
          </p:nvPr>
        </p:nvSpPr>
        <p:spPr>
          <a:xfrm>
            <a:off x="2147253"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dirty="0">
                <a:solidFill>
                  <a:srgbClr val="FFFFFF"/>
                </a:solidFill>
                <a:latin typeface="+mn-ea"/>
                <a:cs typeface="+mn-ea"/>
              </a:rPr>
              <a:t>收紧</a:t>
            </a:r>
            <a:r>
              <a:rPr lang="en-US" altLang="zh-CN" sz="1600" b="1" dirty="0">
                <a:solidFill>
                  <a:srgbClr val="FFFFFF"/>
                </a:solidFill>
                <a:latin typeface="+mn-ea"/>
                <a:cs typeface="+mn-ea"/>
              </a:rPr>
              <a:t>IPO</a:t>
            </a:r>
            <a:endParaRPr lang="en-US" altLang="zh-CN" sz="1600" b="1" dirty="0">
              <a:solidFill>
                <a:srgbClr val="FFFFFF"/>
              </a:solidFill>
              <a:latin typeface="+mn-ea"/>
              <a:cs typeface="+mn-ea"/>
            </a:endParaRPr>
          </a:p>
        </p:txBody>
      </p:sp>
      <p:sp>
        <p:nvSpPr>
          <p:cNvPr id="33" name="矩形 32"/>
          <p:cNvSpPr/>
          <p:nvPr>
            <p:custDataLst>
              <p:tags r:id="rId19"/>
            </p:custDataLst>
          </p:nvPr>
        </p:nvSpPr>
        <p:spPr>
          <a:xfrm>
            <a:off x="4449128"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仍有降准空间</a:t>
            </a:r>
            <a:endParaRPr lang="zh-CN" altLang="en-US" sz="1600" b="1">
              <a:solidFill>
                <a:srgbClr val="FFFFFF"/>
              </a:solidFill>
              <a:latin typeface="+mn-ea"/>
              <a:cs typeface="+mn-ea"/>
            </a:endParaRPr>
          </a:p>
        </p:txBody>
      </p:sp>
      <p:sp>
        <p:nvSpPr>
          <p:cNvPr id="34" name="矩形 33"/>
          <p:cNvSpPr/>
          <p:nvPr>
            <p:custDataLst>
              <p:tags r:id="rId20"/>
            </p:custDataLst>
          </p:nvPr>
        </p:nvSpPr>
        <p:spPr>
          <a:xfrm>
            <a:off x="6751003"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量化</a:t>
            </a:r>
            <a:r>
              <a:rPr lang="en-US" altLang="zh-CN" sz="1600" b="1">
                <a:solidFill>
                  <a:srgbClr val="FFFFFF"/>
                </a:solidFill>
                <a:latin typeface="+mn-ea"/>
                <a:cs typeface="+mn-ea"/>
              </a:rPr>
              <a:t>T+1</a:t>
            </a:r>
            <a:endParaRPr lang="en-US" altLang="zh-CN" sz="1600" b="1">
              <a:solidFill>
                <a:srgbClr val="FFFFFF"/>
              </a:solidFill>
              <a:latin typeface="+mn-ea"/>
              <a:cs typeface="+mn-ea"/>
            </a:endParaRPr>
          </a:p>
        </p:txBody>
      </p:sp>
      <p:sp>
        <p:nvSpPr>
          <p:cNvPr id="35" name="矩形 34"/>
          <p:cNvSpPr/>
          <p:nvPr>
            <p:custDataLst>
              <p:tags r:id="rId21"/>
            </p:custDataLst>
          </p:nvPr>
        </p:nvSpPr>
        <p:spPr>
          <a:xfrm>
            <a:off x="9079548"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央企市值管理</a:t>
            </a:r>
            <a:endParaRPr lang="zh-CN" altLang="en-US" sz="1600" b="1">
              <a:solidFill>
                <a:srgbClr val="FFFFFF"/>
              </a:solidFill>
              <a:latin typeface="+mn-ea"/>
              <a:cs typeface="+mn-ea"/>
            </a:endParaRPr>
          </a:p>
        </p:txBody>
      </p:sp>
      <p:sp>
        <p:nvSpPr>
          <p:cNvPr id="12" name="任意多边形: 形状 3"/>
          <p:cNvSpPr/>
          <p:nvPr>
            <p:custDataLst>
              <p:tags r:id="rId22"/>
            </p:custDataLst>
          </p:nvPr>
        </p:nvSpPr>
        <p:spPr>
          <a:xfrm>
            <a:off x="2699068" y="2637790"/>
            <a:ext cx="272472" cy="294005"/>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14" name="任意多边形: 形状 5"/>
          <p:cNvSpPr/>
          <p:nvPr>
            <p:custDataLst>
              <p:tags r:id="rId23"/>
            </p:custDataLst>
          </p:nvPr>
        </p:nvSpPr>
        <p:spPr>
          <a:xfrm>
            <a:off x="5004753" y="2620645"/>
            <a:ext cx="264808" cy="311150"/>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17" name="任意多边形: 形状 10"/>
          <p:cNvSpPr/>
          <p:nvPr>
            <p:custDataLst>
              <p:tags r:id="rId24"/>
            </p:custDataLst>
          </p:nvPr>
        </p:nvSpPr>
        <p:spPr>
          <a:xfrm>
            <a:off x="7283768" y="2631440"/>
            <a:ext cx="311150" cy="289236"/>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
        <p:nvSpPr>
          <p:cNvPr id="20" name="任意多边形: 形状 11"/>
          <p:cNvSpPr/>
          <p:nvPr>
            <p:custDataLst>
              <p:tags r:id="rId25"/>
            </p:custDataLst>
          </p:nvPr>
        </p:nvSpPr>
        <p:spPr>
          <a:xfrm>
            <a:off x="9585643" y="2626360"/>
            <a:ext cx="311149" cy="300129"/>
          </a:xfrm>
          <a:custGeom>
            <a:avLst/>
            <a:gdLst>
              <a:gd name="connsiteX0" fmla="*/ 235383 w 311149"/>
              <a:gd name="connsiteY0" fmla="*/ 234947 h 300129"/>
              <a:gd name="connsiteX1" fmla="*/ 169414 w 311149"/>
              <a:gd name="connsiteY1" fmla="*/ 185354 h 300129"/>
              <a:gd name="connsiteX2" fmla="*/ 165506 w 311149"/>
              <a:gd name="connsiteY2" fmla="*/ 174937 h 300129"/>
              <a:gd name="connsiteX3" fmla="*/ 165506 w 311149"/>
              <a:gd name="connsiteY3" fmla="*/ 174782 h 300129"/>
              <a:gd name="connsiteX4" fmla="*/ 165974 w 311149"/>
              <a:gd name="connsiteY4" fmla="*/ 173850 h 300129"/>
              <a:gd name="connsiteX5" fmla="*/ 190674 w 311149"/>
              <a:gd name="connsiteY5" fmla="*/ 107465 h 300129"/>
              <a:gd name="connsiteX6" fmla="*/ 164880 w 311149"/>
              <a:gd name="connsiteY6" fmla="*/ 36572 h 300129"/>
              <a:gd name="connsiteX7" fmla="*/ 163473 w 311149"/>
              <a:gd name="connsiteY7" fmla="*/ 27711 h 300129"/>
              <a:gd name="connsiteX8" fmla="*/ 206307 w 311149"/>
              <a:gd name="connsiteY8" fmla="*/ 193 h 300129"/>
              <a:gd name="connsiteX9" fmla="*/ 262584 w 311149"/>
              <a:gd name="connsiteY9" fmla="*/ 48388 h 300129"/>
              <a:gd name="connsiteX10" fmla="*/ 243825 w 311149"/>
              <a:gd name="connsiteY10" fmla="*/ 119902 h 300129"/>
              <a:gd name="connsiteX11" fmla="*/ 237572 w 311149"/>
              <a:gd name="connsiteY11" fmla="*/ 127676 h 300129"/>
              <a:gd name="connsiteX12" fmla="*/ 236946 w 311149"/>
              <a:gd name="connsiteY12" fmla="*/ 139647 h 300129"/>
              <a:gd name="connsiteX13" fmla="*/ 239291 w 311149"/>
              <a:gd name="connsiteY13" fmla="*/ 143533 h 300129"/>
              <a:gd name="connsiteX14" fmla="*/ 258050 w 311149"/>
              <a:gd name="connsiteY14" fmla="*/ 152706 h 300129"/>
              <a:gd name="connsiteX15" fmla="*/ 278372 w 311149"/>
              <a:gd name="connsiteY15" fmla="*/ 162034 h 300129"/>
              <a:gd name="connsiteX16" fmla="*/ 309638 w 311149"/>
              <a:gd name="connsiteY16" fmla="*/ 190018 h 300129"/>
              <a:gd name="connsiteX17" fmla="*/ 306511 w 311149"/>
              <a:gd name="connsiteY17" fmla="*/ 219556 h 300129"/>
              <a:gd name="connsiteX18" fmla="*/ 243043 w 311149"/>
              <a:gd name="connsiteY18" fmla="*/ 239145 h 300129"/>
              <a:gd name="connsiteX19" fmla="*/ 235383 w 311149"/>
              <a:gd name="connsiteY19" fmla="*/ 234947 h 300129"/>
              <a:gd name="connsiteX20" fmla="*/ 114 w 311149"/>
              <a:gd name="connsiteY20" fmla="*/ 266041 h 300129"/>
              <a:gd name="connsiteX21" fmla="*/ 114 w 311149"/>
              <a:gd name="connsiteY21" fmla="*/ 255158 h 300129"/>
              <a:gd name="connsiteX22" fmla="*/ 3241 w 311149"/>
              <a:gd name="connsiteY22" fmla="*/ 245831 h 300129"/>
              <a:gd name="connsiteX23" fmla="*/ 32473 w 311149"/>
              <a:gd name="connsiteY23" fmla="*/ 218157 h 300129"/>
              <a:gd name="connsiteX24" fmla="*/ 33411 w 311149"/>
              <a:gd name="connsiteY24" fmla="*/ 217535 h 300129"/>
              <a:gd name="connsiteX25" fmla="*/ 62644 w 311149"/>
              <a:gd name="connsiteY25" fmla="*/ 203855 h 300129"/>
              <a:gd name="connsiteX26" fmla="*/ 72023 w 311149"/>
              <a:gd name="connsiteY26" fmla="*/ 199967 h 300129"/>
              <a:gd name="connsiteX27" fmla="*/ 74681 w 311149"/>
              <a:gd name="connsiteY27" fmla="*/ 197946 h 300129"/>
              <a:gd name="connsiteX28" fmla="*/ 79683 w 311149"/>
              <a:gd name="connsiteY28" fmla="*/ 172761 h 300129"/>
              <a:gd name="connsiteX29" fmla="*/ 73587 w 311149"/>
              <a:gd name="connsiteY29" fmla="*/ 165143 h 300129"/>
              <a:gd name="connsiteX30" fmla="*/ 73274 w 311149"/>
              <a:gd name="connsiteY30" fmla="*/ 164833 h 300129"/>
              <a:gd name="connsiteX31" fmla="*/ 49982 w 311149"/>
              <a:gd name="connsiteY31" fmla="*/ 91918 h 300129"/>
              <a:gd name="connsiteX32" fmla="*/ 107822 w 311149"/>
              <a:gd name="connsiteY32" fmla="*/ 39060 h 300129"/>
              <a:gd name="connsiteX33" fmla="*/ 167226 w 311149"/>
              <a:gd name="connsiteY33" fmla="*/ 91607 h 300129"/>
              <a:gd name="connsiteX34" fmla="*/ 167381 w 311149"/>
              <a:gd name="connsiteY34" fmla="*/ 92385 h 300129"/>
              <a:gd name="connsiteX35" fmla="*/ 159566 w 311149"/>
              <a:gd name="connsiteY35" fmla="*/ 138714 h 300129"/>
              <a:gd name="connsiteX36" fmla="*/ 144246 w 311149"/>
              <a:gd name="connsiteY36" fmla="*/ 164677 h 300129"/>
              <a:gd name="connsiteX37" fmla="*/ 143621 w 311149"/>
              <a:gd name="connsiteY37" fmla="*/ 165610 h 300129"/>
              <a:gd name="connsiteX38" fmla="*/ 137993 w 311149"/>
              <a:gd name="connsiteY38" fmla="*/ 172139 h 300129"/>
              <a:gd name="connsiteX39" fmla="*/ 137368 w 311149"/>
              <a:gd name="connsiteY39" fmla="*/ 173694 h 300129"/>
              <a:gd name="connsiteX40" fmla="*/ 140807 w 311149"/>
              <a:gd name="connsiteY40" fmla="*/ 199346 h 300129"/>
              <a:gd name="connsiteX41" fmla="*/ 153000 w 311149"/>
              <a:gd name="connsiteY41" fmla="*/ 203855 h 300129"/>
              <a:gd name="connsiteX42" fmla="*/ 153781 w 311149"/>
              <a:gd name="connsiteY42" fmla="*/ 204165 h 300129"/>
              <a:gd name="connsiteX43" fmla="*/ 204743 w 311149"/>
              <a:gd name="connsiteY43" fmla="*/ 233394 h 300129"/>
              <a:gd name="connsiteX44" fmla="*/ 205212 w 311149"/>
              <a:gd name="connsiteY44" fmla="*/ 233704 h 300129"/>
              <a:gd name="connsiteX45" fmla="*/ 216781 w 311149"/>
              <a:gd name="connsiteY45" fmla="*/ 250650 h 300129"/>
              <a:gd name="connsiteX46" fmla="*/ 217406 w 311149"/>
              <a:gd name="connsiteY46" fmla="*/ 255935 h 300129"/>
              <a:gd name="connsiteX47" fmla="*/ 217406 w 311149"/>
              <a:gd name="connsiteY47" fmla="*/ 268062 h 300129"/>
              <a:gd name="connsiteX48" fmla="*/ 217093 w 311149"/>
              <a:gd name="connsiteY48" fmla="*/ 270239 h 300129"/>
              <a:gd name="connsiteX49" fmla="*/ 170508 w 311149"/>
              <a:gd name="connsiteY49" fmla="*/ 295580 h 300129"/>
              <a:gd name="connsiteX50" fmla="*/ 51701 w 311149"/>
              <a:gd name="connsiteY50" fmla="*/ 295580 h 300129"/>
              <a:gd name="connsiteX51" fmla="*/ 6367 w 311149"/>
              <a:gd name="connsiteY51" fmla="*/ 276923 h 300129"/>
              <a:gd name="connsiteX52" fmla="*/ 114 w 311149"/>
              <a:gd name="connsiteY52" fmla="*/ 266041 h 30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1149" h="300129">
                <a:moveTo>
                  <a:pt x="235383" y="234947"/>
                </a:moveTo>
                <a:cubicBezTo>
                  <a:pt x="221939" y="209607"/>
                  <a:pt x="197240" y="196393"/>
                  <a:pt x="169414" y="185354"/>
                </a:cubicBezTo>
                <a:cubicBezTo>
                  <a:pt x="165193" y="183644"/>
                  <a:pt x="163473" y="178825"/>
                  <a:pt x="165506" y="174937"/>
                </a:cubicBezTo>
                <a:lnTo>
                  <a:pt x="165506" y="174782"/>
                </a:lnTo>
                <a:lnTo>
                  <a:pt x="165974" y="173850"/>
                </a:lnTo>
                <a:cubicBezTo>
                  <a:pt x="178325" y="156748"/>
                  <a:pt x="189110" y="135138"/>
                  <a:pt x="190674" y="107465"/>
                </a:cubicBezTo>
                <a:cubicBezTo>
                  <a:pt x="193644" y="75750"/>
                  <a:pt x="181607" y="53363"/>
                  <a:pt x="164880" y="36572"/>
                </a:cubicBezTo>
                <a:cubicBezTo>
                  <a:pt x="162535" y="34240"/>
                  <a:pt x="161910" y="30664"/>
                  <a:pt x="163473" y="27711"/>
                </a:cubicBezTo>
                <a:cubicBezTo>
                  <a:pt x="171446" y="13097"/>
                  <a:pt x="183796" y="1592"/>
                  <a:pt x="206307" y="193"/>
                </a:cubicBezTo>
                <a:cubicBezTo>
                  <a:pt x="240698" y="-1362"/>
                  <a:pt x="259457" y="20404"/>
                  <a:pt x="262584" y="48388"/>
                </a:cubicBezTo>
                <a:cubicBezTo>
                  <a:pt x="267273" y="79481"/>
                  <a:pt x="256331" y="104356"/>
                  <a:pt x="243825" y="119902"/>
                </a:cubicBezTo>
                <a:cubicBezTo>
                  <a:pt x="242261" y="123012"/>
                  <a:pt x="239135" y="124566"/>
                  <a:pt x="237572" y="127676"/>
                </a:cubicBezTo>
                <a:cubicBezTo>
                  <a:pt x="236321" y="130163"/>
                  <a:pt x="236008" y="135915"/>
                  <a:pt x="236946" y="139647"/>
                </a:cubicBezTo>
                <a:cubicBezTo>
                  <a:pt x="237259" y="141202"/>
                  <a:pt x="238040" y="142445"/>
                  <a:pt x="239291" y="143533"/>
                </a:cubicBezTo>
                <a:cubicBezTo>
                  <a:pt x="243668" y="147265"/>
                  <a:pt x="252578" y="149907"/>
                  <a:pt x="258050" y="152706"/>
                </a:cubicBezTo>
                <a:cubicBezTo>
                  <a:pt x="265866" y="155816"/>
                  <a:pt x="272119" y="158924"/>
                  <a:pt x="278372" y="162034"/>
                </a:cubicBezTo>
                <a:cubicBezTo>
                  <a:pt x="290878" y="168253"/>
                  <a:pt x="304947" y="177580"/>
                  <a:pt x="309638" y="190018"/>
                </a:cubicBezTo>
                <a:cubicBezTo>
                  <a:pt x="312764" y="197792"/>
                  <a:pt x="311200" y="213338"/>
                  <a:pt x="306511" y="219556"/>
                </a:cubicBezTo>
                <a:cubicBezTo>
                  <a:pt x="296350" y="234015"/>
                  <a:pt x="267116" y="236347"/>
                  <a:pt x="243043" y="239145"/>
                </a:cubicBezTo>
                <a:cubicBezTo>
                  <a:pt x="239916" y="239301"/>
                  <a:pt x="236946" y="237746"/>
                  <a:pt x="235383" y="234947"/>
                </a:cubicBezTo>
                <a:moveTo>
                  <a:pt x="114" y="266041"/>
                </a:moveTo>
                <a:lnTo>
                  <a:pt x="114" y="255158"/>
                </a:lnTo>
                <a:cubicBezTo>
                  <a:pt x="114" y="252049"/>
                  <a:pt x="1677" y="248939"/>
                  <a:pt x="3241" y="245831"/>
                </a:cubicBezTo>
                <a:cubicBezTo>
                  <a:pt x="9337" y="233548"/>
                  <a:pt x="21687" y="225776"/>
                  <a:pt x="32473" y="218157"/>
                </a:cubicBezTo>
                <a:cubicBezTo>
                  <a:pt x="32786" y="218002"/>
                  <a:pt x="33099" y="217691"/>
                  <a:pt x="33411" y="217535"/>
                </a:cubicBezTo>
                <a:cubicBezTo>
                  <a:pt x="42634" y="213027"/>
                  <a:pt x="51858" y="208362"/>
                  <a:pt x="62644" y="203855"/>
                </a:cubicBezTo>
                <a:cubicBezTo>
                  <a:pt x="65302" y="202611"/>
                  <a:pt x="69053" y="201212"/>
                  <a:pt x="72023" y="199967"/>
                </a:cubicBezTo>
                <a:cubicBezTo>
                  <a:pt x="73118" y="199501"/>
                  <a:pt x="74056" y="198879"/>
                  <a:pt x="74681" y="197946"/>
                </a:cubicBezTo>
                <a:cubicBezTo>
                  <a:pt x="79214" y="192505"/>
                  <a:pt x="84060" y="181312"/>
                  <a:pt x="79683" y="172761"/>
                </a:cubicBezTo>
                <a:cubicBezTo>
                  <a:pt x="78120" y="169652"/>
                  <a:pt x="76557" y="168097"/>
                  <a:pt x="73587" y="165143"/>
                </a:cubicBezTo>
                <a:lnTo>
                  <a:pt x="73274" y="164833"/>
                </a:lnTo>
                <a:cubicBezTo>
                  <a:pt x="59205" y="149286"/>
                  <a:pt x="46855" y="122856"/>
                  <a:pt x="49982" y="91918"/>
                </a:cubicBezTo>
                <a:cubicBezTo>
                  <a:pt x="53108" y="60825"/>
                  <a:pt x="73430" y="39060"/>
                  <a:pt x="107822" y="39060"/>
                </a:cubicBezTo>
                <a:cubicBezTo>
                  <a:pt x="142057" y="39060"/>
                  <a:pt x="162380" y="60669"/>
                  <a:pt x="167226" y="91607"/>
                </a:cubicBezTo>
                <a:cubicBezTo>
                  <a:pt x="167226" y="91918"/>
                  <a:pt x="167226" y="92074"/>
                  <a:pt x="167381" y="92385"/>
                </a:cubicBezTo>
                <a:cubicBezTo>
                  <a:pt x="168788" y="110885"/>
                  <a:pt x="164255" y="127832"/>
                  <a:pt x="159566" y="138714"/>
                </a:cubicBezTo>
                <a:cubicBezTo>
                  <a:pt x="155032" y="149441"/>
                  <a:pt x="150342" y="157059"/>
                  <a:pt x="144246" y="164677"/>
                </a:cubicBezTo>
                <a:cubicBezTo>
                  <a:pt x="143933" y="164987"/>
                  <a:pt x="143776" y="165299"/>
                  <a:pt x="143621" y="165610"/>
                </a:cubicBezTo>
                <a:cubicBezTo>
                  <a:pt x="142057" y="168097"/>
                  <a:pt x="139555" y="169652"/>
                  <a:pt x="137993" y="172139"/>
                </a:cubicBezTo>
                <a:cubicBezTo>
                  <a:pt x="137680" y="172606"/>
                  <a:pt x="137523" y="173072"/>
                  <a:pt x="137368" y="173694"/>
                </a:cubicBezTo>
                <a:cubicBezTo>
                  <a:pt x="134709" y="182867"/>
                  <a:pt x="137680" y="194838"/>
                  <a:pt x="140807" y="199346"/>
                </a:cubicBezTo>
                <a:cubicBezTo>
                  <a:pt x="142369" y="202300"/>
                  <a:pt x="148310" y="202455"/>
                  <a:pt x="153000" y="203855"/>
                </a:cubicBezTo>
                <a:cubicBezTo>
                  <a:pt x="153313" y="204010"/>
                  <a:pt x="153468" y="204010"/>
                  <a:pt x="153781" y="204165"/>
                </a:cubicBezTo>
                <a:cubicBezTo>
                  <a:pt x="172384" y="211938"/>
                  <a:pt x="190831" y="221111"/>
                  <a:pt x="204743" y="233394"/>
                </a:cubicBezTo>
                <a:cubicBezTo>
                  <a:pt x="204900" y="233548"/>
                  <a:pt x="205055" y="233704"/>
                  <a:pt x="205212" y="233704"/>
                </a:cubicBezTo>
                <a:cubicBezTo>
                  <a:pt x="209276" y="237746"/>
                  <a:pt x="214592" y="243188"/>
                  <a:pt x="216781" y="250650"/>
                </a:cubicBezTo>
                <a:cubicBezTo>
                  <a:pt x="217249" y="252360"/>
                  <a:pt x="217406" y="254226"/>
                  <a:pt x="217406" y="255935"/>
                </a:cubicBezTo>
                <a:lnTo>
                  <a:pt x="217406" y="268062"/>
                </a:lnTo>
                <a:cubicBezTo>
                  <a:pt x="217406" y="268840"/>
                  <a:pt x="217249" y="269617"/>
                  <a:pt x="217093" y="270239"/>
                </a:cubicBezTo>
                <a:cubicBezTo>
                  <a:pt x="211778" y="286408"/>
                  <a:pt x="190362" y="291071"/>
                  <a:pt x="170508" y="295580"/>
                </a:cubicBezTo>
                <a:cubicBezTo>
                  <a:pt x="136116" y="301799"/>
                  <a:pt x="87656" y="301799"/>
                  <a:pt x="51701" y="295580"/>
                </a:cubicBezTo>
                <a:cubicBezTo>
                  <a:pt x="34505" y="292470"/>
                  <a:pt x="15746" y="287807"/>
                  <a:pt x="6367" y="276923"/>
                </a:cubicBezTo>
                <a:cubicBezTo>
                  <a:pt x="3241" y="275370"/>
                  <a:pt x="1677" y="272260"/>
                  <a:pt x="114" y="266041"/>
                </a:cubicBezTo>
              </a:path>
            </a:pathLst>
          </a:custGeom>
          <a:solidFill>
            <a:srgbClr val="FFFFFF"/>
          </a:solidFill>
          <a:ln w="10899" cap="flat">
            <a:noFill/>
            <a:prstDash val="solid"/>
            <a:miter/>
          </a:ln>
        </p:spPr>
        <p:txBody>
          <a:bodyPr rtlCol="0" anchor="ctr"/>
          <a:p>
            <a:endParaRPr lang="zh-CN" altLang="en-US"/>
          </a:p>
        </p:txBody>
      </p:sp>
      <p:sp>
        <p:nvSpPr>
          <p:cNvPr id="32" name="文本框 31"/>
          <p:cNvSpPr txBox="1"/>
          <p:nvPr/>
        </p:nvSpPr>
        <p:spPr>
          <a:xfrm>
            <a:off x="2914650" y="5654040"/>
            <a:ext cx="6845300" cy="410845"/>
          </a:xfrm>
          <a:prstGeom prst="rect">
            <a:avLst/>
          </a:prstGeom>
          <a:noFill/>
        </p:spPr>
        <p:txBody>
          <a:bodyPr wrap="square" rtlCol="0" anchor="t">
            <a:spAutoFit/>
          </a:bodyPr>
          <a:p>
            <a:pPr algn="just">
              <a:lnSpc>
                <a:spcPct val="130000"/>
              </a:lnSpc>
              <a:spcBef>
                <a:spcPts val="500"/>
              </a:spcBef>
            </a:pPr>
            <a:r>
              <a:rPr lang="zh-CN" sz="1600" dirty="0" smtClean="0">
                <a:latin typeface="微软雅黑" panose="020B0503020204020204" charset="-122"/>
                <a:ea typeface="微软雅黑" panose="020B0503020204020204" charset="-122"/>
                <a:cs typeface="微软雅黑" panose="020B0503020204020204" charset="-122"/>
                <a:sym typeface="+mn-ea"/>
              </a:rPr>
              <a:t>资金</a:t>
            </a:r>
            <a:r>
              <a:rPr lang="zh-CN" altLang="en-US" sz="1600" dirty="0" smtClean="0">
                <a:latin typeface="微软雅黑" panose="020B0503020204020204" charset="-122"/>
                <a:ea typeface="微软雅黑" panose="020B0503020204020204" charset="-122"/>
                <a:cs typeface="微软雅黑" panose="020B0503020204020204" charset="-122"/>
                <a:sym typeface="+mn-ea"/>
              </a:rPr>
              <a:t>：</a:t>
            </a:r>
            <a:r>
              <a:rPr lang="zh-CN" sz="1600" dirty="0" smtClean="0">
                <a:latin typeface="微软雅黑" panose="020B0503020204020204" charset="-122"/>
                <a:ea typeface="微软雅黑" panose="020B0503020204020204" charset="-122"/>
                <a:cs typeface="微软雅黑" panose="020B0503020204020204" charset="-122"/>
                <a:sym typeface="+mn-ea"/>
              </a:rPr>
              <a:t>国家队、外资、内资（公募、私募、量化等）、游资、大户、散户</a:t>
            </a:r>
            <a:endParaRPr lang="zh-CN" altLang="en-US" sz="1600" spc="15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6"/>
          <a:stretch>
            <a:fillRect/>
          </a:stretch>
        </p:blipFill>
        <p:spPr>
          <a:xfrm>
            <a:off x="3060700" y="4443730"/>
            <a:ext cx="6553200" cy="923925"/>
          </a:xfrm>
          <a:prstGeom prst="rect">
            <a:avLst/>
          </a:prstGeom>
        </p:spPr>
      </p:pic>
    </p:spTree>
    <p:custDataLst>
      <p:tags r:id="rId2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操作策略</a:t>
            </a:r>
            <a:endParaRPr lang="zh-CN" altLang="en-US" dirty="0"/>
          </a:p>
        </p:txBody>
      </p:sp>
      <p:sp>
        <p:nvSpPr>
          <p:cNvPr id="2" name="文本框 1"/>
          <p:cNvSpPr txBox="1"/>
          <p:nvPr/>
        </p:nvSpPr>
        <p:spPr>
          <a:xfrm>
            <a:off x="4634230" y="3985260"/>
            <a:ext cx="5558155" cy="570865"/>
          </a:xfrm>
          <a:prstGeom prst="rect">
            <a:avLst/>
          </a:prstGeom>
          <a:noFill/>
        </p:spPr>
        <p:txBody>
          <a:bodyPr wrap="square" rtlCol="0" anchor="t">
            <a:spAutoFit/>
          </a:bodyPr>
          <a:p>
            <a:pPr algn="just">
              <a:lnSpc>
                <a:spcPct val="130000"/>
              </a:lnSpc>
              <a:spcBef>
                <a:spcPts val="500"/>
              </a:spcBef>
            </a:pPr>
            <a:r>
              <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rPr>
              <a:t>中线控盘做回档</a:t>
            </a:r>
            <a:r>
              <a:rPr lang="en-US" altLang="zh-CN" sz="2400" spc="15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rPr>
              <a:t>短线跟资金做反弹</a:t>
            </a:r>
            <a:endPar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5208270" y="0"/>
            <a:ext cx="297497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历史规律</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5579110" y="1389380"/>
            <a:ext cx="6045835" cy="3868420"/>
          </a:xfrm>
          <a:prstGeom prst="rect">
            <a:avLst/>
          </a:prstGeom>
          <a:ln>
            <a:solidFill>
              <a:schemeClr val="accent2"/>
            </a:solidFill>
          </a:ln>
        </p:spPr>
      </p:pic>
      <p:pic>
        <p:nvPicPr>
          <p:cNvPr id="3" name="图片 2"/>
          <p:cNvPicPr>
            <a:picLocks noChangeAspect="1"/>
          </p:cNvPicPr>
          <p:nvPr/>
        </p:nvPicPr>
        <p:blipFill>
          <a:blip r:embed="rId3"/>
          <a:stretch>
            <a:fillRect/>
          </a:stretch>
        </p:blipFill>
        <p:spPr>
          <a:xfrm>
            <a:off x="349250" y="1497330"/>
            <a:ext cx="5165725" cy="375475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371215" y="0"/>
            <a:ext cx="60490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4</a:t>
            </a:r>
            <a:r>
              <a:rPr kumimoji="0" lang="zh-CN" altLang="en-US" sz="3600" b="1" i="0" kern="1200" cap="none" spc="0" normalizeH="0" baseline="0">
                <a:solidFill>
                  <a:schemeClr val="bg1"/>
                </a:solidFill>
              </a:rPr>
              <a:t>月策略</a:t>
            </a:r>
            <a:endParaRPr kumimoji="0" lang="zh-CN" altLang="en-US" sz="3600" b="1" i="0" kern="1200" cap="none" spc="0" normalizeH="0" baseline="0">
              <a:solidFill>
                <a:schemeClr val="bg1"/>
              </a:solidFill>
              <a:sym typeface="+mn-ea"/>
            </a:endParaRPr>
          </a:p>
        </p:txBody>
      </p:sp>
      <p:sp>
        <p:nvSpPr>
          <p:cNvPr id="3" name="文本框 2"/>
          <p:cNvSpPr txBox="1"/>
          <p:nvPr/>
        </p:nvSpPr>
        <p:spPr>
          <a:xfrm>
            <a:off x="1822450" y="1043305"/>
            <a:ext cx="9601835" cy="337185"/>
          </a:xfrm>
          <a:prstGeom prst="rect">
            <a:avLst/>
          </a:prstGeom>
          <a:solidFill>
            <a:schemeClr val="accent4">
              <a:lumMod val="60000"/>
              <a:lumOff val="40000"/>
            </a:schemeClr>
          </a:solidFill>
        </p:spPr>
        <p:txBody>
          <a:bodyPr wrap="square" rtlCol="0" anchor="t">
            <a:spAutoFit/>
          </a:bodyPr>
          <a:p>
            <a:r>
              <a:rPr lang="zh-CN" altLang="zh-CN" sz="1600">
                <a:sym typeface="+mn-ea"/>
              </a:rPr>
              <a:t>大盘箱体震荡，题材分化轮动，资金高低切换。短线紧跟资金做反弹，中线做控盘回档，财报季关注业绩</a:t>
            </a:r>
            <a:endParaRPr lang="zh-CN" altLang="zh-CN" sz="1600">
              <a:sym typeface="+mn-ea"/>
            </a:endParaRPr>
          </a:p>
        </p:txBody>
      </p:sp>
      <p:cxnSp>
        <p:nvCxnSpPr>
          <p:cNvPr id="13" name="直接连接符 12"/>
          <p:cNvCxnSpPr/>
          <p:nvPr>
            <p:custDataLst>
              <p:tags r:id="rId2"/>
            </p:custDataLst>
          </p:nvPr>
        </p:nvCxnSpPr>
        <p:spPr>
          <a:xfrm>
            <a:off x="1753554" y="2105919"/>
            <a:ext cx="8535584" cy="0"/>
          </a:xfrm>
          <a:prstGeom prst="line">
            <a:avLst/>
          </a:prstGeom>
          <a:ln w="6350">
            <a:solidFill>
              <a:schemeClr val="tx2">
                <a:lumMod val="50000"/>
                <a:lumOff val="50000"/>
                <a:alpha val="20000"/>
              </a:schemeClr>
            </a:solidFill>
          </a:ln>
        </p:spPr>
        <p:style>
          <a:lnRef idx="2">
            <a:schemeClr val="accent1"/>
          </a:lnRef>
          <a:fillRef idx="0">
            <a:srgbClr val="FFFFFF"/>
          </a:fillRef>
          <a:effectRef idx="0">
            <a:srgbClr val="FFFFFF"/>
          </a:effectRef>
          <a:fontRef idx="minor">
            <a:schemeClr val="tx1"/>
          </a:fontRef>
        </p:style>
      </p:cxnSp>
      <p:sp>
        <p:nvSpPr>
          <p:cNvPr id="2" name="矩形 1"/>
          <p:cNvSpPr/>
          <p:nvPr>
            <p:custDataLst>
              <p:tags r:id="rId3"/>
            </p:custDataLst>
          </p:nvPr>
        </p:nvSpPr>
        <p:spPr>
          <a:xfrm>
            <a:off x="1883932"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控盘增加</a:t>
            </a:r>
            <a:r>
              <a:rPr lang="en-US" altLang="zh-CN" sz="1400">
                <a:sym typeface="+mn-ea"/>
              </a:rPr>
              <a:t>+</a:t>
            </a:r>
            <a:r>
              <a:rPr lang="zh-CN" altLang="en-US" sz="1400">
                <a:sym typeface="+mn-ea"/>
              </a:rPr>
              <a:t>个股回档</a:t>
            </a:r>
            <a:endParaRPr lang="zh-CN" altLang="en-US" sz="1400">
              <a:sym typeface="+mn-ea"/>
            </a:endParaRPr>
          </a:p>
          <a:p>
            <a:pPr algn="l">
              <a:lnSpc>
                <a:spcPct val="130000"/>
              </a:lnSpc>
              <a:spcBef>
                <a:spcPct val="0"/>
              </a:spcBef>
              <a:spcAft>
                <a:spcPct val="0"/>
              </a:spcAft>
            </a:pPr>
            <a:r>
              <a:rPr lang="zh-CN" altLang="en-US" sz="1400">
                <a:sym typeface="+mn-ea"/>
              </a:rPr>
              <a:t>②控盘双突破</a:t>
            </a:r>
            <a:endParaRPr lang="zh-CN" altLang="en-US" sz="1400">
              <a:sym typeface="+mn-ea"/>
            </a:endParaRPr>
          </a:p>
        </p:txBody>
      </p:sp>
      <p:sp>
        <p:nvSpPr>
          <p:cNvPr id="5" name="矩形 4"/>
          <p:cNvSpPr/>
          <p:nvPr>
            <p:custDataLst>
              <p:tags r:id="rId4"/>
            </p:custDataLst>
          </p:nvPr>
        </p:nvSpPr>
        <p:spPr>
          <a:xfrm>
            <a:off x="1883932"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a:solidFill>
                  <a:schemeClr val="accent1"/>
                </a:solidFill>
                <a:latin typeface="+mn-ea"/>
                <a:cs typeface="+mn-ea"/>
              </a:rPr>
              <a:t>中线控盘</a:t>
            </a:r>
            <a:endParaRPr lang="zh-CN" altLang="en-US" sz="2000" b="1">
              <a:solidFill>
                <a:schemeClr val="accent1"/>
              </a:solidFill>
              <a:latin typeface="+mn-ea"/>
              <a:cs typeface="+mn-ea"/>
            </a:endParaRPr>
          </a:p>
        </p:txBody>
      </p:sp>
      <p:sp>
        <p:nvSpPr>
          <p:cNvPr id="6" name="矩形 5"/>
          <p:cNvSpPr/>
          <p:nvPr>
            <p:custDataLst>
              <p:tags r:id="rId5"/>
            </p:custDataLst>
          </p:nvPr>
        </p:nvSpPr>
        <p:spPr>
          <a:xfrm>
            <a:off x="4123479"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业绩增长</a:t>
            </a:r>
            <a:r>
              <a:rPr lang="en-US" altLang="zh-CN" sz="1400">
                <a:solidFill>
                  <a:srgbClr val="FF0000"/>
                </a:solidFill>
                <a:sym typeface="+mn-ea"/>
              </a:rPr>
              <a:t>/</a:t>
            </a:r>
            <a:r>
              <a:rPr lang="zh-CN" altLang="en-US" sz="1400">
                <a:solidFill>
                  <a:srgbClr val="FF0000"/>
                </a:solidFill>
                <a:sym typeface="+mn-ea"/>
              </a:rPr>
              <a:t>困境反转</a:t>
            </a:r>
            <a:endParaRPr lang="zh-CN" altLang="en-US" sz="1400">
              <a:solidFill>
                <a:srgbClr val="FF0000"/>
              </a:solidFill>
              <a:sym typeface="+mn-ea"/>
            </a:endParaRPr>
          </a:p>
          <a:p>
            <a:pPr marL="0" indent="0" algn="ctr">
              <a:lnSpc>
                <a:spcPct val="130000"/>
              </a:lnSpc>
              <a:spcBef>
                <a:spcPts val="0"/>
              </a:spcBef>
              <a:spcAft>
                <a:spcPts val="0"/>
              </a:spcAft>
              <a:buSzPct val="100000"/>
            </a:pPr>
            <a:r>
              <a:rPr lang="zh-CN" altLang="en-US" sz="1400">
                <a:sym typeface="+mn-ea"/>
              </a:rPr>
              <a:t>②</a:t>
            </a:r>
            <a:r>
              <a:rPr lang="zh-CN" altLang="en-US" sz="1400">
                <a:solidFill>
                  <a:srgbClr val="FF0000"/>
                </a:solidFill>
                <a:sym typeface="+mn-ea"/>
              </a:rPr>
              <a:t>利润断层</a:t>
            </a:r>
            <a:r>
              <a:rPr lang="en-US" altLang="zh-CN" sz="1400">
                <a:sym typeface="+mn-ea"/>
              </a:rPr>
              <a:t>+</a:t>
            </a:r>
            <a:r>
              <a:rPr lang="zh-CN" altLang="en-US" sz="1400">
                <a:sym typeface="+mn-ea"/>
              </a:rPr>
              <a:t>回档缺口</a:t>
            </a:r>
            <a:endParaRPr lang="zh-CN" altLang="en-US" sz="1400">
              <a:sym typeface="+mn-ea"/>
            </a:endParaRPr>
          </a:p>
          <a:p>
            <a:pPr algn="ctr">
              <a:lnSpc>
                <a:spcPct val="130000"/>
              </a:lnSpc>
              <a:spcBef>
                <a:spcPct val="0"/>
              </a:spcBef>
              <a:spcAft>
                <a:spcPct val="0"/>
              </a:spcAft>
            </a:pPr>
            <a:r>
              <a:rPr lang="zh-CN" altLang="en-US" sz="1400">
                <a:sym typeface="+mn-ea"/>
              </a:rPr>
              <a:t>③</a:t>
            </a:r>
            <a:r>
              <a:rPr lang="zh-CN" altLang="en-US" sz="1400">
                <a:solidFill>
                  <a:srgbClr val="FF0000"/>
                </a:solidFill>
                <a:sym typeface="+mn-ea"/>
              </a:rPr>
              <a:t>低估值高分红</a:t>
            </a:r>
            <a:endParaRPr lang="zh-CN" altLang="en-US" sz="1400">
              <a:sym typeface="+mn-ea"/>
            </a:endParaRPr>
          </a:p>
          <a:p>
            <a:pPr algn="ctr">
              <a:lnSpc>
                <a:spcPct val="130000"/>
              </a:lnSpc>
              <a:spcBef>
                <a:spcPct val="0"/>
              </a:spcBef>
              <a:spcAft>
                <a:spcPct val="0"/>
              </a:spcAft>
            </a:pPr>
            <a:endParaRPr lang="zh-CN" altLang="en-US" sz="1400">
              <a:sym typeface="+mn-ea"/>
            </a:endParaRPr>
          </a:p>
        </p:txBody>
      </p:sp>
      <p:sp>
        <p:nvSpPr>
          <p:cNvPr id="7" name="矩形 6"/>
          <p:cNvSpPr/>
          <p:nvPr>
            <p:custDataLst>
              <p:tags r:id="rId6"/>
            </p:custDataLst>
          </p:nvPr>
        </p:nvSpPr>
        <p:spPr>
          <a:xfrm>
            <a:off x="6363026"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低位科技轮动补涨</a:t>
            </a:r>
            <a:endParaRPr lang="zh-CN" altLang="zh-CN" sz="1400">
              <a:solidFill>
                <a:srgbClr val="FF0000"/>
              </a:solidFill>
              <a:sym typeface="+mn-ea"/>
            </a:endParaRPr>
          </a:p>
          <a:p>
            <a:pPr algn="ctr">
              <a:lnSpc>
                <a:spcPct val="130000"/>
              </a:lnSpc>
              <a:spcBef>
                <a:spcPct val="0"/>
              </a:spcBef>
              <a:spcAft>
                <a:spcPct val="0"/>
              </a:spcAft>
            </a:pPr>
            <a:r>
              <a:rPr lang="zh-CN" altLang="zh-CN" sz="1400">
                <a:sym typeface="+mn-ea"/>
              </a:rPr>
              <a:t>②</a:t>
            </a:r>
            <a:r>
              <a:rPr lang="zh-CN" altLang="zh-CN" sz="1400">
                <a:solidFill>
                  <a:srgbClr val="FF0000"/>
                </a:solidFill>
                <a:sym typeface="+mn-ea"/>
              </a:rPr>
              <a:t>主线科技的超跌反弹</a:t>
            </a:r>
            <a:endParaRPr lang="zh-CN" altLang="zh-CN" sz="1400">
              <a:sym typeface="+mn-ea"/>
            </a:endParaRPr>
          </a:p>
          <a:p>
            <a:pPr algn="ctr">
              <a:lnSpc>
                <a:spcPct val="130000"/>
              </a:lnSpc>
              <a:spcBef>
                <a:spcPct val="0"/>
              </a:spcBef>
              <a:spcAft>
                <a:spcPct val="0"/>
              </a:spcAft>
            </a:pPr>
            <a:r>
              <a:rPr lang="zh-CN" altLang="zh-CN" sz="1400">
                <a:sym typeface="+mn-ea"/>
              </a:rPr>
              <a:t>③静待新成长方向</a:t>
            </a:r>
            <a:endParaRPr lang="zh-CN" altLang="en-US" sz="1400">
              <a:sym typeface="+mn-ea"/>
            </a:endParaRPr>
          </a:p>
          <a:p>
            <a:pPr algn="ctr">
              <a:lnSpc>
                <a:spcPct val="130000"/>
              </a:lnSpc>
              <a:spcBef>
                <a:spcPct val="0"/>
              </a:spcBef>
              <a:spcAft>
                <a:spcPct val="0"/>
              </a:spcAft>
            </a:pPr>
            <a:endParaRPr lang="zh-CN" altLang="en-US" sz="1400">
              <a:sym typeface="+mn-ea"/>
            </a:endParaRPr>
          </a:p>
        </p:txBody>
      </p:sp>
      <p:sp>
        <p:nvSpPr>
          <p:cNvPr id="8" name="矩形 7"/>
          <p:cNvSpPr/>
          <p:nvPr>
            <p:custDataLst>
              <p:tags r:id="rId7"/>
            </p:custDataLst>
          </p:nvPr>
        </p:nvSpPr>
        <p:spPr>
          <a:xfrm>
            <a:off x="8692743" y="4060947"/>
            <a:ext cx="1862543" cy="1281943"/>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400" dirty="0">
                <a:solidFill>
                  <a:schemeClr val="tx1">
                    <a:lumMod val="85000"/>
                    <a:lumOff val="15000"/>
                  </a:schemeClr>
                </a:solidFill>
                <a:latin typeface="+mn-ea"/>
                <a:cs typeface="+mn-ea"/>
              </a:rPr>
              <a:t>①</a:t>
            </a:r>
            <a:r>
              <a:rPr lang="zh-CN" altLang="en-US" sz="1400" b="1" dirty="0">
                <a:solidFill>
                  <a:srgbClr val="FF0000"/>
                </a:solidFill>
                <a:latin typeface="+mn-ea"/>
                <a:cs typeface="+mn-ea"/>
              </a:rPr>
              <a:t>景点旅游、酒店餐饮</a:t>
            </a:r>
            <a:endParaRPr lang="zh-CN" altLang="en-US" sz="1400" dirty="0">
              <a:solidFill>
                <a:schemeClr val="tx1">
                  <a:lumMod val="85000"/>
                  <a:lumOff val="15000"/>
                </a:schemeClr>
              </a:solidFill>
              <a:latin typeface="+mn-ea"/>
              <a:cs typeface="+mn-ea"/>
            </a:endParaRPr>
          </a:p>
          <a:p>
            <a:pPr algn="l">
              <a:lnSpc>
                <a:spcPct val="130000"/>
              </a:lnSpc>
              <a:spcBef>
                <a:spcPct val="0"/>
              </a:spcBef>
              <a:spcAft>
                <a:spcPct val="0"/>
              </a:spcAft>
            </a:pPr>
            <a:r>
              <a:rPr lang="zh-CN" altLang="en-US" sz="1400" dirty="0">
                <a:solidFill>
                  <a:schemeClr val="tx1">
                    <a:lumMod val="85000"/>
                    <a:lumOff val="15000"/>
                  </a:schemeClr>
                </a:solidFill>
                <a:latin typeface="+mn-ea"/>
                <a:cs typeface="+mn-ea"/>
              </a:rPr>
              <a:t>②影视传媒</a:t>
            </a:r>
            <a:endParaRPr lang="zh-CN" altLang="en-US" sz="1400" dirty="0">
              <a:solidFill>
                <a:schemeClr val="tx1">
                  <a:lumMod val="85000"/>
                  <a:lumOff val="15000"/>
                </a:schemeClr>
              </a:solidFill>
              <a:latin typeface="+mn-ea"/>
              <a:cs typeface="+mn-ea"/>
            </a:endParaRPr>
          </a:p>
        </p:txBody>
      </p:sp>
      <p:sp>
        <p:nvSpPr>
          <p:cNvPr id="9" name="矩形 8"/>
          <p:cNvSpPr/>
          <p:nvPr>
            <p:custDataLst>
              <p:tags r:id="rId8"/>
            </p:custDataLst>
          </p:nvPr>
        </p:nvSpPr>
        <p:spPr>
          <a:xfrm>
            <a:off x="8602573" y="3417406"/>
            <a:ext cx="1862543" cy="611428"/>
          </a:xfrm>
          <a:prstGeom prst="rect">
            <a:avLst/>
          </a:prstGeom>
          <a:noFill/>
        </p:spPr>
        <p:txBody>
          <a:bodyPr wrap="square" lIns="0" tIns="0" rIns="0" bIns="0" rtlCol="0" anchor="b">
            <a:noAutofit/>
          </a:bodyPr>
          <a:lstStyle/>
          <a:p>
            <a:pPr algn="ctr">
              <a:spcBef>
                <a:spcPct val="0"/>
              </a:spcBef>
              <a:spcAft>
                <a:spcPct val="0"/>
              </a:spcAft>
            </a:pPr>
            <a:r>
              <a:rPr lang="zh-CN" altLang="en-US" sz="2000" b="1">
                <a:solidFill>
                  <a:schemeClr val="accent4"/>
                </a:solidFill>
                <a:latin typeface="+mn-ea"/>
                <a:cs typeface="+mn-ea"/>
              </a:rPr>
              <a:t>预抄五一</a:t>
            </a:r>
            <a:endParaRPr lang="zh-CN" altLang="en-US" sz="2000" b="1">
              <a:solidFill>
                <a:schemeClr val="accent4"/>
              </a:solidFill>
              <a:latin typeface="+mn-ea"/>
              <a:cs typeface="+mn-ea"/>
            </a:endParaRPr>
          </a:p>
        </p:txBody>
      </p:sp>
      <p:sp>
        <p:nvSpPr>
          <p:cNvPr id="19" name="任意多边形: 形状 36"/>
          <p:cNvSpPr/>
          <p:nvPr>
            <p:custDataLst>
              <p:tags r:id="rId9"/>
            </p:custDataLst>
          </p:nvPr>
        </p:nvSpPr>
        <p:spPr>
          <a:xfrm>
            <a:off x="2111933"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1"/>
          </a:solidFill>
          <a:ln>
            <a:noFill/>
          </a:ln>
          <a:effectLst>
            <a:outerShdw blurRad="50800" dist="63500" dir="8100000" algn="tr" rotWithShape="0">
              <a:schemeClr val="accent1">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0" name="任意多边形: 形状 38"/>
          <p:cNvSpPr/>
          <p:nvPr>
            <p:custDataLst>
              <p:tags r:id="rId10"/>
            </p:custDataLst>
          </p:nvPr>
        </p:nvSpPr>
        <p:spPr>
          <a:xfrm>
            <a:off x="2291764"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1">
                  <a:lumMod val="40000"/>
                  <a:lumOff val="60000"/>
                </a:schemeClr>
              </a:gs>
              <a:gs pos="90000">
                <a:schemeClr val="accent1">
                  <a:alpha val="100000"/>
                </a:schemeClr>
              </a:gs>
            </a:gsLst>
            <a:lin ang="8100000" scaled="0"/>
            <a:tileRect/>
          </a:gradFill>
          <a:ln>
            <a:noFill/>
          </a:ln>
          <a:effectLst>
            <a:outerShdw blurRad="50800" dist="635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dirty="0">
                <a:solidFill>
                  <a:schemeClr val="lt1">
                    <a:lumMod val="100000"/>
                  </a:schemeClr>
                </a:solidFill>
                <a:latin typeface="+mn-ea"/>
                <a:cs typeface="+mn-ea"/>
                <a:sym typeface="+mn-ea"/>
              </a:rPr>
              <a:t>01</a:t>
            </a:r>
            <a:endParaRPr lang="en-US" altLang="zh-CN" sz="2400" b="1" dirty="0">
              <a:solidFill>
                <a:schemeClr val="lt1">
                  <a:lumMod val="100000"/>
                </a:schemeClr>
              </a:solidFill>
              <a:latin typeface="+mn-ea"/>
              <a:cs typeface="+mn-ea"/>
              <a:sym typeface="+mn-ea"/>
            </a:endParaRPr>
          </a:p>
        </p:txBody>
      </p:sp>
      <p:sp>
        <p:nvSpPr>
          <p:cNvPr id="21" name="任意多边形: 形状 36"/>
          <p:cNvSpPr/>
          <p:nvPr>
            <p:custDataLst>
              <p:tags r:id="rId11"/>
            </p:custDataLst>
          </p:nvPr>
        </p:nvSpPr>
        <p:spPr>
          <a:xfrm>
            <a:off x="4351480"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2"/>
          </a:solidFill>
          <a:ln>
            <a:noFill/>
          </a:ln>
          <a:effectLst>
            <a:outerShdw blurRad="50800" dist="63500" dir="8100000" algn="tr" rotWithShape="0">
              <a:schemeClr val="accent2">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2" name="任意多边形: 形状 38"/>
          <p:cNvSpPr/>
          <p:nvPr>
            <p:custDataLst>
              <p:tags r:id="rId12"/>
            </p:custDataLst>
          </p:nvPr>
        </p:nvSpPr>
        <p:spPr>
          <a:xfrm>
            <a:off x="4531312"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2">
                  <a:lumMod val="40000"/>
                  <a:lumOff val="60000"/>
                </a:schemeClr>
              </a:gs>
              <a:gs pos="90000">
                <a:schemeClr val="accent2"/>
              </a:gs>
            </a:gsLst>
            <a:lin ang="8100000" scaled="0"/>
            <a:tileRect/>
          </a:gradFill>
          <a:ln>
            <a:noFill/>
          </a:ln>
          <a:effectLst>
            <a:outerShdw blurRad="50800" dist="63500" dir="8100000" algn="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02</a:t>
            </a:r>
            <a:endParaRPr lang="en-US" altLang="zh-CN" sz="2400" b="1">
              <a:solidFill>
                <a:schemeClr val="lt1">
                  <a:lumMod val="100000"/>
                </a:schemeClr>
              </a:solidFill>
              <a:latin typeface="+mn-ea"/>
              <a:cs typeface="+mn-ea"/>
              <a:sym typeface="+mn-ea"/>
            </a:endParaRPr>
          </a:p>
        </p:txBody>
      </p:sp>
      <p:sp>
        <p:nvSpPr>
          <p:cNvPr id="10" name="矩形 9"/>
          <p:cNvSpPr/>
          <p:nvPr>
            <p:custDataLst>
              <p:tags r:id="rId13"/>
            </p:custDataLst>
          </p:nvPr>
        </p:nvSpPr>
        <p:spPr>
          <a:xfrm>
            <a:off x="4123479"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a:solidFill>
                  <a:schemeClr val="accent2"/>
                </a:solidFill>
                <a:latin typeface="+mn-ea"/>
                <a:cs typeface="+mn-ea"/>
              </a:rPr>
              <a:t>财报业绩</a:t>
            </a:r>
            <a:endParaRPr lang="zh-CN" altLang="en-US" sz="2000" b="1">
              <a:solidFill>
                <a:schemeClr val="accent2"/>
              </a:solidFill>
              <a:latin typeface="+mn-ea"/>
              <a:cs typeface="+mn-ea"/>
            </a:endParaRPr>
          </a:p>
        </p:txBody>
      </p:sp>
      <p:sp>
        <p:nvSpPr>
          <p:cNvPr id="28" name="任意多边形: 形状 36"/>
          <p:cNvSpPr/>
          <p:nvPr>
            <p:custDataLst>
              <p:tags r:id="rId14"/>
            </p:custDataLst>
          </p:nvPr>
        </p:nvSpPr>
        <p:spPr>
          <a:xfrm>
            <a:off x="6591027"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3"/>
          </a:solidFill>
          <a:ln>
            <a:noFill/>
          </a:ln>
          <a:effectLst>
            <a:outerShdw blurRad="50800" dist="63500" dir="8100000" algn="tr" rotWithShape="0">
              <a:schemeClr val="accent3">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0" name="任意多边形: 形状 38"/>
          <p:cNvSpPr/>
          <p:nvPr>
            <p:custDataLst>
              <p:tags r:id="rId15"/>
            </p:custDataLst>
          </p:nvPr>
        </p:nvSpPr>
        <p:spPr>
          <a:xfrm>
            <a:off x="6770859"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3">
                  <a:lumMod val="40000"/>
                  <a:lumOff val="60000"/>
                </a:schemeClr>
              </a:gs>
              <a:gs pos="80000">
                <a:schemeClr val="accent3"/>
              </a:gs>
            </a:gsLst>
            <a:lin ang="8100000" scaled="0"/>
            <a:tileRect/>
          </a:gradFill>
          <a:ln>
            <a:noFill/>
          </a:ln>
          <a:effectLst>
            <a:outerShdw blurRad="50800" dist="63500" dir="8100000" algn="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03</a:t>
            </a:r>
            <a:endParaRPr lang="en-US" altLang="zh-CN" sz="2400" b="1">
              <a:solidFill>
                <a:schemeClr val="lt1">
                  <a:lumMod val="100000"/>
                </a:schemeClr>
              </a:solidFill>
              <a:latin typeface="+mn-ea"/>
              <a:cs typeface="+mn-ea"/>
              <a:sym typeface="+mn-ea"/>
            </a:endParaRPr>
          </a:p>
        </p:txBody>
      </p:sp>
      <p:sp>
        <p:nvSpPr>
          <p:cNvPr id="11" name="矩形 10"/>
          <p:cNvSpPr/>
          <p:nvPr>
            <p:custDataLst>
              <p:tags r:id="rId16"/>
            </p:custDataLst>
          </p:nvPr>
        </p:nvSpPr>
        <p:spPr>
          <a:xfrm>
            <a:off x="6363026"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dirty="0">
                <a:solidFill>
                  <a:schemeClr val="accent3"/>
                </a:solidFill>
                <a:latin typeface="+mn-ea"/>
                <a:cs typeface="+mn-ea"/>
              </a:rPr>
              <a:t>低位科技</a:t>
            </a:r>
            <a:endParaRPr lang="zh-CN" altLang="en-US" sz="2000" b="1" dirty="0">
              <a:solidFill>
                <a:schemeClr val="accent3"/>
              </a:solidFill>
              <a:latin typeface="+mn-ea"/>
              <a:cs typeface="+mn-ea"/>
            </a:endParaRPr>
          </a:p>
        </p:txBody>
      </p:sp>
      <p:sp>
        <p:nvSpPr>
          <p:cNvPr id="38" name="任意多边形: 形状 36"/>
          <p:cNvSpPr/>
          <p:nvPr>
            <p:custDataLst>
              <p:tags r:id="rId17"/>
            </p:custDataLst>
          </p:nvPr>
        </p:nvSpPr>
        <p:spPr>
          <a:xfrm>
            <a:off x="8830574"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4"/>
          </a:solidFill>
          <a:ln>
            <a:noFill/>
          </a:ln>
          <a:effectLst>
            <a:outerShdw blurRad="50800" dist="63500" dir="8100000" algn="tr" rotWithShape="0">
              <a:schemeClr val="accent4">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40" name="任意多边形: 形状 38"/>
          <p:cNvSpPr/>
          <p:nvPr>
            <p:custDataLst>
              <p:tags r:id="rId18"/>
            </p:custDataLst>
          </p:nvPr>
        </p:nvSpPr>
        <p:spPr>
          <a:xfrm>
            <a:off x="9010406"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4">
                  <a:lumMod val="40000"/>
                  <a:lumOff val="60000"/>
                </a:schemeClr>
              </a:gs>
              <a:gs pos="90000">
                <a:schemeClr val="accent4"/>
              </a:gs>
            </a:gsLst>
            <a:lin ang="8100000" scaled="0"/>
            <a:tileRect/>
          </a:gradFill>
          <a:ln>
            <a:noFill/>
          </a:ln>
          <a:effectLst>
            <a:outerShdw blurRad="50800" dist="63500" dir="8100000" algn="tr" rotWithShape="0">
              <a:schemeClr val="accent4">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04</a:t>
            </a:r>
            <a:endParaRPr lang="en-US" altLang="zh-CN" sz="2400" b="1">
              <a:solidFill>
                <a:schemeClr val="lt1">
                  <a:lumMod val="100000"/>
                </a:schemeClr>
              </a:solidFill>
              <a:latin typeface="+mn-ea"/>
              <a:cs typeface="+mn-ea"/>
              <a:sym typeface="+mn-ea"/>
            </a:endParaRPr>
          </a:p>
        </p:txBody>
      </p:sp>
    </p:spTree>
    <p:custDataLst>
      <p:tags r:id="rId19"/>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371215" y="0"/>
            <a:ext cx="60490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4</a:t>
            </a:r>
            <a:r>
              <a:rPr kumimoji="0" lang="zh-CN" altLang="en-US" sz="3600" b="1" i="0" kern="1200" cap="none" spc="0" normalizeH="0" baseline="0">
                <a:solidFill>
                  <a:schemeClr val="bg1"/>
                </a:solidFill>
              </a:rPr>
              <a:t>月策略</a:t>
            </a:r>
            <a:endParaRPr kumimoji="0" lang="zh-CN" altLang="en-US" sz="3600" b="1" i="0" kern="1200" cap="none" spc="0" normalizeH="0" baseline="0">
              <a:solidFill>
                <a:schemeClr val="bg1"/>
              </a:solidFill>
              <a:sym typeface="+mn-ea"/>
            </a:endParaRPr>
          </a:p>
        </p:txBody>
      </p:sp>
      <p:graphicFrame>
        <p:nvGraphicFramePr>
          <p:cNvPr id="5" name="表格 4"/>
          <p:cNvGraphicFramePr/>
          <p:nvPr>
            <p:custDataLst>
              <p:tags r:id="rId2"/>
            </p:custDataLst>
          </p:nvPr>
        </p:nvGraphicFramePr>
        <p:xfrm>
          <a:off x="1828165" y="1741170"/>
          <a:ext cx="8536305" cy="2492375"/>
        </p:xfrm>
        <a:graphic>
          <a:graphicData uri="http://schemas.openxmlformats.org/drawingml/2006/table">
            <a:tbl>
              <a:tblPr firstRow="1">
                <a:tableStyleId>{B485F850-F761-4FF6-88B5-E5FF70C7C9B7}</a:tableStyleId>
              </a:tblPr>
              <a:tblGrid>
                <a:gridCol w="1257935"/>
                <a:gridCol w="7278370"/>
              </a:tblGrid>
              <a:tr h="498475">
                <a:tc>
                  <a:txBody>
                    <a:bodyPr/>
                    <a:p>
                      <a:pPr indent="0" algn="ctr">
                        <a:lnSpc>
                          <a:spcPct val="120000"/>
                        </a:lnSpc>
                        <a:spcBef>
                          <a:spcPts val="0"/>
                        </a:spcBef>
                        <a:spcAft>
                          <a:spcPts val="0"/>
                        </a:spcAft>
                        <a:buNone/>
                      </a:pPr>
                      <a:r>
                        <a:rPr lang="en-US" sz="1500" spc="120"/>
                        <a:t>市场定调</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spc="120"/>
                        <a:t>中线崛起 深挖优质新成长</a:t>
                      </a:r>
                      <a:endParaRPr lang="en-US" altLang="en-US" sz="1500" spc="120"/>
                    </a:p>
                  </a:txBody>
                  <a:tcPr marL="177800" marR="177800" marT="107950" marB="107950" vert="horz" anchor="ctr" anchorCtr="0"/>
                </a:tc>
              </a:tr>
              <a:tr h="498475">
                <a:tc>
                  <a:txBody>
                    <a:bodyPr/>
                    <a:p>
                      <a:pPr indent="0" algn="ctr">
                        <a:lnSpc>
                          <a:spcPct val="120000"/>
                        </a:lnSpc>
                        <a:spcBef>
                          <a:spcPts val="0"/>
                        </a:spcBef>
                        <a:spcAft>
                          <a:spcPts val="0"/>
                        </a:spcAft>
                        <a:buNone/>
                      </a:pPr>
                      <a:r>
                        <a:rPr lang="en-US" sz="1500" spc="120"/>
                        <a:t>核心策略</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spc="120"/>
                        <a:t>4月财报季，资金青睐稳健，提升基本面权重</a:t>
                      </a:r>
                      <a:endParaRPr lang="en-US" altLang="en-US" sz="1500" spc="120"/>
                    </a:p>
                  </a:txBody>
                  <a:tcPr marL="177800" marR="177800" marT="107950" marB="107950" vert="horz" anchor="ctr" anchorCtr="0"/>
                </a:tc>
              </a:tr>
              <a:tr h="498475">
                <a:tc rowSpan="3">
                  <a:txBody>
                    <a:bodyPr/>
                    <a:p>
                      <a:pPr indent="0" algn="ctr">
                        <a:lnSpc>
                          <a:spcPct val="120000"/>
                        </a:lnSpc>
                        <a:spcBef>
                          <a:spcPts val="0"/>
                        </a:spcBef>
                        <a:spcAft>
                          <a:spcPts val="0"/>
                        </a:spcAft>
                        <a:buNone/>
                      </a:pPr>
                      <a:r>
                        <a:rPr lang="en-US" sz="1500" spc="120"/>
                        <a:t>关注方向</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b="1" spc="120">
                          <a:solidFill>
                            <a:srgbClr val="FF0000"/>
                          </a:solidFill>
                        </a:rPr>
                        <a:t>1、中线控盘之大周期：</a:t>
                      </a:r>
                      <a:r>
                        <a:rPr lang="en-US" sz="1500" spc="120"/>
                        <a:t>有色、化工、煤炭、黄金、银行、电力、公路</a:t>
                      </a:r>
                      <a:endParaRPr lang="en-US" altLang="en-US" sz="1500" spc="120"/>
                    </a:p>
                  </a:txBody>
                  <a:tcPr marL="177800" marR="177800" marT="107950" marB="107950" vert="horz" anchor="ctr" anchorCtr="0"/>
                </a:tc>
              </a:tr>
              <a:tr h="498475">
                <a:tc vMerge="1">
                  <a:tcPr/>
                </a:tc>
                <a:tc>
                  <a:txBody>
                    <a:bodyPr/>
                    <a:p>
                      <a:pPr indent="0" algn="l">
                        <a:lnSpc>
                          <a:spcPct val="120000"/>
                        </a:lnSpc>
                        <a:spcBef>
                          <a:spcPts val="0"/>
                        </a:spcBef>
                        <a:spcAft>
                          <a:spcPts val="0"/>
                        </a:spcAft>
                        <a:buNone/>
                      </a:pPr>
                      <a:r>
                        <a:rPr lang="en-US" sz="1500" b="1" spc="120">
                          <a:solidFill>
                            <a:srgbClr val="FF0000"/>
                          </a:solidFill>
                        </a:rPr>
                        <a:t>2、业绩季之困境反转</a:t>
                      </a:r>
                      <a:r>
                        <a:rPr lang="en-US" sz="1500" spc="120"/>
                        <a:t>：</a:t>
                      </a:r>
                      <a:r>
                        <a:rPr lang="en-US" sz="1500" spc="120">
                          <a:highlight>
                            <a:srgbClr val="FFFF00"/>
                          </a:highlight>
                        </a:rPr>
                        <a:t>消费电子、华为概念、半导体设备、存储芯片</a:t>
                      </a:r>
                      <a:endParaRPr lang="en-US" altLang="en-US" sz="1500" spc="120">
                        <a:highlight>
                          <a:srgbClr val="FFFF00"/>
                        </a:highlight>
                      </a:endParaRPr>
                    </a:p>
                  </a:txBody>
                  <a:tcPr marL="177800" marR="177800" marT="107950" marB="107950" vert="horz" anchor="ctr" anchorCtr="0"/>
                </a:tc>
              </a:tr>
              <a:tr h="498475">
                <a:tc vMerge="1">
                  <a:tcPr/>
                </a:tc>
                <a:tc>
                  <a:txBody>
                    <a:bodyPr/>
                    <a:p>
                      <a:pPr indent="0" algn="l">
                        <a:lnSpc>
                          <a:spcPct val="120000"/>
                        </a:lnSpc>
                        <a:spcBef>
                          <a:spcPts val="0"/>
                        </a:spcBef>
                        <a:spcAft>
                          <a:spcPts val="0"/>
                        </a:spcAft>
                        <a:buNone/>
                      </a:pPr>
                      <a:r>
                        <a:rPr lang="en-US" sz="1500" b="1" spc="120">
                          <a:solidFill>
                            <a:srgbClr val="FF0000"/>
                          </a:solidFill>
                        </a:rPr>
                        <a:t>3、经济超预期复苏</a:t>
                      </a:r>
                      <a:r>
                        <a:rPr lang="en-US" sz="1500" spc="120"/>
                        <a:t>：工程机械、工业气体、通用设备、专用设备等</a:t>
                      </a:r>
                      <a:endParaRPr lang="en-US" altLang="en-US" sz="1500" spc="120"/>
                    </a:p>
                  </a:txBody>
                  <a:tcPr marL="177800" marR="177800" marT="107950" marB="107950" vert="horz" anchor="ctr" anchorCtr="0"/>
                </a:tc>
              </a:tr>
            </a:tbl>
          </a:graphicData>
        </a:graphic>
      </p:graphicFrame>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93060" y="62230"/>
            <a:ext cx="76657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方向</a:t>
            </a:r>
            <a:r>
              <a:rPr kumimoji="0" lang="en-US" altLang="zh-CN" sz="3600" b="1" i="0" kern="1200" cap="none" spc="0" normalizeH="0" baseline="0">
                <a:solidFill>
                  <a:schemeClr val="bg1"/>
                </a:solidFill>
              </a:rPr>
              <a:t>1</a:t>
            </a:r>
            <a:r>
              <a:rPr kumimoji="0" lang="zh-CN" altLang="en-US" sz="3600" b="1" i="0" kern="1200" cap="none" spc="0" normalizeH="0" baseline="0">
                <a:solidFill>
                  <a:schemeClr val="bg1"/>
                </a:solidFill>
              </a:rPr>
              <a:t>：中线控盘之稳健盈利</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rcRect r="7950"/>
          <a:stretch>
            <a:fillRect/>
          </a:stretch>
        </p:blipFill>
        <p:spPr>
          <a:xfrm>
            <a:off x="409575" y="1418590"/>
            <a:ext cx="4940935" cy="4315460"/>
          </a:xfrm>
          <a:prstGeom prst="rect">
            <a:avLst/>
          </a:prstGeom>
        </p:spPr>
      </p:pic>
      <p:pic>
        <p:nvPicPr>
          <p:cNvPr id="3" name="图片 2"/>
          <p:cNvPicPr>
            <a:picLocks noChangeAspect="1"/>
          </p:cNvPicPr>
          <p:nvPr/>
        </p:nvPicPr>
        <p:blipFill>
          <a:blip r:embed="rId3"/>
          <a:stretch>
            <a:fillRect/>
          </a:stretch>
        </p:blipFill>
        <p:spPr>
          <a:xfrm>
            <a:off x="5490845" y="1115060"/>
            <a:ext cx="6258560" cy="5046980"/>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140075" y="62230"/>
            <a:ext cx="76657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方向</a:t>
            </a:r>
            <a:r>
              <a:rPr kumimoji="0" lang="en-US" altLang="zh-CN" sz="3600" b="1" i="0" kern="1200" cap="none" spc="0" normalizeH="0" baseline="0">
                <a:solidFill>
                  <a:schemeClr val="bg1"/>
                </a:solidFill>
              </a:rPr>
              <a:t>2</a:t>
            </a:r>
            <a:r>
              <a:rPr kumimoji="0" lang="zh-CN" altLang="en-US" sz="3600" b="1" i="0" kern="1200" cap="none" spc="0" normalizeH="0" baseline="0">
                <a:solidFill>
                  <a:schemeClr val="bg1"/>
                </a:solidFill>
              </a:rPr>
              <a:t>：财报季之业绩为王</a:t>
            </a:r>
            <a:endParaRPr kumimoji="0" lang="zh-CN"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1061720" y="845185"/>
            <a:ext cx="9810750" cy="504126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91790" y="81915"/>
            <a:ext cx="672020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方向</a:t>
            </a:r>
            <a:r>
              <a:rPr kumimoji="0" lang="en-US" altLang="zh-CN" sz="3600" b="1" i="0" kern="1200" cap="none" spc="0" normalizeH="0" baseline="0">
                <a:solidFill>
                  <a:schemeClr val="bg1"/>
                </a:solidFill>
              </a:rPr>
              <a:t>3</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短线跟资金脉搏</a:t>
            </a:r>
            <a:endParaRPr kumimoji="0" lang="zh-CN"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100070" y="1049655"/>
            <a:ext cx="1161415" cy="370840"/>
          </a:xfrm>
          <a:prstGeom prst="rect">
            <a:avLst/>
          </a:prstGeom>
        </p:spPr>
        <p:style>
          <a:lnRef idx="2">
            <a:schemeClr val="lt1"/>
          </a:lnRef>
          <a:fillRef idx="1">
            <a:schemeClr val="accent4"/>
          </a:fillRef>
          <a:effectRef idx="1">
            <a:schemeClr val="accent4"/>
          </a:effectRef>
          <a:fontRef idx="minor">
            <a:schemeClr val="dk1"/>
          </a:fontRef>
        </p:style>
        <p:txBody>
          <a:bodyPr wrap="square" rtlCol="0" anchor="t">
            <a:noAutofit/>
          </a:bodyPr>
          <a:p>
            <a:pPr>
              <a:lnSpc>
                <a:spcPct val="130000"/>
              </a:lnSpc>
            </a:pPr>
            <a:r>
              <a:rPr lang="en-US" altLang="zh-CN" sz="1400">
                <a:sym typeface="+mn-ea"/>
              </a:rPr>
              <a:t> </a:t>
            </a:r>
            <a:r>
              <a:rPr lang="zh-CN" sz="1400">
                <a:sym typeface="+mn-ea"/>
              </a:rPr>
              <a:t>机械设备</a:t>
            </a:r>
            <a:endParaRPr lang="zh-CN" sz="1400">
              <a:sym typeface="+mn-ea"/>
            </a:endParaRPr>
          </a:p>
        </p:txBody>
      </p:sp>
      <p:sp>
        <p:nvSpPr>
          <p:cNvPr id="5" name="文本框 4"/>
          <p:cNvSpPr txBox="1"/>
          <p:nvPr/>
        </p:nvSpPr>
        <p:spPr>
          <a:xfrm>
            <a:off x="5316855" y="1049655"/>
            <a:ext cx="802640" cy="370840"/>
          </a:xfrm>
          <a:prstGeom prst="rect">
            <a:avLst/>
          </a:prstGeom>
        </p:spPr>
        <p:style>
          <a:lnRef idx="0">
            <a:srgbClr val="FFFFFF"/>
          </a:lnRef>
          <a:fillRef idx="1">
            <a:schemeClr val="accent4"/>
          </a:fillRef>
          <a:effectRef idx="1">
            <a:schemeClr val="accent4"/>
          </a:effectRef>
          <a:fontRef idx="minor">
            <a:schemeClr val="dk1"/>
          </a:fontRef>
        </p:style>
        <p:txBody>
          <a:bodyPr wrap="square" rtlCol="0" anchor="t">
            <a:spAutoFit/>
          </a:bodyPr>
          <a:p>
            <a:pPr>
              <a:lnSpc>
                <a:spcPct val="130000"/>
              </a:lnSpc>
            </a:pPr>
            <a:r>
              <a:rPr lang="zh-CN" sz="1400">
                <a:sym typeface="+mn-ea"/>
              </a:rPr>
              <a:t>半导体</a:t>
            </a:r>
            <a:endParaRPr lang="zh-CN" sz="1400">
              <a:sym typeface="+mn-ea"/>
            </a:endParaRPr>
          </a:p>
        </p:txBody>
      </p:sp>
      <p:sp>
        <p:nvSpPr>
          <p:cNvPr id="7" name="文本框 6"/>
          <p:cNvSpPr txBox="1"/>
          <p:nvPr/>
        </p:nvSpPr>
        <p:spPr>
          <a:xfrm>
            <a:off x="6729095" y="1049655"/>
            <a:ext cx="1283335" cy="370840"/>
          </a:xfrm>
          <a:prstGeom prst="rect">
            <a:avLst/>
          </a:prstGeom>
          <a:effectLst>
            <a:softEdge rad="50800"/>
          </a:effectLst>
        </p:spPr>
        <p:style>
          <a:lnRef idx="0">
            <a:srgbClr val="FFFFFF"/>
          </a:lnRef>
          <a:fillRef idx="1">
            <a:schemeClr val="accent4"/>
          </a:fillRef>
          <a:effectRef idx="0">
            <a:srgbClr val="FFFFFF"/>
          </a:effectRef>
          <a:fontRef idx="minor">
            <a:schemeClr val="dk1"/>
          </a:fontRef>
        </p:style>
        <p:txBody>
          <a:bodyPr wrap="square" rtlCol="0" anchor="t">
            <a:spAutoFit/>
          </a:bodyPr>
          <a:p>
            <a:pPr>
              <a:lnSpc>
                <a:spcPct val="130000"/>
              </a:lnSpc>
            </a:pPr>
            <a:r>
              <a:rPr lang="zh-CN" altLang="en-US" sz="1400">
                <a:sym typeface="+mn-ea"/>
              </a:rPr>
              <a:t>自主可控</a:t>
            </a:r>
            <a:endParaRPr lang="zh-CN" altLang="en-US" sz="1400">
              <a:sym typeface="+mn-ea"/>
            </a:endParaRPr>
          </a:p>
        </p:txBody>
      </p:sp>
      <p:sp>
        <p:nvSpPr>
          <p:cNvPr id="12" name="文本框 11"/>
          <p:cNvSpPr txBox="1"/>
          <p:nvPr/>
        </p:nvSpPr>
        <p:spPr>
          <a:xfrm>
            <a:off x="8717280" y="1049655"/>
            <a:ext cx="958850" cy="370840"/>
          </a:xfrm>
          <a:prstGeom prst="rect">
            <a:avLst/>
          </a:prstGeom>
        </p:spPr>
        <p:style>
          <a:lnRef idx="2">
            <a:schemeClr val="lt1"/>
          </a:lnRef>
          <a:fillRef idx="1">
            <a:schemeClr val="accent4"/>
          </a:fillRef>
          <a:effectRef idx="1">
            <a:schemeClr val="accent4"/>
          </a:effectRef>
          <a:fontRef idx="minor">
            <a:schemeClr val="dk1"/>
          </a:fontRef>
        </p:style>
        <p:txBody>
          <a:bodyPr wrap="square" rtlCol="0" anchor="t">
            <a:spAutoFit/>
          </a:bodyPr>
          <a:p>
            <a:pPr>
              <a:lnSpc>
                <a:spcPct val="130000"/>
              </a:lnSpc>
            </a:pPr>
            <a:r>
              <a:rPr lang="zh-CN" altLang="en-US" sz="1400">
                <a:solidFill>
                  <a:schemeClr val="tx1"/>
                </a:solidFill>
                <a:sym typeface="+mn-ea"/>
              </a:rPr>
              <a:t>低空经济</a:t>
            </a:r>
            <a:endParaRPr lang="zh-CN" altLang="en-US" sz="1400">
              <a:solidFill>
                <a:schemeClr val="tx1"/>
              </a:solidFill>
              <a:sym typeface="+mn-ea"/>
            </a:endParaRPr>
          </a:p>
        </p:txBody>
      </p:sp>
      <p:pic>
        <p:nvPicPr>
          <p:cNvPr id="2" name="图片 1"/>
          <p:cNvPicPr>
            <a:picLocks noChangeAspect="1"/>
          </p:cNvPicPr>
          <p:nvPr/>
        </p:nvPicPr>
        <p:blipFill>
          <a:blip r:embed="rId2"/>
          <a:srcRect r="7756"/>
          <a:stretch>
            <a:fillRect/>
          </a:stretch>
        </p:blipFill>
        <p:spPr>
          <a:xfrm>
            <a:off x="2042795" y="1811655"/>
            <a:ext cx="7905115" cy="383159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91790" y="81915"/>
            <a:ext cx="672020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方向</a:t>
            </a:r>
            <a:r>
              <a:rPr kumimoji="0" lang="en-US" altLang="zh-CN" sz="3600" b="1" i="0" kern="1200" cap="none" spc="0" normalizeH="0" baseline="0">
                <a:solidFill>
                  <a:schemeClr val="bg1"/>
                </a:solidFill>
              </a:rPr>
              <a:t>3</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短线跟资金脉搏</a:t>
            </a:r>
            <a:endParaRPr kumimoji="0" lang="zh-CN"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rcRect r="53128" b="10343"/>
          <a:stretch>
            <a:fillRect/>
          </a:stretch>
        </p:blipFill>
        <p:spPr>
          <a:xfrm>
            <a:off x="371475" y="1021715"/>
            <a:ext cx="3801745" cy="5067300"/>
          </a:xfrm>
          <a:prstGeom prst="rect">
            <a:avLst/>
          </a:prstGeom>
        </p:spPr>
      </p:pic>
      <p:pic>
        <p:nvPicPr>
          <p:cNvPr id="8" name="图片 7"/>
          <p:cNvPicPr>
            <a:picLocks noChangeAspect="1"/>
          </p:cNvPicPr>
          <p:nvPr/>
        </p:nvPicPr>
        <p:blipFill>
          <a:blip r:embed="rId3"/>
          <a:stretch>
            <a:fillRect/>
          </a:stretch>
        </p:blipFill>
        <p:spPr>
          <a:xfrm>
            <a:off x="4509135" y="1021715"/>
            <a:ext cx="6829425" cy="2698115"/>
          </a:xfrm>
          <a:prstGeom prst="rect">
            <a:avLst/>
          </a:prstGeom>
        </p:spPr>
      </p:pic>
      <p:sp>
        <p:nvSpPr>
          <p:cNvPr id="9" name="圆角矩形 8"/>
          <p:cNvSpPr/>
          <p:nvPr/>
        </p:nvSpPr>
        <p:spPr>
          <a:xfrm>
            <a:off x="1385570" y="3843020"/>
            <a:ext cx="666750" cy="552450"/>
          </a:xfrm>
          <a:prstGeom prst="roundRect">
            <a:avLst/>
          </a:prstGeom>
          <a:noFill/>
          <a:ln w="28575" cmpd="sng">
            <a:solidFill>
              <a:srgbClr val="F324F3"/>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5762625" y="3199130"/>
            <a:ext cx="666750" cy="520065"/>
          </a:xfrm>
          <a:prstGeom prst="roundRect">
            <a:avLst/>
          </a:prstGeom>
          <a:noFill/>
          <a:ln w="28575" cmpd="sng">
            <a:solidFill>
              <a:srgbClr val="F324F3"/>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nvSpPr>
        <p:spPr>
          <a:xfrm>
            <a:off x="1385570" y="5059680"/>
            <a:ext cx="666750" cy="348615"/>
          </a:xfrm>
          <a:prstGeom prst="roundRect">
            <a:avLst/>
          </a:prstGeom>
          <a:noFill/>
          <a:ln w="28575" cmpd="sng">
            <a:solidFill>
              <a:srgbClr val="F324F3"/>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圆角矩形 13"/>
          <p:cNvSpPr/>
          <p:nvPr/>
        </p:nvSpPr>
        <p:spPr>
          <a:xfrm>
            <a:off x="1385570" y="5872480"/>
            <a:ext cx="666750" cy="216535"/>
          </a:xfrm>
          <a:prstGeom prst="roundRect">
            <a:avLst/>
          </a:prstGeom>
          <a:noFill/>
          <a:ln w="28575" cmpd="sng">
            <a:solidFill>
              <a:srgbClr val="F324F3"/>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4"/>
          <a:stretch>
            <a:fillRect/>
          </a:stretch>
        </p:blipFill>
        <p:spPr>
          <a:xfrm>
            <a:off x="4690110" y="4014470"/>
            <a:ext cx="6096000" cy="1926590"/>
          </a:xfrm>
          <a:prstGeom prst="rect">
            <a:avLst/>
          </a:prstGeom>
          <a:ln>
            <a:solidFill>
              <a:schemeClr val="accent6">
                <a:lumMod val="75000"/>
              </a:schemeClr>
            </a:solidFill>
          </a:ln>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宏观消息</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54580" y="33655"/>
            <a:ext cx="66624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altLang="en-US" sz="3600" b="1" i="0" kern="1200" cap="none" spc="0" normalizeH="0" baseline="0">
                <a:solidFill>
                  <a:schemeClr val="bg1"/>
                </a:solidFill>
              </a:rPr>
              <a:t>财报季业绩为王</a:t>
            </a:r>
            <a:endParaRPr kumimoji="0" lang="zh-CN" sz="3600" b="1" i="0" kern="1200" cap="none" spc="0" normalizeH="0" baseline="0">
              <a:solidFill>
                <a:schemeClr val="bg1"/>
              </a:solidFill>
            </a:endParaRPr>
          </a:p>
        </p:txBody>
      </p:sp>
      <p:pic>
        <p:nvPicPr>
          <p:cNvPr id="3" name="图片 2"/>
          <p:cNvPicPr>
            <a:picLocks noChangeAspect="1"/>
          </p:cNvPicPr>
          <p:nvPr/>
        </p:nvPicPr>
        <p:blipFill>
          <a:blip r:embed="rId2"/>
          <a:stretch>
            <a:fillRect/>
          </a:stretch>
        </p:blipFill>
        <p:spPr>
          <a:xfrm>
            <a:off x="1485900" y="935990"/>
            <a:ext cx="9239885" cy="519811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692525" y="33655"/>
            <a:ext cx="54648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sz="3600" b="1" i="0" kern="1200" cap="none" spc="0" normalizeH="0" baseline="0">
                <a:solidFill>
                  <a:schemeClr val="bg1"/>
                </a:solidFill>
              </a:rPr>
              <a:t>工欲善其事，必先利其器</a:t>
            </a:r>
            <a:endParaRPr kumimoji="0" sz="3600" b="1" i="0" kern="1200" cap="none" spc="0" normalizeH="0" baseline="0">
              <a:solidFill>
                <a:schemeClr val="bg1"/>
              </a:solidFill>
            </a:endParaRPr>
          </a:p>
        </p:txBody>
      </p:sp>
      <p:pic>
        <p:nvPicPr>
          <p:cNvPr id="3" name="图片 2"/>
          <p:cNvPicPr>
            <a:picLocks noChangeAspect="1"/>
          </p:cNvPicPr>
          <p:nvPr/>
        </p:nvPicPr>
        <p:blipFill>
          <a:blip r:embed="rId2"/>
          <a:stretch>
            <a:fillRect/>
          </a:stretch>
        </p:blipFill>
        <p:spPr>
          <a:xfrm>
            <a:off x="1703705" y="839470"/>
            <a:ext cx="9208135" cy="517969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692525" y="33655"/>
            <a:ext cx="54648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sz="3600" b="1" i="0" kern="1200" cap="none" spc="0" normalizeH="0" baseline="0">
                <a:solidFill>
                  <a:schemeClr val="bg1"/>
                </a:solidFill>
              </a:rPr>
              <a:t>工欲善其事，必先利其器</a:t>
            </a:r>
            <a:endParaRPr kumimoji="0"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1038860" y="902970"/>
            <a:ext cx="4541520" cy="5305425"/>
          </a:xfrm>
          <a:prstGeom prst="rect">
            <a:avLst/>
          </a:prstGeom>
        </p:spPr>
      </p:pic>
      <p:pic>
        <p:nvPicPr>
          <p:cNvPr id="5" name="图片 4"/>
          <p:cNvPicPr>
            <a:picLocks noChangeAspect="1"/>
          </p:cNvPicPr>
          <p:nvPr/>
        </p:nvPicPr>
        <p:blipFill>
          <a:blip r:embed="rId3"/>
          <a:stretch>
            <a:fillRect/>
          </a:stretch>
        </p:blipFill>
        <p:spPr>
          <a:xfrm>
            <a:off x="6189980" y="902970"/>
            <a:ext cx="4725035" cy="5001895"/>
          </a:xfrm>
          <a:prstGeom prst="rect">
            <a:avLst/>
          </a:prstGeom>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42105" y="81280"/>
            <a:ext cx="51130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接下来课程安排</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090295" y="1931670"/>
            <a:ext cx="4267835" cy="2084070"/>
          </a:xfrm>
          <a:prstGeom prst="rect">
            <a:avLst/>
          </a:prstGeom>
          <a:noFill/>
        </p:spPr>
        <p:txBody>
          <a:bodyPr wrap="square" rtlCol="0">
            <a:spAutoFit/>
          </a:bodyPr>
          <a:p>
            <a:pPr algn="l">
              <a:lnSpc>
                <a:spcPct val="180000"/>
              </a:lnSpc>
            </a:pPr>
            <a:r>
              <a:rPr lang="zh-CN"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5  </a:t>
            </a:r>
            <a:r>
              <a:rPr lang="zh-CN" altLang="en-US" b="1">
                <a:latin typeface="微软雅黑" panose="020B0503020204020204" charset="-122"/>
                <a:ea typeface="微软雅黑" panose="020B0503020204020204" charset="-122"/>
                <a:cs typeface="微软雅黑" panose="020B0503020204020204" charset="-122"/>
              </a:rPr>
              <a:t>实盘课</a:t>
            </a:r>
            <a:r>
              <a:rPr lang="en-US" altLang="zh-CN" b="1">
                <a:latin typeface="微软雅黑" panose="020B0503020204020204" charset="-122"/>
                <a:ea typeface="微软雅黑" panose="020B0503020204020204" charset="-122"/>
                <a:cs typeface="微软雅黑" panose="020B0503020204020204" charset="-122"/>
              </a:rPr>
              <a:t>  10:30-11:30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1     </a:t>
            </a:r>
            <a:r>
              <a:rPr lang="zh-CN" altLang="en-US" b="1">
                <a:latin typeface="微软雅黑" panose="020B0503020204020204" charset="-122"/>
                <a:ea typeface="微软雅黑" panose="020B0503020204020204" charset="-122"/>
                <a:cs typeface="微软雅黑" panose="020B0503020204020204" charset="-122"/>
              </a:rPr>
              <a:t>短线王特训课</a:t>
            </a:r>
            <a:r>
              <a:rPr lang="en-US" altLang="zh-CN" b="1">
                <a:latin typeface="微软雅黑" panose="020B0503020204020204" charset="-122"/>
                <a:ea typeface="微软雅黑" panose="020B0503020204020204" charset="-122"/>
                <a:cs typeface="微软雅黑" panose="020B0503020204020204" charset="-122"/>
              </a:rPr>
              <a:t>    15:00-16:00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sym typeface="+mn-ea"/>
              </a:rPr>
              <a:t>周</a:t>
            </a:r>
            <a:r>
              <a:rPr lang="en-US" altLang="zh-CN" b="1">
                <a:latin typeface="微软雅黑" panose="020B0503020204020204" charset="-122"/>
                <a:ea typeface="微软雅黑" panose="020B0503020204020204" charset="-122"/>
                <a:cs typeface="微软雅黑" panose="020B0503020204020204" charset="-122"/>
                <a:sym typeface="+mn-ea"/>
              </a:rPr>
              <a:t>3     </a:t>
            </a:r>
            <a:r>
              <a:rPr lang="zh-CN" altLang="en-US" b="1">
                <a:latin typeface="微软雅黑" panose="020B0503020204020204" charset="-122"/>
                <a:ea typeface="微软雅黑" panose="020B0503020204020204" charset="-122"/>
                <a:cs typeface="微软雅黑" panose="020B0503020204020204" charset="-122"/>
                <a:sym typeface="+mn-ea"/>
              </a:rPr>
              <a:t>短线王特训课</a:t>
            </a:r>
            <a:r>
              <a:rPr lang="en-US" altLang="zh-CN" b="1">
                <a:latin typeface="微软雅黑" panose="020B0503020204020204" charset="-122"/>
                <a:ea typeface="微软雅黑" panose="020B0503020204020204" charset="-122"/>
                <a:cs typeface="微软雅黑" panose="020B0503020204020204" charset="-122"/>
                <a:sym typeface="+mn-ea"/>
              </a:rPr>
              <a:t>    15:00-16:00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4     </a:t>
            </a:r>
            <a:r>
              <a:rPr lang="zh-CN" altLang="en-US" b="1">
                <a:latin typeface="微软雅黑" panose="020B0503020204020204" charset="-122"/>
                <a:ea typeface="微软雅黑" panose="020B0503020204020204" charset="-122"/>
                <a:cs typeface="微软雅黑" panose="020B0503020204020204" charset="-122"/>
              </a:rPr>
              <a:t>风口解读投教课</a:t>
            </a:r>
            <a:r>
              <a:rPr lang="en-US" altLang="zh-CN" b="1">
                <a:latin typeface="微软雅黑" panose="020B0503020204020204" charset="-122"/>
                <a:ea typeface="微软雅黑" panose="020B0503020204020204" charset="-122"/>
                <a:cs typeface="微软雅黑" panose="020B0503020204020204" charset="-122"/>
              </a:rPr>
              <a:t>  15</a:t>
            </a:r>
            <a:r>
              <a:rPr lang="en-US" altLang="zh-CN" b="1">
                <a:latin typeface="微软雅黑" panose="020B0503020204020204" charset="-122"/>
                <a:ea typeface="微软雅黑" panose="020B0503020204020204" charset="-122"/>
                <a:cs typeface="微软雅黑" panose="020B0503020204020204" charset="-122"/>
                <a:sym typeface="+mn-ea"/>
              </a:rPr>
              <a:t>:00</a:t>
            </a:r>
            <a:r>
              <a:rPr lang="en-US" altLang="zh-CN" b="1">
                <a:latin typeface="微软雅黑" panose="020B0503020204020204" charset="-122"/>
                <a:ea typeface="微软雅黑" panose="020B0503020204020204" charset="-122"/>
                <a:cs typeface="微软雅黑" panose="020B0503020204020204" charset="-122"/>
              </a:rPr>
              <a:t>-16:00</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5500370" y="1518920"/>
            <a:ext cx="5819775" cy="3562350"/>
          </a:xfrm>
          <a:prstGeom prst="rect">
            <a:avLst/>
          </a:prstGeom>
          <a:ln>
            <a:solidFill>
              <a:schemeClr val="bg1">
                <a:lumMod val="75000"/>
              </a:schemeClr>
            </a:solidFill>
          </a:ln>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42105" y="81280"/>
            <a:ext cx="51130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大盘分析平台</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2"/>
          <a:stretch>
            <a:fillRect/>
          </a:stretch>
        </p:blipFill>
        <p:spPr>
          <a:xfrm>
            <a:off x="664845" y="1048385"/>
            <a:ext cx="6264275" cy="5083175"/>
          </a:xfrm>
          <a:prstGeom prst="rect">
            <a:avLst/>
          </a:prstGeom>
          <a:ln>
            <a:solidFill>
              <a:schemeClr val="accent6"/>
            </a:solidFill>
          </a:ln>
        </p:spPr>
      </p:pic>
      <p:pic>
        <p:nvPicPr>
          <p:cNvPr id="2" name="图片 1"/>
          <p:cNvPicPr>
            <a:picLocks noChangeAspect="1"/>
          </p:cNvPicPr>
          <p:nvPr/>
        </p:nvPicPr>
        <p:blipFill>
          <a:blip r:embed="rId3"/>
          <a:stretch>
            <a:fillRect/>
          </a:stretch>
        </p:blipFill>
        <p:spPr>
          <a:xfrm>
            <a:off x="5046980" y="1590675"/>
            <a:ext cx="6771640" cy="1969135"/>
          </a:xfrm>
          <a:prstGeom prst="rect">
            <a:avLst/>
          </a:prstGeom>
          <a:ln>
            <a:solidFill>
              <a:schemeClr val="accent1">
                <a:lumMod val="60000"/>
                <a:lumOff val="40000"/>
              </a:schemeClr>
            </a:solidFill>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endParaRPr kumimoji="0" lang="zh-CN"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2269490" y="895350"/>
            <a:ext cx="7343775" cy="506730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endParaRPr kumimoji="0" lang="zh-CN" altLang="en-US" sz="3600" b="1" i="0" kern="1200" cap="none" spc="0" normalizeH="0" baseline="0">
              <a:solidFill>
                <a:schemeClr val="bg1"/>
              </a:solidFill>
            </a:endParaRPr>
          </a:p>
        </p:txBody>
      </p:sp>
      <p:sp>
        <p:nvSpPr>
          <p:cNvPr id="2" name="文本框 1"/>
          <p:cNvSpPr txBox="1"/>
          <p:nvPr/>
        </p:nvSpPr>
        <p:spPr>
          <a:xfrm>
            <a:off x="894715" y="1918970"/>
            <a:ext cx="9660890" cy="3138170"/>
          </a:xfrm>
          <a:prstGeom prst="rect">
            <a:avLst/>
          </a:prstGeom>
          <a:noFill/>
        </p:spPr>
        <p:txBody>
          <a:bodyPr wrap="square" rtlCol="0" anchor="t">
            <a:spAutoFit/>
          </a:bodyPr>
          <a:p>
            <a:endParaRPr lang="zh-CN" altLang="en-US">
              <a:highlight>
                <a:srgbClr val="FFFF00"/>
              </a:highlight>
            </a:endParaRPr>
          </a:p>
          <a:p>
            <a:r>
              <a:rPr lang="zh-CN" altLang="en-US">
                <a:highlight>
                  <a:srgbClr val="FFFF00"/>
                </a:highlight>
              </a:rPr>
              <a:t>2004年1月31日</a:t>
            </a:r>
            <a:r>
              <a:rPr lang="zh-CN" altLang="en-US"/>
              <a:t>，《国务院关于推进资本市场改革开放和稳定发展的若干意见》颁布(简称“国九条”)，这之后，相关部门出台的一系列政策，都以此为核心和出发点，“国九条”成为名副其实的证券市场的纲领性文件。</a:t>
            </a:r>
            <a:endParaRPr lang="zh-CN" altLang="en-US"/>
          </a:p>
          <a:p>
            <a:endParaRPr lang="zh-CN" altLang="en-US"/>
          </a:p>
          <a:p>
            <a:r>
              <a:rPr lang="zh-CN" altLang="en-US">
                <a:highlight>
                  <a:srgbClr val="FFFF00"/>
                </a:highlight>
              </a:rPr>
              <a:t>2014年5月9日</a:t>
            </a:r>
            <a:r>
              <a:rPr lang="zh-CN" altLang="en-US"/>
              <a:t>，国务院发布了《关于进一步促进资本市场健康发展的若干意见》(简称新国九条)。</a:t>
            </a:r>
            <a:endParaRPr lang="zh-CN" altLang="en-US"/>
          </a:p>
          <a:p>
            <a:endParaRPr lang="zh-CN" altLang="en-US"/>
          </a:p>
          <a:p>
            <a:r>
              <a:rPr lang="en-US" altLang="zh-CN">
                <a:highlight>
                  <a:srgbClr val="FFFF00"/>
                </a:highlight>
                <a:sym typeface="+mn-ea"/>
              </a:rPr>
              <a:t>2024</a:t>
            </a:r>
            <a:r>
              <a:rPr lang="zh-CN" altLang="en-US">
                <a:highlight>
                  <a:srgbClr val="FFFF00"/>
                </a:highlight>
                <a:sym typeface="+mn-ea"/>
              </a:rPr>
              <a:t>年</a:t>
            </a:r>
            <a:r>
              <a:rPr lang="en-US" altLang="zh-CN">
                <a:highlight>
                  <a:srgbClr val="FFFF00"/>
                </a:highlight>
                <a:sym typeface="+mn-ea"/>
              </a:rPr>
              <a:t>4</a:t>
            </a:r>
            <a:r>
              <a:rPr lang="zh-CN" altLang="en-US">
                <a:highlight>
                  <a:srgbClr val="FFFF00"/>
                </a:highlight>
                <a:sym typeface="+mn-ea"/>
              </a:rPr>
              <a:t>月</a:t>
            </a:r>
            <a:r>
              <a:rPr lang="en-US" altLang="zh-CN">
                <a:highlight>
                  <a:srgbClr val="FFFF00"/>
                </a:highlight>
                <a:sym typeface="+mn-ea"/>
              </a:rPr>
              <a:t>12</a:t>
            </a:r>
            <a:r>
              <a:rPr lang="zh-CN" altLang="en-US">
                <a:highlight>
                  <a:srgbClr val="FFFF00"/>
                </a:highlight>
                <a:sym typeface="+mn-ea"/>
              </a:rPr>
              <a:t>日</a:t>
            </a:r>
            <a:r>
              <a:rPr lang="zh-CN" altLang="en-US">
                <a:sym typeface="+mn-ea"/>
              </a:rPr>
              <a:t>，财联社电，国务院近日印发《关于加强监管防范风险推动资本市场高质量发展的若干意见》。这次出台的意见是资本市场时隔</a:t>
            </a:r>
            <a:r>
              <a:rPr lang="en-US" altLang="zh-CN">
                <a:sym typeface="+mn-ea"/>
              </a:rPr>
              <a:t>10</a:t>
            </a:r>
            <a:r>
              <a:rPr lang="zh-CN" altLang="en-US">
                <a:sym typeface="+mn-ea"/>
              </a:rPr>
              <a:t>年后再次出台的、第三个“国九条”。</a:t>
            </a:r>
            <a:endParaRPr lang="zh-CN" altLang="en-US"/>
          </a:p>
          <a:p>
            <a:endParaRPr lang="zh-CN" altLang="en-US"/>
          </a:p>
        </p:txBody>
      </p:sp>
      <p:sp>
        <p:nvSpPr>
          <p:cNvPr id="7" name="文本框 6"/>
          <p:cNvSpPr txBox="1"/>
          <p:nvPr/>
        </p:nvSpPr>
        <p:spPr>
          <a:xfrm>
            <a:off x="3901440" y="1233170"/>
            <a:ext cx="4389755" cy="368300"/>
          </a:xfrm>
          <a:prstGeom prst="rect">
            <a:avLst/>
          </a:prstGeom>
          <a:noFill/>
        </p:spPr>
        <p:txBody>
          <a:bodyPr wrap="square" rtlCol="0" anchor="t">
            <a:spAutoFit/>
          </a:bodyPr>
          <a:p>
            <a:r>
              <a:rPr lang="zh-CN" altLang="en-US">
                <a:sym typeface="+mn-ea"/>
              </a:rPr>
              <a:t>【中国资本市场迎来第三个“国九条”】</a:t>
            </a:r>
            <a:endParaRPr lang="zh-CN" altLang="en-US">
              <a:sym typeface="+mn-ea"/>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endParaRPr kumimoji="0" lang="zh-CN"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1227455" y="832485"/>
            <a:ext cx="10241915" cy="519303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大盘环境</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2560" y="62230"/>
            <a:ext cx="408114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pic>
        <p:nvPicPr>
          <p:cNvPr id="5" name="图片 4"/>
          <p:cNvPicPr>
            <a:picLocks noChangeAspect="1"/>
          </p:cNvPicPr>
          <p:nvPr/>
        </p:nvPicPr>
        <p:blipFill>
          <a:blip r:embed="rId2"/>
          <a:stretch>
            <a:fillRect/>
          </a:stretch>
        </p:blipFill>
        <p:spPr>
          <a:xfrm>
            <a:off x="1760220" y="911225"/>
            <a:ext cx="8996680" cy="5210175"/>
          </a:xfrm>
          <a:prstGeom prst="rect">
            <a:avLst/>
          </a:prstGeom>
          <a:ln>
            <a:solidFill>
              <a:schemeClr val="accent1">
                <a:lumMod val="40000"/>
                <a:lumOff val="60000"/>
              </a:schemeClr>
            </a:solidFill>
          </a:ln>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04545" y="904875"/>
            <a:ext cx="10582275" cy="5048250"/>
          </a:xfrm>
          <a:prstGeom prst="rect">
            <a:avLst/>
          </a:prstGeom>
        </p:spPr>
      </p:pic>
      <p:sp>
        <p:nvSpPr>
          <p:cNvPr id="4" name="文本框 3"/>
          <p:cNvSpPr txBox="1"/>
          <p:nvPr>
            <p:custDataLst>
              <p:tags r:id="rId2"/>
            </p:custDataLst>
          </p:nvPr>
        </p:nvSpPr>
        <p:spPr>
          <a:xfrm>
            <a:off x="3972560" y="62230"/>
            <a:ext cx="42246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sp>
        <p:nvSpPr>
          <p:cNvPr id="10" name="文本框 9"/>
          <p:cNvSpPr txBox="1"/>
          <p:nvPr/>
        </p:nvSpPr>
        <p:spPr>
          <a:xfrm>
            <a:off x="1271905" y="2903220"/>
            <a:ext cx="2809240" cy="681355"/>
          </a:xfrm>
          <a:prstGeom prst="rect">
            <a:avLst/>
          </a:prstGeom>
          <a:solidFill>
            <a:schemeClr val="accent4">
              <a:lumMod val="60000"/>
              <a:lumOff val="40000"/>
            </a:schemeClr>
          </a:solidFill>
        </p:spPr>
        <p:txBody>
          <a:bodyPr wrap="square" rtlCol="0" anchor="t">
            <a:spAutoFit/>
          </a:bodyPr>
          <a:p>
            <a:pPr>
              <a:lnSpc>
                <a:spcPct val="120000"/>
              </a:lnSpc>
            </a:pPr>
            <a:r>
              <a:rPr lang="zh-CN" altLang="en-US" sz="1600">
                <a:sym typeface="+mn-ea"/>
              </a:rPr>
              <a:t>半年线与年线间震荡</a:t>
            </a:r>
            <a:endParaRPr lang="zh-CN" altLang="en-US" sz="1600">
              <a:sym typeface="+mn-ea"/>
            </a:endParaRPr>
          </a:p>
          <a:p>
            <a:pPr>
              <a:lnSpc>
                <a:spcPct val="120000"/>
              </a:lnSpc>
            </a:pPr>
            <a:r>
              <a:rPr lang="zh-CN" sz="1600">
                <a:sym typeface="+mn-ea"/>
              </a:rPr>
              <a:t>市场延续箱体震荡蓄势行情</a:t>
            </a:r>
            <a:endParaRPr lang="zh-CN" sz="1600">
              <a:sym typeface="+mn-ea"/>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2560" y="62230"/>
            <a:ext cx="42246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585470" y="977265"/>
            <a:ext cx="5643880" cy="4976495"/>
          </a:xfrm>
          <a:prstGeom prst="rect">
            <a:avLst/>
          </a:prstGeom>
          <a:ln>
            <a:solidFill>
              <a:srgbClr val="0070C0"/>
            </a:solidFill>
          </a:ln>
        </p:spPr>
      </p:pic>
      <p:pic>
        <p:nvPicPr>
          <p:cNvPr id="3" name="图片 2"/>
          <p:cNvPicPr>
            <a:picLocks noChangeAspect="1"/>
          </p:cNvPicPr>
          <p:nvPr/>
        </p:nvPicPr>
        <p:blipFill>
          <a:blip r:embed="rId3"/>
          <a:stretch>
            <a:fillRect/>
          </a:stretch>
        </p:blipFill>
        <p:spPr>
          <a:xfrm>
            <a:off x="6396355" y="979805"/>
            <a:ext cx="5375910" cy="5003165"/>
          </a:xfrm>
          <a:prstGeom prst="rect">
            <a:avLst/>
          </a:prstGeom>
          <a:ln>
            <a:solidFill>
              <a:schemeClr val="accent5">
                <a:lumMod val="75000"/>
              </a:schemeClr>
            </a:solidFill>
          </a:ln>
        </p:spPr>
      </p:pic>
      <p:sp>
        <p:nvSpPr>
          <p:cNvPr id="6" name="文本框 5"/>
          <p:cNvSpPr txBox="1"/>
          <p:nvPr/>
        </p:nvSpPr>
        <p:spPr>
          <a:xfrm>
            <a:off x="4674235" y="3128645"/>
            <a:ext cx="2765425" cy="1271270"/>
          </a:xfrm>
          <a:prstGeom prst="rect">
            <a:avLst/>
          </a:prstGeom>
          <a:solidFill>
            <a:schemeClr val="accent4">
              <a:lumMod val="60000"/>
              <a:lumOff val="40000"/>
            </a:schemeClr>
          </a:solidFill>
        </p:spPr>
        <p:txBody>
          <a:bodyPr wrap="square" rtlCol="0" anchor="t">
            <a:spAutoFit/>
          </a:bodyPr>
          <a:p>
            <a:pPr>
              <a:lnSpc>
                <a:spcPct val="120000"/>
              </a:lnSpc>
            </a:pPr>
            <a:r>
              <a:rPr lang="zh-CN" altLang="en-US" sz="1600">
                <a:sym typeface="+mn-ea"/>
              </a:rPr>
              <a:t>上证指数有望先于平均股价企稳反弹；</a:t>
            </a:r>
            <a:endParaRPr lang="zh-CN" altLang="en-US" sz="1600">
              <a:sym typeface="+mn-ea"/>
            </a:endParaRPr>
          </a:p>
          <a:p>
            <a:pPr>
              <a:lnSpc>
                <a:spcPct val="120000"/>
              </a:lnSpc>
            </a:pPr>
            <a:r>
              <a:rPr lang="zh-CN" altLang="en-US" sz="1600">
                <a:sym typeface="+mn-ea"/>
              </a:rPr>
              <a:t>中小题材里面调整到位的也会陆续超跌反弹。</a:t>
            </a:r>
            <a:endParaRPr lang="zh-CN" sz="1600">
              <a:sym typeface="+mn-ea"/>
            </a:endParaRPr>
          </a:p>
        </p:txBody>
      </p:sp>
    </p:spTree>
    <p:custDataLst>
      <p:tags r:id="rId4"/>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10168,&quot;width&quot;:18489}"/>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6.xml><?xml version="1.0" encoding="utf-8"?>
<p:tagLst xmlns:p="http://schemas.openxmlformats.org/presentationml/2006/main">
  <p:tag name="KSO_WM_UNIT_PLACING_PICTURE_USER_VIEWPORT" val="{&quot;height&quot;:606,&quot;width&quot;:2795}"/>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3"/>
  <p:tag name="KSO_WM_TEMPLATE_CATEGORY" val="diagram"/>
  <p:tag name="KSO_WM_TEMPLATE_INDEX" val="20230939"/>
  <p:tag name="KSO_WM_UNIT_LAYERLEVEL" val="1_1_1"/>
  <p:tag name="KSO_WM_TAG_VERSION" val="3.0"/>
  <p:tag name="KSO_WM_UNIT_TYPE" val="m_h_i"/>
  <p:tag name="KSO_WM_UNIT_INDEX" val="1_3_3"/>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3_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4"/>
  <p:tag name="KSO_WM_TEMPLATE_CATEGORY" val="diagram"/>
  <p:tag name="KSO_WM_TEMPLATE_INDEX" val="20230939"/>
  <p:tag name="KSO_WM_UNIT_LAYERLEVEL" val="1_1_1"/>
  <p:tag name="KSO_WM_TAG_VERSION" val="3.0"/>
  <p:tag name="KSO_WM_UNIT_TYPE" val="m_h_i"/>
  <p:tag name="KSO_WM_UNIT_INDEX" val="1_3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2"/>
  <p:tag name="KSO_WM_TEMPLATE_CATEGORY" val="diagram"/>
  <p:tag name="KSO_WM_TEMPLATE_INDEX" val="20230939"/>
  <p:tag name="KSO_WM_UNIT_LAYERLEVEL" val="1_1_1"/>
  <p:tag name="KSO_WM_TAG_VERSION" val="3.0"/>
  <p:tag name="KSO_WM_UNIT_TYPE" val="m_h_i"/>
  <p:tag name="KSO_WM_UNIT_INDEX" val="1_3_2"/>
  <p:tag name="KSO_WM_DIAGRAM_VERSION" val="3"/>
  <p:tag name="KSO_WM_DIAGRAM_COLOR_TRICK" val="4"/>
  <p:tag name="KSO_WM_DIAGRAM_COLOR_TEXT_CAN_REMOVE" val="n"/>
  <p:tag name="KSO_WM_UNIT_LINE_FORE_SCHEMECOLOR_INDEX" val="7"/>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3"/>
  <p:tag name="KSO_WM_TEMPLATE_CATEGORY" val="diagram"/>
  <p:tag name="KSO_WM_TEMPLATE_INDEX" val="20230939"/>
  <p:tag name="KSO_WM_UNIT_LAYERLEVEL" val="1_1_1"/>
  <p:tag name="KSO_WM_TAG_VERSION" val="3.0"/>
  <p:tag name="KSO_WM_UNIT_TYPE" val="m_h_i"/>
  <p:tag name="KSO_WM_UNIT_INDEX" val="1_4_3"/>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4_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8,&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4"/>
  <p:tag name="KSO_WM_TEMPLATE_CATEGORY" val="diagram"/>
  <p:tag name="KSO_WM_TEMPLATE_INDEX" val="20230939"/>
  <p:tag name="KSO_WM_UNIT_LAYERLEVEL" val="1_1_1"/>
  <p:tag name="KSO_WM_TAG_VERSION" val="3.0"/>
  <p:tag name="KSO_WM_UNIT_TYPE" val="m_h_i"/>
  <p:tag name="KSO_WM_UNIT_INDEX" val="1_4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2"/>
  <p:tag name="KSO_WM_TEMPLATE_CATEGORY" val="diagram"/>
  <p:tag name="KSO_WM_TEMPLATE_INDEX" val="20230939"/>
  <p:tag name="KSO_WM_UNIT_LAYERLEVEL" val="1_1_1"/>
  <p:tag name="KSO_WM_TAG_VERSION" val="3.0"/>
  <p:tag name="KSO_WM_UNIT_TYPE" val="m_h_i"/>
  <p:tag name="KSO_WM_UNIT_INDEX" val="1_4_2"/>
  <p:tag name="KSO_WM_DIAGRAM_VERSION" val="3"/>
  <p:tag name="KSO_WM_DIAGRAM_COLOR_TRICK" val="4"/>
  <p:tag name="KSO_WM_DIAGRAM_COLOR_TEXT_CAN_REMOVE" val="n"/>
  <p:tag name="KSO_WM_UNIT_LINE_FORE_SCHEMECOLOR_INDEX" val="8"/>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3"/>
  <p:tag name="KSO_WM_TEMPLATE_CATEGORY" val="diagram"/>
  <p:tag name="KSO_WM_TEMPLATE_INDEX" val="20230939"/>
  <p:tag name="KSO_WM_UNIT_LAYERLEVEL" val="1_1_1"/>
  <p:tag name="KSO_WM_TAG_VERSION" val="3.0"/>
  <p:tag name="KSO_WM_UNIT_TYPE" val="m_h_i"/>
  <p:tag name="KSO_WM_UNIT_INDEX" val="1_1_3"/>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1_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4"/>
  <p:tag name="KSO_WM_TEMPLATE_CATEGORY" val="diagram"/>
  <p:tag name="KSO_WM_TEMPLATE_INDEX" val="20230939"/>
  <p:tag name="KSO_WM_UNIT_LAYERLEVEL" val="1_1_1"/>
  <p:tag name="KSO_WM_TAG_VERSION" val="3.0"/>
  <p:tag name="KSO_WM_UNIT_TYPE" val="m_h_i"/>
  <p:tag name="KSO_WM_UNIT_INDEX" val="1_1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2"/>
  <p:tag name="KSO_WM_TEMPLATE_CATEGORY" val="diagram"/>
  <p:tag name="KSO_WM_TEMPLATE_INDEX" val="20230939"/>
  <p:tag name="KSO_WM_UNIT_LAYERLEVEL" val="1_1_1"/>
  <p:tag name="KSO_WM_TAG_VERSION" val="3.0"/>
  <p:tag name="KSO_WM_UNIT_TYPE" val="m_h_i"/>
  <p:tag name="KSO_WM_UNIT_INDEX" val="1_1_2"/>
  <p:tag name="KSO_WM_DIAGRAM_VERSION" val="3"/>
  <p:tag name="KSO_WM_DIAGRAM_COLOR_TRICK" val="4"/>
  <p:tag name="KSO_WM_DIAGRAM_COLOR_TEXT_CAN_REMOVE" val="n"/>
  <p:tag name="KSO_WM_UNIT_LINE_FORE_SCHEMECOLOR_INDEX" val="5"/>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3"/>
  <p:tag name="KSO_WM_TEMPLATE_CATEGORY" val="diagram"/>
  <p:tag name="KSO_WM_TEMPLATE_INDEX" val="20230939"/>
  <p:tag name="KSO_WM_UNIT_LAYERLEVEL" val="1_1_1"/>
  <p:tag name="KSO_WM_TAG_VERSION" val="3.0"/>
  <p:tag name="KSO_WM_UNIT_TYPE" val="m_h_i"/>
  <p:tag name="KSO_WM_UNIT_INDEX" val="1_2_3"/>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2_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4"/>
  <p:tag name="KSO_WM_TEMPLATE_CATEGORY" val="diagram"/>
  <p:tag name="KSO_WM_TEMPLATE_INDEX" val="20230939"/>
  <p:tag name="KSO_WM_UNIT_LAYERLEVEL" val="1_1_1"/>
  <p:tag name="KSO_WM_TAG_VERSION" val="3.0"/>
  <p:tag name="KSO_WM_UNIT_TYPE" val="m_h_i"/>
  <p:tag name="KSO_WM_UNIT_INDEX" val="1_2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2"/>
  <p:tag name="KSO_WM_TEMPLATE_CATEGORY" val="diagram"/>
  <p:tag name="KSO_WM_TEMPLATE_INDEX" val="20230939"/>
  <p:tag name="KSO_WM_UNIT_LAYERLEVEL" val="1_1_1"/>
  <p:tag name="KSO_WM_TAG_VERSION" val="3.0"/>
  <p:tag name="KSO_WM_UNIT_TYPE" val="m_h_i"/>
  <p:tag name="KSO_WM_UNIT_INDEX" val="1_2_2"/>
  <p:tag name="KSO_WM_DIAGRAM_VERSION" val="3"/>
  <p:tag name="KSO_WM_DIAGRAM_COLOR_TRICK" val="4"/>
  <p:tag name="KSO_WM_DIAGRAM_COLOR_TEXT_CAN_REMOVE" val="n"/>
  <p:tag name="KSO_WM_UNIT_LINE_FORE_SCHEMECOLOR_INDEX" val="6"/>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3*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3*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3*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0939_3*m_h_a*1_4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2.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3*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3.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3*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4.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3*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5.xml><?xml version="1.0" encoding="utf-8"?>
<p:tagLst xmlns:p="http://schemas.openxmlformats.org/presentationml/2006/main">
  <p:tag name="KSO_WM_DIAGRAM_VERSION" val="3"/>
  <p:tag name="KSO_WM_DIAGRAM_COLOR_TRICK" val="4"/>
  <p:tag name="KSO_WM_DIAGRAM_COLOR_TEXT_CAN_REMOVE" val="n"/>
  <p:tag name="KSO_WM_UNIT_VALUE" val="83*86"/>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30939_3*m_h_x*1_4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LINE_FORE_SCHEMECOLOR_INDEX_BRIGHTNESS" val="0.35"/>
  <p:tag name="KSO_WM_UNIT_LINE_FILL_TYPE" val="2"/>
  <p:tag name="KSO_WM_UNIT_HIGHLIGHT" val="0"/>
  <p:tag name="KSO_WM_UNIT_COMPATIBLE" val="0"/>
  <p:tag name="KSO_WM_UNIT_DIAGRAM_ISNUMVISUAL" val="0"/>
  <p:tag name="KSO_WM_UNIT_DIAGRAM_ISREFERUNIT" val="0"/>
  <p:tag name="KSO_WM_UNIT_ID" val="diagram20231058_3*l_i*1_1"/>
  <p:tag name="KSO_WM_TEMPLATE_CATEGORY" val="diagram"/>
  <p:tag name="KSO_WM_TEMPLATE_INDEX" val="20231058"/>
  <p:tag name="KSO_WM_UNIT_LAYERLEVEL" val="1_1"/>
  <p:tag name="KSO_WM_TAG_VERSION" val="3.0"/>
  <p:tag name="KSO_WM_UNIT_TYPE" val="l_i"/>
  <p:tag name="KSO_WM_UNIT_INDEX" val="1_1"/>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solidLine&quot;:{&quot;brightness&quot;:0.5,&quot;colorType&quot;:1,&quot;foreColorIndex&quot;:1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5"/>
  <p:tag name="KSO_WM_UNIT_USESOURCEFORMAT_APPLY" val="1"/>
  <p:tag name="KSO_WM_DIAGRAM_USE_COLOR_VALUE" val="{&quot;color_scheme&quot;:1,&quot;color_type&quot;:1,&quot;theme_color_indexes&quot;:[]}"/>
</p:tagLst>
</file>

<file path=ppt/tags/tag1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58_3*l_h_f*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58_3*l_h_a*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58_3*l_h_f*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58_3*l_h_f*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58_3*l_h_f*1_4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58_3*l_h_a*1_4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7.xml><?xml version="1.0" encoding="utf-8"?>
<p:tagLst xmlns:p="http://schemas.openxmlformats.org/presentationml/2006/main">
  <p:tag name="KSO_WM_BEAUTIFY_FLAG" val="#wm#"/>
  <p:tag name="KSO_WM_UNIT_SHADOW_SCHEMECOLOR_INDEX_BRIGHTNESS" val="-0.25"/>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1_1"/>
  <p:tag name="KSO_WM_TEMPLATE_CATEGORY" val="diagram"/>
  <p:tag name="KSO_WM_TEMPLATE_INDEX" val="20231058"/>
  <p:tag name="KSO_WM_UNIT_LAYERLEVEL" val="1_1_1"/>
  <p:tag name="KSO_WM_TAG_VERSION" val="3.0"/>
  <p:tag name="KSO_WM_UNIT_TYPE" val="l_h_i"/>
  <p:tag name="KSO_WM_UNIT_INDEX" val="1_1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1"/>
  <p:tag name="KSO_WM_DIAGRAM_USE_COLOR_VALUE" val="{&quot;color_scheme&quot;:1,&quot;color_type&quot;:1,&quot;theme_color_indexes&quot;:[]}"/>
</p:tagLst>
</file>

<file path=ppt/tags/tag168.xml><?xml version="1.0" encoding="utf-8"?>
<p:tagLst xmlns:p="http://schemas.openxmlformats.org/presentationml/2006/main">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5"/>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1_2"/>
  <p:tag name="KSO_WM_TEMPLATE_CATEGORY" val="diagram"/>
  <p:tag name="KSO_WM_TEMPLATE_INDEX" val="20231058"/>
  <p:tag name="KSO_WM_UNIT_LAYERLEVEL" val="1_1_1"/>
  <p:tag name="KSO_WM_TAG_VERSION" val="3.0"/>
  <p:tag name="KSO_WM_UNIT_TYPE" val="l_h_i"/>
  <p:tag name="KSO_WM_UNIT_INDEX" val="1_1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5,&quot;pos&quot;:0,&quot;transparency&quot;:0},{&quot;brightness&quot;:0,&quot;colorType&quot;:1,&quot;foreColorIndex&quot;:5,&quot;pos&quot;:0.899999976158142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9.xml><?xml version="1.0" encoding="utf-8"?>
<p:tagLst xmlns:p="http://schemas.openxmlformats.org/presentationml/2006/main">
  <p:tag name="KSO_WM_BEAUTIFY_FLAG" val="#wm#"/>
  <p:tag name="KSO_WM_UNIT_SHADOW_SCHEMECOLOR_INDEX_BRIGHTNESS" val="-0.25"/>
  <p:tag name="KSO_WM_UNIT_SHADOW_SCHEMECOLOR_INDEX" val="6"/>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2_1"/>
  <p:tag name="KSO_WM_TEMPLATE_CATEGORY" val="diagram"/>
  <p:tag name="KSO_WM_TEMPLATE_INDEX" val="20231058"/>
  <p:tag name="KSO_WM_UNIT_LAYERLEVEL" val="1_1_1"/>
  <p:tag name="KSO_WM_TAG_VERSION" val="3.0"/>
  <p:tag name="KSO_WM_UNIT_TYPE" val="l_h_i"/>
  <p:tag name="KSO_WM_UNIT_INDEX" val="1_2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6,&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USESOURCEFORMAT_APPLY" val="1"/>
  <p:tag name="KSO_WM_DIAGRAM_USE_COLOR_VALUE" val="{&quot;color_scheme&quot;:1,&quot;color_type&quot;:1,&quot;theme_color_indexes&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6"/>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2_2"/>
  <p:tag name="KSO_WM_TEMPLATE_CATEGORY" val="diagram"/>
  <p:tag name="KSO_WM_TEMPLATE_INDEX" val="20231058"/>
  <p:tag name="KSO_WM_UNIT_LAYERLEVEL" val="1_1_1"/>
  <p:tag name="KSO_WM_TAG_VERSION" val="3.0"/>
  <p:tag name="KSO_WM_UNIT_TYPE" val="l_h_i"/>
  <p:tag name="KSO_WM_UNIT_INDEX" val="1_2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6,&quot;pos&quot;:0,&quot;transparency&quot;:0},{&quot;brightness&quot;:0,&quot;colorType&quot;:1,&quot;foreColorIndex&quot;:6,&quot;pos&quot;:0.899999976158142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58_3*l_h_a*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2.xml><?xml version="1.0" encoding="utf-8"?>
<p:tagLst xmlns:p="http://schemas.openxmlformats.org/presentationml/2006/main">
  <p:tag name="KSO_WM_BEAUTIFY_FLAG" val="#wm#"/>
  <p:tag name="KSO_WM_UNIT_SHADOW_SCHEMECOLOR_INDEX_BRIGHTNESS" val="-0.5"/>
  <p:tag name="KSO_WM_UNIT_SHADOW_SCHEMECOLOR_INDEX" val="7"/>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3_1"/>
  <p:tag name="KSO_WM_TEMPLATE_CATEGORY" val="diagram"/>
  <p:tag name="KSO_WM_TEMPLATE_INDEX" val="20231058"/>
  <p:tag name="KSO_WM_UNIT_LAYERLEVEL" val="1_1_1"/>
  <p:tag name="KSO_WM_TAG_VERSION" val="3.0"/>
  <p:tag name="KSO_WM_UNIT_TYPE" val="l_h_i"/>
  <p:tag name="KSO_WM_UNIT_INDEX" val="1_3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7,&quot;transparency&quot;:0},&quot;type&quot;:1},&quot;glow&quot;:{&quot;colorType&quot;:0},&quot;line&quot;:{&quot;type&quot;:0},&quot;shadow&quot;:{&quot;brightness&quot;:-0.5,&quot;colorType&quot;:1,&quot;foreColorIndex&quot;:7,&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USESOURCEFORMAT_APPLY" val="1"/>
  <p:tag name="KSO_WM_DIAGRAM_USE_COLOR_VALUE" val="{&quot;color_scheme&quot;:1,&quot;color_type&quot;:1,&quot;theme_color_indexes&quot;:[]}"/>
</p:tagLst>
</file>

<file path=ppt/tags/tag173.xml><?xml version="1.0" encoding="utf-8"?>
<p:tagLst xmlns:p="http://schemas.openxmlformats.org/presentationml/2006/main">
  <p:tag name="KSO_WM_BEAUTIFY_FLAG" val="#wm#"/>
  <p:tag name="KSO_WM_UNIT_FILL_FORE_SCHEMECOLOR_INDEX_1_BRIGHTNESS" val="0.4"/>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8"/>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7"/>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3_2"/>
  <p:tag name="KSO_WM_TEMPLATE_CATEGORY" val="diagram"/>
  <p:tag name="KSO_WM_TEMPLATE_INDEX" val="20231058"/>
  <p:tag name="KSO_WM_UNIT_LAYERLEVEL" val="1_1_1"/>
  <p:tag name="KSO_WM_TAG_VERSION" val="3.0"/>
  <p:tag name="KSO_WM_UNIT_TYPE" val="l_h_i"/>
  <p:tag name="KSO_WM_UNIT_INDEX" val="1_3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7,&quot;pos&quot;:0,&quot;transparency&quot;:0},{&quot;brightness&quot;:0,&quot;colorType&quot;:1,&quot;foreColorIndex&quot;:7,&quot;pos&quot;:0.800000011920929,&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58_3*l_h_a*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5.xml><?xml version="1.0" encoding="utf-8"?>
<p:tagLst xmlns:p="http://schemas.openxmlformats.org/presentationml/2006/main">
  <p:tag name="KSO_WM_BEAUTIFY_FLAG" val="#wm#"/>
  <p:tag name="KSO_WM_UNIT_SHADOW_SCHEMECOLOR_INDEX_BRIGHTNESS" val="-0.25"/>
  <p:tag name="KSO_WM_UNIT_SHADOW_SCHEMECOLOR_INDEX" val="8"/>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4_1"/>
  <p:tag name="KSO_WM_TEMPLATE_CATEGORY" val="diagram"/>
  <p:tag name="KSO_WM_TEMPLATE_INDEX" val="20231058"/>
  <p:tag name="KSO_WM_UNIT_LAYERLEVEL" val="1_1_1"/>
  <p:tag name="KSO_WM_TAG_VERSION" val="3.0"/>
  <p:tag name="KSO_WM_UNIT_TYPE" val="l_h_i"/>
  <p:tag name="KSO_WM_UNIT_INDEX" val="1_4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8,&quot;transparency&quot;:0},&quot;type&quot;:1},&quot;glow&quot;:{&quot;colorType&quot;:0},&quot;line&quot;:{&quot;type&quot;:0},&quot;shadow&quot;:{&quot;brightness&quot;:-0.25,&quot;colorType&quot;:1,&quot;foreColorIndex&quot;:8,&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USESOURCEFORMAT_APPLY" val="1"/>
  <p:tag name="KSO_WM_DIAGRAM_USE_COLOR_VALUE" val="{&quot;color_scheme&quot;:1,&quot;color_type&quot;:1,&quot;theme_color_indexes&quot;:[]}"/>
</p:tagLst>
</file>

<file path=ppt/tags/tag176.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8"/>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4_2"/>
  <p:tag name="KSO_WM_TEMPLATE_CATEGORY" val="diagram"/>
  <p:tag name="KSO_WM_TEMPLATE_INDEX" val="20231058"/>
  <p:tag name="KSO_WM_UNIT_LAYERLEVEL" val="1_1_1"/>
  <p:tag name="KSO_WM_TAG_VERSION" val="3.0"/>
  <p:tag name="KSO_WM_UNIT_TYPE" val="l_h_i"/>
  <p:tag name="KSO_WM_UNIT_INDEX" val="1_4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8,&quot;pos&quot;:0,&quot;transparency&quot;:0},{&quot;brightness&quot;:0,&quot;colorType&quot;:1,&quot;foreColorIndex&quot;:8,&quot;pos&quot;:0.899999976158142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7.xml><?xml version="1.0" encoding="utf-8"?>
<p:tagLst xmlns:p="http://schemas.openxmlformats.org/presentationml/2006/main">
  <p:tag name="KSO_WM_BEAUTIFY_FLAG" val="#wm#"/>
  <p:tag name="KSO_WM_TEMPLATE_CATEGORY" val="custom"/>
  <p:tag name="KSO_WM_TEMPLATE_INDEX" val="20205081"/>
  <p:tag name="KSO_WM_SLIDE_ITEM_CNT" val="4"/>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TABLE_ENDDRAG_ORIGIN_RECT" val="672*196"/>
  <p:tag name="TABLE_ENDDRAG_RECT" val="74*152*672*19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wm#"/>
  <p:tag name="KSO_WM_TEMPLATE_CATEGORY" val="custom"/>
  <p:tag name="KSO_WM_TEMPLATE_INDEX" val="20205081"/>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PP_MARK_KEY" val="34a5c737-2527-451b-a6cc-313a70f4ce21"/>
  <p:tag name="COMMONDATA" val="eyJoZGlkIjoiMjUxNmU2Yzc2MjNiNjJjZGFlY2Q1MzYxMGIzYTQ4YWEifQ=="/>
  <p:tag name="resource_record_key" val="{&quot;29&quot;:[20405972,20405933,20405934,20405922,20405918,20405950,20426316,20405937],&quot;70&quot;:[3312359,3314060,3314058]}"/>
  <p:tag name="commondata" val="eyJoZGlkIjoiY2VjMWU5MTk5OGQyZDRjNDI5M2FkMjMzMDk5YzdjNmIifQ=="/>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1425</Words>
  <Application>WPS 演示</Application>
  <PresentationFormat>宽屏</PresentationFormat>
  <Paragraphs>165</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25</vt:i4>
      </vt:variant>
    </vt:vector>
  </HeadingPairs>
  <TitlesOfParts>
    <vt:vector size="42" baseType="lpstr">
      <vt:lpstr>Arial</vt:lpstr>
      <vt:lpstr>宋体</vt:lpstr>
      <vt:lpstr>Wingdings</vt:lpstr>
      <vt:lpstr>Wingdings</vt:lpstr>
      <vt:lpstr>Roboto</vt:lpstr>
      <vt:lpstr>汉仪旗黑-55简</vt:lpstr>
      <vt:lpstr>思源黑体 CN Medium</vt:lpstr>
      <vt:lpstr>黑体</vt:lpstr>
      <vt:lpstr>思源黑体 CN Light</vt:lpstr>
      <vt:lpstr>阿里巴巴普惠体 Light</vt:lpstr>
      <vt:lpstr>微软雅黑</vt:lpstr>
      <vt:lpstr>Arial Unicode MS</vt:lpstr>
      <vt:lpstr>Calibri</vt:lpstr>
      <vt:lpstr>Times New Roman</vt:lpstr>
      <vt:lpstr>Office 主题​​</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十二猪肠</cp:lastModifiedBy>
  <cp:revision>709</cp:revision>
  <dcterms:created xsi:type="dcterms:W3CDTF">2019-06-19T02:08:00Z</dcterms:created>
  <dcterms:modified xsi:type="dcterms:W3CDTF">2024-04-17T02:27:49Z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67F8E99CA25843CDBAFD0150A9FB820A</vt:lpwstr>
  </property>
</Properties>
</file>