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370" r:id="rId4"/>
    <p:sldId id="639" r:id="rId6"/>
    <p:sldId id="643" r:id="rId7"/>
    <p:sldId id="729" r:id="rId8"/>
    <p:sldId id="505" r:id="rId9"/>
    <p:sldId id="731" r:id="rId10"/>
    <p:sldId id="500" r:id="rId11"/>
    <p:sldId id="730" r:id="rId12"/>
    <p:sldId id="509" r:id="rId13"/>
    <p:sldId id="694" r:id="rId14"/>
    <p:sldId id="713" r:id="rId15"/>
    <p:sldId id="372" r:id="rId16"/>
    <p:sldId id="687" r:id="rId17"/>
    <p:sldId id="610" r:id="rId18"/>
    <p:sldId id="748" r:id="rId19"/>
    <p:sldId id="516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2" userDrawn="1">
          <p15:clr>
            <a:srgbClr val="A4A3A4"/>
          </p15:clr>
        </p15:guide>
        <p15:guide id="2" pos="37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324F3"/>
    <a:srgbClr val="FFF6CD"/>
    <a:srgbClr val="FFFDF5"/>
    <a:srgbClr val="FFDFDF"/>
    <a:srgbClr val="D16664"/>
    <a:srgbClr val="FFFC91"/>
    <a:srgbClr val="DCDCDC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485F850-F761-4FF6-88B5-E5FF70C7C9B7}" styleName="{d81a1682-f6d3-453d-a0b4-2df6d50f48b8}">
    <a:wholeTbl>
      <a:tcTxStyle>
        <a:fontRef idx="none">
          <a:prstClr val="black"/>
        </a:fontRef>
      </a:tcTxStyle>
      <a:tcStyle>
        <a:tcBdr>
          <a:left>
            <a:ln w="6350" cmpd="sng">
              <a:solidFill>
                <a:srgbClr val="EE949E"/>
              </a:solidFill>
            </a:ln>
          </a:left>
          <a:right>
            <a:ln w="6350" cmpd="sng">
              <a:solidFill>
                <a:srgbClr val="EE949E"/>
              </a:solidFill>
            </a:ln>
          </a:right>
          <a:top>
            <a:ln w="6350" cmpd="sng">
              <a:solidFill>
                <a:srgbClr val="EE949E"/>
              </a:solidFill>
            </a:ln>
          </a:top>
          <a:bottom>
            <a:ln w="6350" cmpd="sng">
              <a:solidFill>
                <a:srgbClr val="EE949E"/>
              </a:solidFill>
            </a:ln>
          </a:bottom>
          <a:insideH>
            <a:ln w="6350" cmpd="sng">
              <a:solidFill>
                <a:srgbClr val="EE949E"/>
              </a:solidFill>
            </a:ln>
          </a:insideH>
          <a:insideV>
            <a:ln w="6350" cmpd="sng">
              <a:solidFill>
                <a:srgbClr val="EE949E"/>
              </a:solidFill>
            </a:ln>
          </a:insideV>
        </a:tcBdr>
        <a:fill>
          <a:solidFill>
            <a:srgbClr val="FFFFFF"/>
          </a:solidFill>
        </a:fill>
      </a:tcStyle>
    </a:wholeTbl>
    <a:firstRow>
      <a:tcTxStyle>
        <a:fontRef idx="none">
          <a:prstClr val="black"/>
        </a:fontRef>
      </a:tcTxStyle>
      <a:tcStyle>
        <a:tcBdr>
          <a:left>
            <a:ln w="6350" cmpd="sng">
              <a:solidFill>
                <a:srgbClr val="FFFFFF"/>
              </a:solidFill>
            </a:ln>
          </a:left>
          <a:right>
            <a:ln w="6350" cmpd="sng">
              <a:solidFill>
                <a:srgbClr val="FFFFFF"/>
              </a:solidFill>
            </a:ln>
          </a:right>
          <a:top>
            <a:ln w="6350" cmpd="sng">
              <a:solidFill>
                <a:srgbClr val="FFFFFF"/>
              </a:solidFill>
            </a:ln>
          </a:top>
          <a:bottom>
            <a:ln w="6350" cmpd="sng">
              <a:solidFill>
                <a:srgbClr val="FFFFFF"/>
              </a:solidFill>
            </a:ln>
          </a:bottom>
          <a:insideV>
            <a:ln w="6350" cmpd="sng">
              <a:solidFill>
                <a:srgbClr val="FFFFFF"/>
              </a:solidFill>
            </a:ln>
          </a:insideV>
        </a:tcBdr>
        <a:fill>
          <a:solidFill>
            <a:srgbClr val="EE949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12"/>
        <p:guide pos="374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gs" Target="tags/tag136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大盘维稳，风格轮动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组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200" y="335280"/>
            <a:ext cx="1492885" cy="6202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7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18" Type="http://schemas.openxmlformats.org/officeDocument/2006/relationships/tags" Target="../tags/tag99.xml"/><Relationship Id="rId17" Type="http://schemas.openxmlformats.org/officeDocument/2006/relationships/image" Target="../media/image6.png"/><Relationship Id="rId16" Type="http://schemas.openxmlformats.org/officeDocument/2006/relationships/tags" Target="../tags/tag98.xml"/><Relationship Id="rId15" Type="http://schemas.openxmlformats.org/officeDocument/2006/relationships/tags" Target="../tags/tag97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image" Target="../media/image7.pn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3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121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5.xml"/><Relationship Id="rId3" Type="http://schemas.openxmlformats.org/officeDocument/2006/relationships/image" Target="../media/image18.png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7.xml"/><Relationship Id="rId2" Type="http://schemas.openxmlformats.org/officeDocument/2006/relationships/image" Target="../media/image19.png"/><Relationship Id="rId1" Type="http://schemas.openxmlformats.org/officeDocument/2006/relationships/tags" Target="../tags/tag126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9.xml"/><Relationship Id="rId2" Type="http://schemas.openxmlformats.org/officeDocument/2006/relationships/image" Target="../media/image20.png"/><Relationship Id="rId1" Type="http://schemas.openxmlformats.org/officeDocument/2006/relationships/tags" Target="../tags/tag128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1.xml"/><Relationship Id="rId2" Type="http://schemas.openxmlformats.org/officeDocument/2006/relationships/image" Target="../media/image21.png"/><Relationship Id="rId1" Type="http://schemas.openxmlformats.org/officeDocument/2006/relationships/tags" Target="../tags/tag130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3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tags" Target="../tags/tag132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5.xml"/><Relationship Id="rId2" Type="http://schemas.openxmlformats.org/officeDocument/2006/relationships/image" Target="../media/image24.png"/><Relationship Id="rId1" Type="http://schemas.openxmlformats.org/officeDocument/2006/relationships/tags" Target="../tags/tag1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1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4.xml"/><Relationship Id="rId2" Type="http://schemas.openxmlformats.org/officeDocument/2006/relationships/image" Target="../media/image10.png"/><Relationship Id="rId1" Type="http://schemas.openxmlformats.org/officeDocument/2006/relationships/tags" Target="../tags/tag1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6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115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0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852025" y="194945"/>
            <a:ext cx="1774825" cy="38481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150870" y="51301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157220" y="51301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112770" y="51371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152900" y="511873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5587365" y="5137158"/>
            <a:ext cx="3349721" cy="374408"/>
            <a:chOff x="7093" y="6616"/>
            <a:chExt cx="5888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888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3511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dirty="0">
                  <a:solidFill>
                    <a:schemeClr val="bg1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思源黑体 CN Light" panose="020B0300000000000000" charset="-122"/>
                  <a:sym typeface="+mn-ea"/>
                </a:rPr>
                <a:t>A1120619060027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12" name="文本框 11"/>
          <p:cNvSpPr txBox="1"/>
          <p:nvPr userDrawn="1">
            <p:custDataLst>
              <p:tags r:id="rId10"/>
            </p:custDataLst>
          </p:nvPr>
        </p:nvSpPr>
        <p:spPr>
          <a:xfrm>
            <a:off x="1634490" y="1593215"/>
            <a:ext cx="8777605" cy="18357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en-US" altLang="zh-CN" sz="3600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</a:t>
            </a:r>
            <a:r>
              <a:rPr lang="zh-CN" altLang="en-US" sz="3600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市场震荡</a:t>
            </a:r>
            <a:r>
              <a:rPr lang="zh-CN" sz="3600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分化</a:t>
            </a:r>
            <a:r>
              <a:rPr lang="en-US" altLang="zh-CN" sz="3600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</a:t>
            </a:r>
            <a:r>
              <a:rPr lang="zh-CN" altLang="en-US" sz="3600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关注绩优稳健</a:t>
            </a:r>
            <a:r>
              <a:rPr lang="en-US" altLang="zh-CN" sz="3600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</a:t>
            </a:r>
            <a:endParaRPr lang="zh-CN" altLang="en-US" sz="3600" dirty="0">
              <a:gradFill>
                <a:gsLst>
                  <a:gs pos="0">
                    <a:srgbClr val="FFFAE9"/>
                  </a:gs>
                  <a:gs pos="100000">
                    <a:srgbClr val="FBDF62"/>
                  </a:gs>
                </a:gsLst>
                <a:lin ang="5400000" scaled="0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sz="2400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（紧跟资金脉搏，捕捉短线机会）</a:t>
            </a:r>
            <a:endParaRPr lang="zh-CN" sz="2400" dirty="0">
              <a:gradFill>
                <a:gsLst>
                  <a:gs pos="0">
                    <a:srgbClr val="FFFAE9"/>
                  </a:gs>
                  <a:gs pos="100000">
                    <a:srgbClr val="FBDF62"/>
                  </a:gs>
                </a:gsLst>
                <a:lin ang="5400000" scaled="0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1"/>
            </p:custDataLst>
          </p:nvPr>
        </p:nvSpPr>
        <p:spPr>
          <a:xfrm>
            <a:off x="408305" y="283210"/>
            <a:ext cx="3613150" cy="4197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</a:rPr>
              <a:t>资金脉搏</a:t>
            </a:r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——</a:t>
            </a:r>
            <a:endParaRPr lang="en-US" altLang="zh-CN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03165" y="3813810"/>
            <a:ext cx="21850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2024 .04.19</a:t>
            </a:r>
            <a:endParaRPr lang="zh-CN" altLang="en-US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5208270" y="0"/>
            <a:ext cx="297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历史规律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110" y="1389380"/>
            <a:ext cx="6045835" cy="386842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" y="1497330"/>
            <a:ext cx="5165725" cy="375475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371215" y="0"/>
            <a:ext cx="60490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       4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月策略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  <a:sym typeface="+mn-ea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1828165" y="936625"/>
          <a:ext cx="8536305" cy="2492375"/>
        </p:xfrm>
        <a:graphic>
          <a:graphicData uri="http://schemas.openxmlformats.org/drawingml/2006/table">
            <a:tbl>
              <a:tblPr firstRow="1">
                <a:tableStyleId>{B485F850-F761-4FF6-88B5-E5FF70C7C9B7}</a:tableStyleId>
              </a:tblPr>
              <a:tblGrid>
                <a:gridCol w="1257935"/>
                <a:gridCol w="7278370"/>
              </a:tblGrid>
              <a:tr h="49847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spc="120"/>
                        <a:t>核心策略</a:t>
                      </a:r>
                      <a:endParaRPr lang="en-US" altLang="en-US" sz="15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spc="120"/>
                        <a:t>4月财报季，资金青睐</a:t>
                      </a:r>
                      <a:r>
                        <a:rPr lang="en-US" sz="1500" b="1" spc="120">
                          <a:highlight>
                            <a:srgbClr val="FFFF00"/>
                          </a:highlight>
                        </a:rPr>
                        <a:t>稳健</a:t>
                      </a:r>
                      <a:r>
                        <a:rPr lang="en-US" sz="1500" spc="120"/>
                        <a:t>，提升基本面权重</a:t>
                      </a:r>
                      <a:endParaRPr lang="en-US" altLang="en-US" sz="1500" spc="120"/>
                    </a:p>
                  </a:txBody>
                  <a:tcPr marL="177800" marR="177800" marT="107950" marB="107950" vert="horz" anchor="ctr" anchorCtr="0"/>
                </a:tc>
              </a:tr>
              <a:tr h="498475">
                <a:tc rowSpan="3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spc="120"/>
                        <a:t>关注方向</a:t>
                      </a:r>
                      <a:endParaRPr lang="en-US" altLang="en-US" sz="15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spc="120">
                          <a:solidFill>
                            <a:srgbClr val="FF0000"/>
                          </a:solidFill>
                        </a:rPr>
                        <a:t>1、中线控盘之</a:t>
                      </a:r>
                      <a:r>
                        <a:rPr lang="en-US" sz="1500" b="1" spc="12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大周期</a:t>
                      </a:r>
                      <a:r>
                        <a:rPr lang="en-US" sz="1500" b="1" spc="120">
                          <a:solidFill>
                            <a:srgbClr val="FF0000"/>
                          </a:solidFill>
                        </a:rPr>
                        <a:t>：</a:t>
                      </a:r>
                      <a:r>
                        <a:rPr lang="en-US" sz="1500" spc="120"/>
                        <a:t>有色、化工、煤炭、黄金、银行、电力、公路</a:t>
                      </a:r>
                      <a:endParaRPr lang="en-US" altLang="en-US" sz="1500" spc="120"/>
                    </a:p>
                  </a:txBody>
                  <a:tcPr marL="177800" marR="177800" marT="107950" marB="107950" vert="horz" anchor="ctr" anchorCtr="0"/>
                </a:tc>
              </a:tr>
              <a:tr h="498475">
                <a:tc vMerge="1">
                  <a:tcPr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spc="120">
                          <a:solidFill>
                            <a:srgbClr val="FF0000"/>
                          </a:solidFill>
                        </a:rPr>
                        <a:t>2、</a:t>
                      </a:r>
                      <a:r>
                        <a:rPr lang="en-US" sz="1500" b="1" spc="12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业绩季</a:t>
                      </a:r>
                      <a:r>
                        <a:rPr lang="en-US" sz="1500" b="1" spc="120">
                          <a:solidFill>
                            <a:srgbClr val="FF0000"/>
                          </a:solidFill>
                        </a:rPr>
                        <a:t>之困境反转</a:t>
                      </a:r>
                      <a:r>
                        <a:rPr lang="en-US" sz="1500" spc="120"/>
                        <a:t>：消费电子、华为概念、半导体设备、存储芯片</a:t>
                      </a:r>
                      <a:endParaRPr lang="en-US" altLang="en-US" sz="1500" spc="120"/>
                    </a:p>
                  </a:txBody>
                  <a:tcPr marL="177800" marR="177800" marT="107950" marB="107950" vert="horz" anchor="ctr" anchorCtr="0"/>
                </a:tc>
              </a:tr>
              <a:tr h="498475">
                <a:tc vMerge="1">
                  <a:tcPr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spc="120">
                          <a:solidFill>
                            <a:srgbClr val="FF0000"/>
                          </a:solidFill>
                        </a:rPr>
                        <a:t>3、</a:t>
                      </a:r>
                      <a:r>
                        <a:rPr lang="en-US" sz="1500" b="1" spc="12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经济超预期</a:t>
                      </a:r>
                      <a:r>
                        <a:rPr lang="en-US" sz="1500" b="1" spc="120">
                          <a:solidFill>
                            <a:srgbClr val="FF0000"/>
                          </a:solidFill>
                        </a:rPr>
                        <a:t>复苏</a:t>
                      </a:r>
                      <a:r>
                        <a:rPr lang="en-US" sz="1500" spc="120"/>
                        <a:t>：工程机械、工业气体、通用设备、专用设备等</a:t>
                      </a:r>
                      <a:endParaRPr lang="en-US" altLang="en-US" sz="1500" spc="120"/>
                    </a:p>
                  </a:txBody>
                  <a:tcPr marL="177800" marR="177800" marT="107950" marB="107950" vert="horz" anchor="ctr" anchorCtr="0"/>
                </a:tc>
              </a:tr>
            </a:tbl>
          </a:graphicData>
        </a:graphic>
      </p:graphicFrame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025" y="3565525"/>
            <a:ext cx="7437120" cy="25234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354580" y="33655"/>
            <a:ext cx="66624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           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财报季业绩为王</a:t>
            </a:r>
            <a:endParaRPr kumimoji="0" lang="zh-CN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935990"/>
            <a:ext cx="9239885" cy="51981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692525" y="33655"/>
            <a:ext cx="5464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sz="3600" b="1" i="0" kern="1200" cap="none" spc="0" normalizeH="0" baseline="0">
                <a:solidFill>
                  <a:schemeClr val="bg1"/>
                </a:solidFill>
              </a:rPr>
              <a:t>工欲善其事，必先利其器</a:t>
            </a:r>
            <a:endParaRPr kumimoji="0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705" y="839470"/>
            <a:ext cx="9208135" cy="51796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692525" y="33655"/>
            <a:ext cx="5464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sz="3600" b="1" i="0" kern="1200" cap="none" spc="0" normalizeH="0" baseline="0">
                <a:solidFill>
                  <a:schemeClr val="bg1"/>
                </a:solidFill>
              </a:rPr>
              <a:t>工欲善其事，必先利其器</a:t>
            </a:r>
            <a:endParaRPr kumimoji="0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860" y="902970"/>
            <a:ext cx="4541520" cy="53054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980" y="902970"/>
            <a:ext cx="4725035" cy="50018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142105" y="81280"/>
            <a:ext cx="51130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</a:t>
            </a:r>
            <a:r>
              <a:rPr 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接下来课程安排</a:t>
            </a:r>
            <a:endParaRPr lang="zh-CN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90295" y="1931670"/>
            <a:ext cx="4267835" cy="2084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周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1-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周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  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实盘课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10:30-11:30</a:t>
            </a:r>
            <a:endParaRPr lang="en-US" altLang="zh-CN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80000"/>
              </a:lnSpc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周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     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短线王特训课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15:00-16:00</a:t>
            </a:r>
            <a:endParaRPr lang="en-US" altLang="zh-CN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80000"/>
              </a:lnSpc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周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     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短线王特训课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15:00-16:00</a:t>
            </a:r>
            <a:endParaRPr lang="en-US" altLang="zh-CN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80000"/>
              </a:lnSpc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周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     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风口解读投教课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15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:00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-16:00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370" y="1518920"/>
            <a:ext cx="5819775" cy="35623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宏观消息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110990" y="62230"/>
            <a:ext cx="46704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  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舆情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消息</a:t>
            </a:r>
            <a:endParaRPr kumimoji="0" lang="zh-CN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1126490"/>
            <a:ext cx="7315200" cy="1914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375" y="3444875"/>
            <a:ext cx="6788785" cy="116713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110990" y="62230"/>
            <a:ext cx="46704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  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舆情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消息</a:t>
            </a:r>
            <a:endParaRPr kumimoji="0" lang="zh-CN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455" y="832485"/>
            <a:ext cx="10241915" cy="51930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大盘环境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142105" y="81280"/>
            <a:ext cx="51130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</a:t>
            </a:r>
            <a:r>
              <a:rPr 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大盘分析平台</a:t>
            </a:r>
            <a:endParaRPr lang="zh-CN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45" y="1048385"/>
            <a:ext cx="6264275" cy="5083175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300" y="1048385"/>
            <a:ext cx="4631690" cy="490474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4545" y="904875"/>
            <a:ext cx="10582275" cy="504825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3972560" y="62230"/>
            <a:ext cx="42246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 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目前大盘状态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71905" y="2903220"/>
            <a:ext cx="2809240" cy="6813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1600">
                <a:sym typeface="+mn-ea"/>
              </a:rPr>
              <a:t>半年线与年线间震荡</a:t>
            </a:r>
            <a:endParaRPr lang="zh-CN" altLang="en-US" sz="1600"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sz="1600">
                <a:sym typeface="+mn-ea"/>
              </a:rPr>
              <a:t>市场延续箱体震荡蓄势行情</a:t>
            </a:r>
            <a:endParaRPr lang="zh-CN" sz="16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972560" y="62230"/>
            <a:ext cx="42246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 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目前大盘状态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70" y="977265"/>
            <a:ext cx="5643880" cy="497649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355" y="979805"/>
            <a:ext cx="5375910" cy="500316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4674235" y="3128645"/>
            <a:ext cx="2765425" cy="12712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1600">
                <a:sym typeface="+mn-ea"/>
              </a:rPr>
              <a:t>上证指数有望先于平均股价企稳反弹；</a:t>
            </a:r>
            <a:endParaRPr lang="zh-CN" altLang="en-US" sz="1600"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1600">
                <a:sym typeface="+mn-ea"/>
              </a:rPr>
              <a:t>中小题材里面调整到位的也会陆续超跌反弹。</a:t>
            </a:r>
            <a:endParaRPr lang="zh-CN" sz="1600"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操作策略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4634230" y="3985260"/>
            <a:ext cx="5558155" cy="570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中线控盘做回档</a:t>
            </a:r>
            <a:r>
              <a:rPr lang="en-US" altLang="zh-CN" sz="2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4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短线跟资金做反弹</a:t>
            </a:r>
            <a:endParaRPr lang="zh-CN" altLang="en-US" sz="2400" spc="15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PLACING_PICTURE_USER_VIEWPORT" val="{&quot;height&quot;:606,&quot;width&quot;:2795}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TABLE_ENDDRAG_ORIGIN_RECT" val="672*196"/>
  <p:tag name="TABLE_ENDDRAG_RECT" val="74*152*672*196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6.xml><?xml version="1.0" encoding="utf-8"?>
<p:tagLst xmlns:p="http://schemas.openxmlformats.org/presentationml/2006/main">
  <p:tag name="KSO_WPP_MARK_KEY" val="34a5c737-2527-451b-a6cc-313a70f4ce21"/>
  <p:tag name="COMMONDATA" val="eyJoZGlkIjoiMjUxNmU2Yzc2MjNiNjJjZGFlY2Q1MzYxMGIzYTQ4YWEifQ=="/>
  <p:tag name="resource_record_key" val="{&quot;29&quot;:[20405972,20405933,20405934,20405922,20405918,20405950,20426316,20405937],&quot;70&quot;:[3312359,3314060,3314058]}"/>
  <p:tag name="commondata" val="eyJoZGlkIjoiMTE5OTlmMmY3Mzc0MTBlODE0YTNlMWY0MTJhZTZiYTY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537</Words>
  <Application>WPS 演示</Application>
  <PresentationFormat>宽屏</PresentationFormat>
  <Paragraphs>72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Arial</vt:lpstr>
      <vt:lpstr>宋体</vt:lpstr>
      <vt:lpstr>Wingdings</vt:lpstr>
      <vt:lpstr>Wingdings</vt:lpstr>
      <vt:lpstr>Roboto</vt:lpstr>
      <vt:lpstr>汉仪旗黑-55简</vt:lpstr>
      <vt:lpstr>思源黑体 CN Medium</vt:lpstr>
      <vt:lpstr>黑体</vt:lpstr>
      <vt:lpstr>思源黑体 CN Light</vt:lpstr>
      <vt:lpstr>阿里巴巴普惠体 Light</vt:lpstr>
      <vt:lpstr>Calibri</vt:lpstr>
      <vt:lpstr>微软雅黑</vt:lpstr>
      <vt:lpstr>Arial Unicode MS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小芸</cp:lastModifiedBy>
  <cp:revision>714</cp:revision>
  <dcterms:created xsi:type="dcterms:W3CDTF">2019-06-19T02:08:00Z</dcterms:created>
  <dcterms:modified xsi:type="dcterms:W3CDTF">2024-04-19T02:23:21Z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67F8E99CA25843CDBAFD0150A9FB820A</vt:lpwstr>
  </property>
</Properties>
</file>