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639" r:id="rId6"/>
    <p:sldId id="751" r:id="rId7"/>
    <p:sldId id="505" r:id="rId8"/>
    <p:sldId id="500" r:id="rId9"/>
    <p:sldId id="730" r:id="rId10"/>
    <p:sldId id="509" r:id="rId11"/>
    <p:sldId id="694" r:id="rId12"/>
    <p:sldId id="713" r:id="rId13"/>
    <p:sldId id="787" r:id="rId14"/>
    <p:sldId id="755" r:id="rId15"/>
    <p:sldId id="756" r:id="rId16"/>
    <p:sldId id="372" r:id="rId17"/>
    <p:sldId id="610" r:id="rId18"/>
    <p:sldId id="748" r:id="rId19"/>
    <p:sldId id="51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6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485F850-F761-4FF6-88B5-E5FF70C7C9B7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E949E"/>
              </a:solidFill>
            </a:ln>
          </a:left>
          <a:right>
            <a:ln w="6350" cmpd="sng">
              <a:solidFill>
                <a:srgbClr val="EE949E"/>
              </a:solidFill>
            </a:ln>
          </a:right>
          <a:top>
            <a:ln w="6350" cmpd="sng">
              <a:solidFill>
                <a:srgbClr val="EE949E"/>
              </a:solidFill>
            </a:ln>
          </a:top>
          <a:bottom>
            <a:ln w="6350" cmpd="sng">
              <a:solidFill>
                <a:srgbClr val="EE949E"/>
              </a:solidFill>
            </a:ln>
          </a:bottom>
          <a:insideH>
            <a:ln w="6350" cmpd="sng">
              <a:solidFill>
                <a:srgbClr val="EE949E"/>
              </a:solidFill>
            </a:ln>
          </a:insideH>
          <a:insideV>
            <a:ln w="6350" cmpd="sng">
              <a:solidFill>
                <a:srgbClr val="EE949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949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0"/>
        <p:guide pos="36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大盘维稳，风格轮动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t>此次引发超微电脑这一番暴跌的原因是，超微电脑将于4月30日公布第三财季业绩，但超微电脑打破此前提供初步业绩的惯例，这引发投资者担心，疯狂减持该股。</a:t>
            </a:r>
          </a:p>
          <a:p/>
          <a:p>
            <a:r>
              <a:t>乘联会统计显示，4月上半月，新能源乘用车零售渗透率为50.39%，首次超过传统燃油乘用车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20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1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2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25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2.png"/><Relationship Id="rId2" Type="http://schemas.openxmlformats.org/officeDocument/2006/relationships/tags" Target="../tags/tag11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4.png"/><Relationship Id="rId2" Type="http://schemas.openxmlformats.org/officeDocument/2006/relationships/tags" Target="../tags/tag11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3" Type="http://schemas.openxmlformats.org/officeDocument/2006/relationships/image" Target="../media/image17.pn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打造金融国家队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市场震荡反弹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2024 .04.26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方向解读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095" y="4090670"/>
            <a:ext cx="4097020" cy="1172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04645" y="1200785"/>
            <a:ext cx="94062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人工智能</a:t>
            </a:r>
            <a:r>
              <a:rPr lang="en-US" altLang="zh-CN">
                <a:sym typeface="+mn-ea"/>
              </a:rPr>
              <a:t>+   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低空经济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黄金有色、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中特估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国企改革、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煤炭化工、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大金融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4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财报季资金青睐稳健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9676" b="36418"/>
          <a:stretch>
            <a:fillRect/>
          </a:stretch>
        </p:blipFill>
        <p:spPr>
          <a:xfrm>
            <a:off x="302895" y="1141095"/>
            <a:ext cx="6484620" cy="46208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11748"/>
          <a:stretch>
            <a:fillRect/>
          </a:stretch>
        </p:blipFill>
        <p:spPr>
          <a:xfrm>
            <a:off x="6787515" y="1052195"/>
            <a:ext cx="5014595" cy="49974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4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95" y="990600"/>
            <a:ext cx="7573010" cy="4876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11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财报季资金青睐稳健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839470"/>
            <a:ext cx="9208135" cy="5179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0" y="902970"/>
            <a:ext cx="4541520" cy="530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80" y="902970"/>
            <a:ext cx="4725035" cy="5001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接下来课程安排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931670"/>
            <a:ext cx="42678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实盘课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10:30-11:30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风口解读投教课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15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-16:00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70" y="1518920"/>
            <a:ext cx="58197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宏观消息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市场环境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" y="1343025"/>
            <a:ext cx="6223000" cy="2821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55" y="4104640"/>
            <a:ext cx="5126355" cy="201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310" y="1839595"/>
            <a:ext cx="5357495" cy="2703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915035"/>
            <a:ext cx="10194290" cy="5243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903220"/>
            <a:ext cx="2809240" cy="681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半年线与年线间震荡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1600">
                <a:sym typeface="+mn-ea"/>
              </a:rPr>
              <a:t>市场延续箱体震荡蓄势行情</a:t>
            </a:r>
            <a:endParaRPr lang="zh-CN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023" b="4358"/>
          <a:stretch>
            <a:fillRect/>
          </a:stretch>
        </p:blipFill>
        <p:spPr>
          <a:xfrm>
            <a:off x="7824470" y="2420620"/>
            <a:ext cx="3486785" cy="3737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1376"/>
          <a:stretch>
            <a:fillRect/>
          </a:stretch>
        </p:blipFill>
        <p:spPr>
          <a:xfrm>
            <a:off x="6117590" y="873760"/>
            <a:ext cx="5779135" cy="51695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77"/>
          <a:stretch>
            <a:fillRect/>
          </a:stretch>
        </p:blipFill>
        <p:spPr>
          <a:xfrm>
            <a:off x="548005" y="873760"/>
            <a:ext cx="5448300" cy="51695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34230" y="3985260"/>
            <a:ext cx="555815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中线控盘做回档</a:t>
            </a:r>
            <a:r>
              <a:rPr lang="en-US" altLang="zh-CN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短线跟资金做反弹</a:t>
            </a:r>
            <a:endParaRPr lang="zh-CN" altLang="en-US" sz="2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08270" y="0"/>
            <a:ext cx="297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历史规律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497330"/>
            <a:ext cx="5165725" cy="3754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55" y="1071245"/>
            <a:ext cx="5596255" cy="444690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71215" y="0"/>
            <a:ext cx="6049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28165" y="936625"/>
          <a:ext cx="8536305" cy="2492375"/>
        </p:xfrm>
        <a:graphic>
          <a:graphicData uri="http://schemas.openxmlformats.org/drawingml/2006/table">
            <a:tbl>
              <a:tblPr firstRow="1">
                <a:tableStyleId>{B485F850-F761-4FF6-88B5-E5FF70C7C9B7}</a:tableStyleId>
              </a:tblPr>
              <a:tblGrid>
                <a:gridCol w="1257935"/>
                <a:gridCol w="7278370"/>
              </a:tblGrid>
              <a:tr h="4984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核心策略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4月财报季，资金青睐稳健，</a:t>
                      </a:r>
                      <a:r>
                        <a:rPr lang="en-US" sz="1500" spc="120">
                          <a:highlight>
                            <a:srgbClr val="FFFF00"/>
                          </a:highlight>
                        </a:rPr>
                        <a:t>提升基本面权重</a:t>
                      </a:r>
                      <a:endParaRPr lang="en-US" altLang="en-US" sz="1500" spc="120">
                        <a:highlight>
                          <a:srgbClr val="FFFF00"/>
                        </a:highlight>
                      </a:endParaRPr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关注方向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1、中线控盘之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大周期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en-US" sz="1500" spc="120"/>
                        <a:t>有色、化工、煤炭、黄金、银行、电力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2、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业绩季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之困境反转</a:t>
                      </a:r>
                      <a:r>
                        <a:rPr lang="en-US" sz="1500" spc="120"/>
                        <a:t>：消费电子、半导体设备、存储芯片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3、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经济超预期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复苏</a:t>
                      </a:r>
                      <a:r>
                        <a:rPr lang="en-US" sz="1500" spc="120"/>
                        <a:t>：工程机械、工业气体、通用设备、专用设备等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565525"/>
            <a:ext cx="7437120" cy="2523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TABLE_ENDDRAG_ORIGIN_RECT" val="672*196"/>
  <p:tag name="TABLE_ENDDRAG_RECT" val="74*152*672*196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70&quot;:[3312359,3314060,3314058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WPS 演示</Application>
  <PresentationFormat>宽屏</PresentationFormat>
  <Paragraphs>89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747</cp:revision>
  <dcterms:created xsi:type="dcterms:W3CDTF">2019-06-19T02:08:00Z</dcterms:created>
  <dcterms:modified xsi:type="dcterms:W3CDTF">2024-04-26T02:22:05Z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67F8E99CA25843CDBAFD0150A9FB820A</vt:lpwstr>
  </property>
</Properties>
</file>