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971" r:id="rId4"/>
    <p:sldId id="1000" r:id="rId6"/>
    <p:sldId id="1001" r:id="rId7"/>
    <p:sldId id="370" r:id="rId8"/>
    <p:sldId id="505" r:id="rId9"/>
    <p:sldId id="730" r:id="rId10"/>
    <p:sldId id="500" r:id="rId11"/>
    <p:sldId id="509" r:id="rId12"/>
    <p:sldId id="694" r:id="rId13"/>
    <p:sldId id="818" r:id="rId14"/>
    <p:sldId id="861" r:id="rId15"/>
    <p:sldId id="1003" r:id="rId16"/>
    <p:sldId id="970" r:id="rId17"/>
    <p:sldId id="972" r:id="rId18"/>
    <p:sldId id="1004" r:id="rId19"/>
    <p:sldId id="821" r:id="rId20"/>
    <p:sldId id="800" r:id="rId21"/>
    <p:sldId id="891" r:id="rId22"/>
    <p:sldId id="932" r:id="rId23"/>
    <p:sldId id="933" r:id="rId24"/>
    <p:sldId id="888" r:id="rId25"/>
    <p:sldId id="889" r:id="rId26"/>
    <p:sldId id="823" r:id="rId27"/>
    <p:sldId id="892" r:id="rId28"/>
    <p:sldId id="372" r:id="rId29"/>
    <p:sldId id="1002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7" userDrawn="1">
          <p15:clr>
            <a:srgbClr val="A4A3A4"/>
          </p15:clr>
        </p15:guide>
        <p15:guide id="2" pos="36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7"/>
        <p:guide pos="360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tags" Target="tags/tag184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4T16:44:22.177" idx="2">
    <p:pos x="10" y="10"/>
    <p:text>苏大维格；大富科技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4T16:44:22.177" idx="2">
    <p:pos x="10" y="10"/>
    <p:text>苏大维格；大富科技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  <a:p>
            <a:r>
              <a:rPr>
                <a:sym typeface="+mn-ea"/>
              </a:rPr>
              <a:t>猪粮比，通俗说就是生猪价格和作为生猪主要饲料的玉米价格的比值。按照我国相关规定，生猪价格和玉米价格比值在6.0比1，生猪养殖基本处于盈亏平衡点。猪粮比越高，说明养殖利润越好，反之则越差。但两者比值过大或过小都不正常。</a:t>
            </a:r>
            <a:endParaRPr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问题：如何选到第二天就有买点的个股？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其他例子：三棵树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如何找到连续有紫色柱的个股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其他例子：三棵树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其他例子：南京商旅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大盘维稳，风格轮动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打击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低贷高纯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空转套利</a:t>
            </a:r>
            <a:endParaRPr lang="zh-CN" altLang="en-US">
              <a:sym typeface="+mn-ea"/>
            </a:endParaRPr>
          </a:p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1" Type="http://schemas.openxmlformats.org/officeDocument/2006/relationships/notesSlide" Target="../notesSlides/notesSlide9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9" Type="http://schemas.openxmlformats.org/officeDocument/2006/relationships/tags" Target="../tags/tag155.xml"/><Relationship Id="rId28" Type="http://schemas.openxmlformats.org/officeDocument/2006/relationships/tags" Target="../tags/tag154.xml"/><Relationship Id="rId27" Type="http://schemas.openxmlformats.org/officeDocument/2006/relationships/tags" Target="../tags/tag153.xml"/><Relationship Id="rId26" Type="http://schemas.openxmlformats.org/officeDocument/2006/relationships/tags" Target="../tags/tag152.xml"/><Relationship Id="rId25" Type="http://schemas.openxmlformats.org/officeDocument/2006/relationships/tags" Target="../tags/tag151.xml"/><Relationship Id="rId24" Type="http://schemas.openxmlformats.org/officeDocument/2006/relationships/tags" Target="../tags/tag150.xml"/><Relationship Id="rId23" Type="http://schemas.openxmlformats.org/officeDocument/2006/relationships/tags" Target="../tags/tag149.xml"/><Relationship Id="rId22" Type="http://schemas.openxmlformats.org/officeDocument/2006/relationships/tags" Target="../tags/tag148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tags" Target="../tags/tag128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56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5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6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6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6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7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6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9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70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3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7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7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7.xml"/><Relationship Id="rId2" Type="http://schemas.openxmlformats.org/officeDocument/2006/relationships/image" Target="../media/image42.png"/><Relationship Id="rId1" Type="http://schemas.openxmlformats.org/officeDocument/2006/relationships/tags" Target="../tags/tag176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9.xml"/><Relationship Id="rId2" Type="http://schemas.openxmlformats.org/officeDocument/2006/relationships/image" Target="../media/image43.png"/><Relationship Id="rId1" Type="http://schemas.openxmlformats.org/officeDocument/2006/relationships/tags" Target="../tags/tag178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1.xml"/><Relationship Id="rId2" Type="http://schemas.openxmlformats.org/officeDocument/2006/relationships/image" Target="../media/image44.png"/><Relationship Id="rId1" Type="http://schemas.openxmlformats.org/officeDocument/2006/relationships/tags" Target="../tags/tag180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3.xml"/><Relationship Id="rId2" Type="http://schemas.openxmlformats.org/officeDocument/2006/relationships/image" Target="../media/image45.png"/><Relationship Id="rId1" Type="http://schemas.openxmlformats.org/officeDocument/2006/relationships/tags" Target="../tags/tag18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image" Target="../media/image12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4.png"/><Relationship Id="rId2" Type="http://schemas.openxmlformats.org/officeDocument/2006/relationships/tags" Target="../tags/tag119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02915" y="62230"/>
            <a:ext cx="6014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最新上架通知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2470" y="2008505"/>
            <a:ext cx="29972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【主线淘金】涨价品种：金价再创历史新高，铜期货上演逼空行情，高控盘的有色强势反弹，关注资金潜伏末端即将突破的优质个股</a:t>
            </a:r>
            <a:endParaRPr lang="zh-CN" altLang="en-US"/>
          </a:p>
          <a:p>
            <a:r>
              <a:rPr lang="zh-CN" altLang="en-US"/>
              <a:t>https://neican.n8n8.cn/details/strategy/2642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635" y="839470"/>
            <a:ext cx="7247255" cy="5015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90670" y="0"/>
            <a:ext cx="5063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策略（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-26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）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0765" y="831215"/>
            <a:ext cx="10572115" cy="583565"/>
          </a:xfrm>
          <a:prstGeom prst="rect">
            <a:avLst/>
          </a:prstGeom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/>
            <a:r>
              <a:rPr lang="zh-CN" sz="1600">
                <a:sym typeface="+mn-ea"/>
              </a:rPr>
              <a:t>大盘：日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图震荡反弹，周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金叉第四周，上证指数顶背离，关注上攻动能持续性，若量能不持续，市场重回震荡博</a:t>
            </a:r>
            <a:endParaRPr lang="zh-CN" altLang="en-US" sz="1600">
              <a:sym typeface="+mn-ea"/>
            </a:endParaRPr>
          </a:p>
          <a:p>
            <a:pPr algn="l"/>
            <a:r>
              <a:rPr lang="zh-CN" altLang="en-US" sz="1600">
                <a:sym typeface="+mn-ea"/>
              </a:rPr>
              <a:t> </a:t>
            </a:r>
            <a:r>
              <a:rPr lang="en-US" altLang="zh-CN" sz="1600">
                <a:sym typeface="+mn-ea"/>
              </a:rPr>
              <a:t>          </a:t>
            </a:r>
            <a:r>
              <a:rPr lang="zh-CN" altLang="en-US" sz="1600">
                <a:sym typeface="+mn-ea"/>
              </a:rPr>
              <a:t>弈甚至周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死叉调整的结构性行情。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395" y="2220595"/>
            <a:ext cx="4452620" cy="376682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040765" y="1582420"/>
            <a:ext cx="5706110" cy="583565"/>
          </a:xfrm>
          <a:prstGeom prst="rect">
            <a:avLst/>
          </a:prstGeom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r>
              <a:rPr lang="zh-CN" altLang="en-US" sz="1600">
                <a:sym typeface="+mn-ea"/>
              </a:rPr>
              <a:t>策略：稳健者寻找中线启动类个股，回档低吸或寻找新入主力</a:t>
            </a:r>
            <a:endParaRPr lang="zh-CN" altLang="en-US" sz="1600">
              <a:sym typeface="+mn-ea"/>
            </a:endParaRPr>
          </a:p>
          <a:p>
            <a:r>
              <a:rPr lang="en-US" altLang="zh-CN" sz="1600">
                <a:sym typeface="+mn-ea"/>
              </a:rPr>
              <a:t>           </a:t>
            </a:r>
            <a:r>
              <a:rPr lang="zh-CN" altLang="en-US" sz="1600">
                <a:sym typeface="+mn-ea"/>
              </a:rPr>
              <a:t>进取者或短线好学者紧跟大资金做博弈</a:t>
            </a:r>
            <a:endParaRPr lang="zh-CN" altLang="en-US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0765" y="2508885"/>
            <a:ext cx="2744470" cy="557530"/>
          </a:xfrm>
          <a:prstGeom prst="rect">
            <a:avLst/>
          </a:prstGeom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r>
              <a:rPr lang="zh-CN" altLang="en-US" sz="1600">
                <a:sym typeface="+mn-ea"/>
              </a:rPr>
              <a:t>仓位：</a:t>
            </a:r>
            <a:r>
              <a:rPr lang="en-US" altLang="zh-CN" sz="1600">
                <a:sym typeface="+mn-ea"/>
              </a:rPr>
              <a:t>5-6</a:t>
            </a:r>
            <a:r>
              <a:rPr lang="zh-CN" altLang="en-US" sz="1600">
                <a:sym typeface="+mn-ea"/>
              </a:rPr>
              <a:t>成，进可攻退可守</a:t>
            </a:r>
            <a:endParaRPr lang="zh-CN" altLang="en-US" sz="16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335" y="2508885"/>
            <a:ext cx="3962400" cy="363855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1235" y="0"/>
            <a:ext cx="4837430" cy="690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本周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方向解读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7" name="Shape 497"/>
          <p:cNvSpPr/>
          <p:nvPr>
            <p:custDataLst>
              <p:tags r:id="rId2"/>
            </p:custDataLst>
          </p:nvPr>
        </p:nvSpPr>
        <p:spPr>
          <a:xfrm>
            <a:off x="3495453" y="1869859"/>
            <a:ext cx="2436935" cy="330275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486" h="4723">
                <a:moveTo>
                  <a:pt x="318" y="0"/>
                </a:moveTo>
                <a:lnTo>
                  <a:pt x="950" y="0"/>
                </a:lnTo>
                <a:lnTo>
                  <a:pt x="949" y="20"/>
                </a:lnTo>
                <a:cubicBezTo>
                  <a:pt x="949" y="458"/>
                  <a:pt x="1305" y="813"/>
                  <a:pt x="1743" y="813"/>
                </a:cubicBezTo>
                <a:cubicBezTo>
                  <a:pt x="2181" y="813"/>
                  <a:pt x="2537" y="458"/>
                  <a:pt x="2537" y="20"/>
                </a:cubicBezTo>
                <a:lnTo>
                  <a:pt x="2536" y="0"/>
                </a:lnTo>
                <a:lnTo>
                  <a:pt x="3168" y="0"/>
                </a:lnTo>
                <a:cubicBezTo>
                  <a:pt x="3344" y="0"/>
                  <a:pt x="3486" y="142"/>
                  <a:pt x="3486" y="318"/>
                </a:cubicBezTo>
                <a:lnTo>
                  <a:pt x="3486" y="4405"/>
                </a:lnTo>
                <a:cubicBezTo>
                  <a:pt x="3486" y="4581"/>
                  <a:pt x="3344" y="4723"/>
                  <a:pt x="3168" y="4723"/>
                </a:cubicBezTo>
                <a:lnTo>
                  <a:pt x="318" y="4723"/>
                </a:lnTo>
                <a:cubicBezTo>
                  <a:pt x="142" y="4723"/>
                  <a:pt x="0" y="4581"/>
                  <a:pt x="0" y="4405"/>
                </a:cubicBezTo>
                <a:lnTo>
                  <a:pt x="0" y="318"/>
                </a:lnTo>
                <a:cubicBezTo>
                  <a:pt x="0" y="142"/>
                  <a:pt x="142" y="0"/>
                  <a:pt x="318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alpha val="100000"/>
                  <a:lumMod val="90000"/>
                  <a:lumOff val="10000"/>
                </a:schemeClr>
              </a:gs>
              <a:gs pos="100000">
                <a:schemeClr val="accent4"/>
              </a:gs>
            </a:gsLst>
            <a:lin ang="2700000" scaled="0"/>
          </a:gradFill>
          <a:ln w="12700">
            <a:miter lim="400000"/>
          </a:ln>
          <a:effectLst>
            <a:outerShdw blurRad="381000" dist="292100" dir="5400000" algn="t" rotWithShape="0">
              <a:schemeClr val="accent4">
                <a:lumMod val="75000"/>
                <a:alpha val="20000"/>
              </a:schemeClr>
            </a:out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Shape 497"/>
          <p:cNvSpPr/>
          <p:nvPr>
            <p:custDataLst>
              <p:tags r:id="rId3"/>
            </p:custDataLst>
          </p:nvPr>
        </p:nvSpPr>
        <p:spPr>
          <a:xfrm>
            <a:off x="3495453" y="1869859"/>
            <a:ext cx="2436935" cy="3299721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486" h="4723">
                <a:moveTo>
                  <a:pt x="318" y="0"/>
                </a:moveTo>
                <a:lnTo>
                  <a:pt x="950" y="0"/>
                </a:lnTo>
                <a:lnTo>
                  <a:pt x="949" y="20"/>
                </a:lnTo>
                <a:cubicBezTo>
                  <a:pt x="949" y="458"/>
                  <a:pt x="1305" y="813"/>
                  <a:pt x="1743" y="813"/>
                </a:cubicBezTo>
                <a:cubicBezTo>
                  <a:pt x="2181" y="813"/>
                  <a:pt x="2537" y="458"/>
                  <a:pt x="2537" y="20"/>
                </a:cubicBezTo>
                <a:lnTo>
                  <a:pt x="2536" y="0"/>
                </a:lnTo>
                <a:lnTo>
                  <a:pt x="3168" y="0"/>
                </a:lnTo>
                <a:cubicBezTo>
                  <a:pt x="3344" y="0"/>
                  <a:pt x="3486" y="142"/>
                  <a:pt x="3486" y="318"/>
                </a:cubicBezTo>
                <a:lnTo>
                  <a:pt x="3486" y="4405"/>
                </a:lnTo>
                <a:cubicBezTo>
                  <a:pt x="3486" y="4581"/>
                  <a:pt x="3344" y="4723"/>
                  <a:pt x="3168" y="4723"/>
                </a:cubicBezTo>
                <a:lnTo>
                  <a:pt x="318" y="4723"/>
                </a:lnTo>
                <a:cubicBezTo>
                  <a:pt x="142" y="4723"/>
                  <a:pt x="0" y="4581"/>
                  <a:pt x="0" y="4405"/>
                </a:cubicBezTo>
                <a:lnTo>
                  <a:pt x="0" y="318"/>
                </a:lnTo>
                <a:cubicBezTo>
                  <a:pt x="0" y="142"/>
                  <a:pt x="142" y="0"/>
                  <a:pt x="318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alpha val="100000"/>
                  <a:lumMod val="90000"/>
                  <a:lumOff val="10000"/>
                </a:schemeClr>
              </a:gs>
              <a:gs pos="100000">
                <a:schemeClr val="accent4"/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Shape 501"/>
          <p:cNvSpPr/>
          <p:nvPr>
            <p:custDataLst>
              <p:tags r:id="rId4"/>
            </p:custDataLst>
          </p:nvPr>
        </p:nvSpPr>
        <p:spPr>
          <a:xfrm>
            <a:off x="4250957" y="1420970"/>
            <a:ext cx="925929" cy="926690"/>
          </a:xfrm>
          <a:prstGeom prst="ellipse">
            <a:avLst/>
          </a:prstGeom>
          <a:gradFill>
            <a:gsLst>
              <a:gs pos="0">
                <a:schemeClr val="accent4">
                  <a:alpha val="100000"/>
                  <a:lumMod val="90000"/>
                  <a:lumOff val="10000"/>
                </a:schemeClr>
              </a:gs>
              <a:gs pos="100000">
                <a:schemeClr val="accent4"/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5"/>
            </p:custDataLst>
          </p:nvPr>
        </p:nvCxnSpPr>
        <p:spPr>
          <a:xfrm>
            <a:off x="4470075" y="3358801"/>
            <a:ext cx="486931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>
            <p:custDataLst>
              <p:tags r:id="rId6"/>
            </p:custDataLst>
          </p:nvPr>
        </p:nvSpPr>
        <p:spPr>
          <a:xfrm>
            <a:off x="3832501" y="3533031"/>
            <a:ext cx="1763601" cy="14341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ym typeface="+mn-ea"/>
              </a:rPr>
              <a:t>港口航运</a:t>
            </a:r>
            <a:r>
              <a:rPr lang="en-US" altLang="zh-CN" sz="1400" b="1">
                <a:sym typeface="+mn-ea"/>
              </a:rPr>
              <a:t>/</a:t>
            </a:r>
            <a:r>
              <a:rPr lang="zh-CN" altLang="en-US" sz="1400" b="1">
                <a:sym typeface="+mn-ea"/>
              </a:rPr>
              <a:t>电力调整、有色</a:t>
            </a:r>
            <a:r>
              <a:rPr lang="en-US" altLang="zh-CN" sz="1400" b="1">
                <a:sym typeface="+mn-ea"/>
              </a:rPr>
              <a:t>/</a:t>
            </a:r>
            <a:r>
              <a:rPr lang="zh-CN" altLang="en-US" sz="1400" b="1">
                <a:sym typeface="+mn-ea"/>
              </a:rPr>
              <a:t>家电</a:t>
            </a:r>
            <a:r>
              <a:rPr lang="en-US" altLang="zh-CN" sz="1400" b="1">
                <a:sym typeface="+mn-ea"/>
              </a:rPr>
              <a:t>/</a:t>
            </a:r>
            <a:r>
              <a:rPr lang="zh-CN" altLang="en-US" sz="1400" b="1">
                <a:highlight>
                  <a:srgbClr val="FFFF00"/>
                </a:highlight>
                <a:sym typeface="+mn-ea"/>
              </a:rPr>
              <a:t>化纤</a:t>
            </a:r>
            <a:r>
              <a:rPr lang="en-US" altLang="zh-CN" sz="1400" b="1">
                <a:highlight>
                  <a:srgbClr val="FFFF00"/>
                </a:highlight>
                <a:sym typeface="+mn-ea"/>
              </a:rPr>
              <a:t>/</a:t>
            </a:r>
            <a:r>
              <a:rPr lang="zh-CN" altLang="en-US" sz="1400" b="1">
                <a:highlight>
                  <a:srgbClr val="FFFF00"/>
                </a:highlight>
                <a:sym typeface="+mn-ea"/>
              </a:rPr>
              <a:t>家用轻工</a:t>
            </a:r>
            <a:r>
              <a:rPr lang="zh-CN" altLang="en-US" sz="1400" b="1">
                <a:sym typeface="+mn-ea"/>
              </a:rPr>
              <a:t>强势、农业跟涨</a:t>
            </a:r>
            <a:r>
              <a:rPr lang="en-US" altLang="zh-CN" sz="1400" b="1">
                <a:sym typeface="+mn-ea"/>
              </a:rPr>
              <a:t>  </a:t>
            </a:r>
            <a:endParaRPr lang="en-US" altLang="zh-CN" sz="1400" b="1"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FFFFFF">
                  <a:alpha val="80000"/>
                </a:srgb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7"/>
            </p:custDataLst>
          </p:nvPr>
        </p:nvSpPr>
        <p:spPr>
          <a:xfrm>
            <a:off x="3832501" y="2424503"/>
            <a:ext cx="1763601" cy="7760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ym typeface="+mn-ea"/>
              </a:rPr>
              <a:t>涨价方向衍生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38" name="Shape 497"/>
          <p:cNvSpPr/>
          <p:nvPr>
            <p:custDataLst>
              <p:tags r:id="rId8"/>
            </p:custDataLst>
          </p:nvPr>
        </p:nvSpPr>
        <p:spPr>
          <a:xfrm>
            <a:off x="6124117" y="1869859"/>
            <a:ext cx="2436935" cy="330275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486" h="4723">
                <a:moveTo>
                  <a:pt x="318" y="0"/>
                </a:moveTo>
                <a:lnTo>
                  <a:pt x="950" y="0"/>
                </a:lnTo>
                <a:lnTo>
                  <a:pt x="949" y="20"/>
                </a:lnTo>
                <a:cubicBezTo>
                  <a:pt x="949" y="458"/>
                  <a:pt x="1305" y="813"/>
                  <a:pt x="1743" y="813"/>
                </a:cubicBezTo>
                <a:cubicBezTo>
                  <a:pt x="2181" y="813"/>
                  <a:pt x="2537" y="458"/>
                  <a:pt x="2537" y="20"/>
                </a:cubicBezTo>
                <a:lnTo>
                  <a:pt x="2536" y="0"/>
                </a:lnTo>
                <a:lnTo>
                  <a:pt x="3168" y="0"/>
                </a:lnTo>
                <a:cubicBezTo>
                  <a:pt x="3344" y="0"/>
                  <a:pt x="3486" y="142"/>
                  <a:pt x="3486" y="318"/>
                </a:cubicBezTo>
                <a:lnTo>
                  <a:pt x="3486" y="4405"/>
                </a:lnTo>
                <a:cubicBezTo>
                  <a:pt x="3486" y="4581"/>
                  <a:pt x="3344" y="4723"/>
                  <a:pt x="3168" y="4723"/>
                </a:cubicBezTo>
                <a:lnTo>
                  <a:pt x="318" y="4723"/>
                </a:lnTo>
                <a:cubicBezTo>
                  <a:pt x="142" y="4723"/>
                  <a:pt x="0" y="4581"/>
                  <a:pt x="0" y="4405"/>
                </a:cubicBezTo>
                <a:lnTo>
                  <a:pt x="0" y="318"/>
                </a:lnTo>
                <a:cubicBezTo>
                  <a:pt x="0" y="142"/>
                  <a:pt x="142" y="0"/>
                  <a:pt x="31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>
            <a:miter lim="400000"/>
          </a:ln>
          <a:effectLst>
            <a:outerShdw blurRad="381000" dist="203200" dir="5400000" algn="t" rotWithShape="0">
              <a:schemeClr val="accent1">
                <a:lumMod val="75000"/>
                <a:alpha val="20000"/>
              </a:schemeClr>
            </a:outerShdw>
          </a:effectLst>
        </p:spPr>
        <p:txBody>
          <a:bodyPr wrap="square" lIns="71437" tIns="71437" rIns="71437" bIns="71437" anchor="ctr">
            <a:noAutofit/>
          </a:bodyPr>
          <a:p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Shape 497"/>
          <p:cNvSpPr/>
          <p:nvPr>
            <p:custDataLst>
              <p:tags r:id="rId9"/>
            </p:custDataLst>
          </p:nvPr>
        </p:nvSpPr>
        <p:spPr>
          <a:xfrm>
            <a:off x="6124117" y="1869859"/>
            <a:ext cx="2436935" cy="3299721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486" h="4723">
                <a:moveTo>
                  <a:pt x="318" y="0"/>
                </a:moveTo>
                <a:lnTo>
                  <a:pt x="950" y="0"/>
                </a:lnTo>
                <a:lnTo>
                  <a:pt x="949" y="20"/>
                </a:lnTo>
                <a:cubicBezTo>
                  <a:pt x="949" y="458"/>
                  <a:pt x="1305" y="813"/>
                  <a:pt x="1743" y="813"/>
                </a:cubicBezTo>
                <a:cubicBezTo>
                  <a:pt x="2181" y="813"/>
                  <a:pt x="2537" y="458"/>
                  <a:pt x="2537" y="20"/>
                </a:cubicBezTo>
                <a:lnTo>
                  <a:pt x="2536" y="0"/>
                </a:lnTo>
                <a:lnTo>
                  <a:pt x="3168" y="0"/>
                </a:lnTo>
                <a:cubicBezTo>
                  <a:pt x="3344" y="0"/>
                  <a:pt x="3486" y="142"/>
                  <a:pt x="3486" y="318"/>
                </a:cubicBezTo>
                <a:lnTo>
                  <a:pt x="3486" y="4405"/>
                </a:lnTo>
                <a:cubicBezTo>
                  <a:pt x="3486" y="4581"/>
                  <a:pt x="3344" y="4723"/>
                  <a:pt x="3168" y="4723"/>
                </a:cubicBezTo>
                <a:lnTo>
                  <a:pt x="318" y="4723"/>
                </a:lnTo>
                <a:cubicBezTo>
                  <a:pt x="142" y="4723"/>
                  <a:pt x="0" y="4581"/>
                  <a:pt x="0" y="4405"/>
                </a:cubicBezTo>
                <a:lnTo>
                  <a:pt x="0" y="318"/>
                </a:lnTo>
                <a:cubicBezTo>
                  <a:pt x="0" y="142"/>
                  <a:pt x="142" y="0"/>
                  <a:pt x="318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endParaRPr sz="2800" u="sng" dirty="0"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Shape 501"/>
          <p:cNvSpPr/>
          <p:nvPr>
            <p:custDataLst>
              <p:tags r:id="rId10"/>
            </p:custDataLst>
          </p:nvPr>
        </p:nvSpPr>
        <p:spPr>
          <a:xfrm>
            <a:off x="6879620" y="1420970"/>
            <a:ext cx="925929" cy="92669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2" name="直接连接符 41"/>
          <p:cNvCxnSpPr/>
          <p:nvPr>
            <p:custDataLst>
              <p:tags r:id="rId11"/>
            </p:custDataLst>
          </p:nvPr>
        </p:nvCxnSpPr>
        <p:spPr>
          <a:xfrm>
            <a:off x="7099500" y="3358801"/>
            <a:ext cx="486931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>
            <p:custDataLst>
              <p:tags r:id="rId12"/>
            </p:custDataLst>
          </p:nvPr>
        </p:nvSpPr>
        <p:spPr>
          <a:xfrm>
            <a:off x="6461165" y="3533031"/>
            <a:ext cx="1763601" cy="14341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ym typeface="+mn-ea"/>
              </a:rPr>
              <a:t>园区物业、家电、</a:t>
            </a:r>
            <a:r>
              <a:rPr lang="zh-CN" altLang="en-US" sz="1400" b="1">
                <a:highlight>
                  <a:srgbClr val="FFFF00"/>
                </a:highlight>
                <a:sym typeface="+mn-ea"/>
              </a:rPr>
              <a:t>家用轻工、建筑建材、机械设备、大金融</a:t>
            </a:r>
            <a:endParaRPr lang="zh-CN" altLang="en-US" sz="1400" b="1"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FFFFFF">
                  <a:alpha val="80000"/>
                </a:srgbClr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3"/>
            </p:custDataLst>
          </p:nvPr>
        </p:nvSpPr>
        <p:spPr>
          <a:xfrm>
            <a:off x="6461165" y="2424503"/>
            <a:ext cx="1763601" cy="7760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ym typeface="+mn-ea"/>
              </a:rPr>
              <a:t>地产后周期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43" name="Shape 497"/>
          <p:cNvSpPr/>
          <p:nvPr>
            <p:custDataLst>
              <p:tags r:id="rId14"/>
            </p:custDataLst>
          </p:nvPr>
        </p:nvSpPr>
        <p:spPr>
          <a:xfrm>
            <a:off x="793750" y="1869859"/>
            <a:ext cx="2436935" cy="330275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486" h="4723">
                <a:moveTo>
                  <a:pt x="318" y="0"/>
                </a:moveTo>
                <a:lnTo>
                  <a:pt x="950" y="0"/>
                </a:lnTo>
                <a:lnTo>
                  <a:pt x="949" y="20"/>
                </a:lnTo>
                <a:cubicBezTo>
                  <a:pt x="949" y="458"/>
                  <a:pt x="1305" y="813"/>
                  <a:pt x="1743" y="813"/>
                </a:cubicBezTo>
                <a:cubicBezTo>
                  <a:pt x="2181" y="813"/>
                  <a:pt x="2537" y="458"/>
                  <a:pt x="2537" y="20"/>
                </a:cubicBezTo>
                <a:lnTo>
                  <a:pt x="2536" y="0"/>
                </a:lnTo>
                <a:lnTo>
                  <a:pt x="3168" y="0"/>
                </a:lnTo>
                <a:cubicBezTo>
                  <a:pt x="3344" y="0"/>
                  <a:pt x="3486" y="142"/>
                  <a:pt x="3486" y="318"/>
                </a:cubicBezTo>
                <a:lnTo>
                  <a:pt x="3486" y="4405"/>
                </a:lnTo>
                <a:cubicBezTo>
                  <a:pt x="3486" y="4581"/>
                  <a:pt x="3344" y="4723"/>
                  <a:pt x="3168" y="4723"/>
                </a:cubicBezTo>
                <a:lnTo>
                  <a:pt x="318" y="4723"/>
                </a:lnTo>
                <a:cubicBezTo>
                  <a:pt x="142" y="4723"/>
                  <a:pt x="0" y="4581"/>
                  <a:pt x="0" y="4405"/>
                </a:cubicBezTo>
                <a:lnTo>
                  <a:pt x="0" y="318"/>
                </a:lnTo>
                <a:cubicBezTo>
                  <a:pt x="0" y="142"/>
                  <a:pt x="142" y="0"/>
                  <a:pt x="31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>
            <a:miter lim="400000"/>
          </a:ln>
          <a:effectLst>
            <a:outerShdw blurRad="381000" dist="203200" dir="5400000" algn="t" rotWithShape="0">
              <a:schemeClr val="accent1">
                <a:lumMod val="75000"/>
                <a:alpha val="20000"/>
              </a:schemeClr>
            </a:outerShdw>
          </a:effectLst>
        </p:spPr>
        <p:txBody>
          <a:bodyPr wrap="square" lIns="71437" tIns="71437" rIns="71437" bIns="71437" anchor="ctr">
            <a:noAutofit/>
          </a:bodyPr>
          <a:p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Shape 497"/>
          <p:cNvSpPr/>
          <p:nvPr>
            <p:custDataLst>
              <p:tags r:id="rId15"/>
            </p:custDataLst>
          </p:nvPr>
        </p:nvSpPr>
        <p:spPr>
          <a:xfrm>
            <a:off x="793750" y="1869859"/>
            <a:ext cx="2436935" cy="3299721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486" h="4723">
                <a:moveTo>
                  <a:pt x="318" y="0"/>
                </a:moveTo>
                <a:lnTo>
                  <a:pt x="950" y="0"/>
                </a:lnTo>
                <a:lnTo>
                  <a:pt x="949" y="20"/>
                </a:lnTo>
                <a:cubicBezTo>
                  <a:pt x="949" y="458"/>
                  <a:pt x="1305" y="813"/>
                  <a:pt x="1743" y="813"/>
                </a:cubicBezTo>
                <a:cubicBezTo>
                  <a:pt x="2181" y="813"/>
                  <a:pt x="2537" y="458"/>
                  <a:pt x="2537" y="20"/>
                </a:cubicBezTo>
                <a:lnTo>
                  <a:pt x="2536" y="0"/>
                </a:lnTo>
                <a:lnTo>
                  <a:pt x="3168" y="0"/>
                </a:lnTo>
                <a:cubicBezTo>
                  <a:pt x="3344" y="0"/>
                  <a:pt x="3486" y="142"/>
                  <a:pt x="3486" y="318"/>
                </a:cubicBezTo>
                <a:lnTo>
                  <a:pt x="3486" y="4405"/>
                </a:lnTo>
                <a:cubicBezTo>
                  <a:pt x="3486" y="4581"/>
                  <a:pt x="3344" y="4723"/>
                  <a:pt x="3168" y="4723"/>
                </a:cubicBezTo>
                <a:lnTo>
                  <a:pt x="318" y="4723"/>
                </a:lnTo>
                <a:cubicBezTo>
                  <a:pt x="142" y="4723"/>
                  <a:pt x="0" y="4581"/>
                  <a:pt x="0" y="4405"/>
                </a:cubicBezTo>
                <a:lnTo>
                  <a:pt x="0" y="318"/>
                </a:lnTo>
                <a:cubicBezTo>
                  <a:pt x="0" y="142"/>
                  <a:pt x="142" y="0"/>
                  <a:pt x="31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Shape 501"/>
          <p:cNvSpPr/>
          <p:nvPr>
            <p:custDataLst>
              <p:tags r:id="rId16"/>
            </p:custDataLst>
          </p:nvPr>
        </p:nvSpPr>
        <p:spPr>
          <a:xfrm>
            <a:off x="1549253" y="1420970"/>
            <a:ext cx="925929" cy="926690"/>
          </a:xfrm>
          <a:prstGeom prst="ellipse">
            <a:avLst/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17"/>
            </p:custDataLst>
          </p:nvPr>
        </p:nvCxnSpPr>
        <p:spPr>
          <a:xfrm>
            <a:off x="1768372" y="3358801"/>
            <a:ext cx="486931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>
            <p:custDataLst>
              <p:tags r:id="rId18"/>
            </p:custDataLst>
          </p:nvPr>
        </p:nvSpPr>
        <p:spPr>
          <a:xfrm>
            <a:off x="1130797" y="3533031"/>
            <a:ext cx="1763601" cy="14341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ym typeface="+mn-ea"/>
              </a:rPr>
              <a:t>①</a:t>
            </a:r>
            <a:r>
              <a:rPr lang="zh-CN" sz="1400" b="1">
                <a:highlight>
                  <a:srgbClr val="FFFF00"/>
                </a:highlight>
                <a:sym typeface="+mn-ea"/>
              </a:rPr>
              <a:t>人工智能</a:t>
            </a:r>
            <a:r>
              <a:rPr lang="en-US" altLang="zh-CN" sz="1400" b="1">
                <a:highlight>
                  <a:srgbClr val="FFFF00"/>
                </a:highlight>
                <a:sym typeface="+mn-ea"/>
              </a:rPr>
              <a:t>  </a:t>
            </a:r>
            <a:r>
              <a:rPr lang="en-US" altLang="zh-CN" sz="1400" b="1">
                <a:sym typeface="+mn-ea"/>
              </a:rPr>
              <a:t> </a:t>
            </a:r>
            <a:endParaRPr lang="en-US" altLang="zh-CN" sz="1400" b="1"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ym typeface="+mn-ea"/>
              </a:rPr>
              <a:t>②</a:t>
            </a:r>
            <a:r>
              <a:rPr lang="zh-CN" altLang="en-US" sz="1400" b="1">
                <a:highlight>
                  <a:srgbClr val="FFFF00"/>
                </a:highlight>
                <a:sym typeface="+mn-ea"/>
              </a:rPr>
              <a:t>低空经济</a:t>
            </a:r>
            <a:r>
              <a:rPr lang="en-US" altLang="zh-CN" sz="1400" b="1">
                <a:sym typeface="+mn-ea"/>
              </a:rPr>
              <a:t>VS</a:t>
            </a:r>
            <a:r>
              <a:rPr lang="zh-CN" altLang="en-US" sz="1400" b="1">
                <a:sym typeface="+mn-ea"/>
              </a:rPr>
              <a:t>合成生物（跷跷板）</a:t>
            </a:r>
            <a:endParaRPr lang="zh-CN" altLang="en-US" sz="1400">
              <a:solidFill>
                <a:srgbClr val="FFFFFF">
                  <a:alpha val="80000"/>
                </a:srgbClr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9"/>
            </p:custDataLst>
          </p:nvPr>
        </p:nvSpPr>
        <p:spPr>
          <a:xfrm>
            <a:off x="1130797" y="2424503"/>
            <a:ext cx="1763601" cy="7760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ym typeface="+mn-ea"/>
              </a:rPr>
              <a:t>新质生产力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36" name="任意多边形: 形状 28"/>
          <p:cNvSpPr/>
          <p:nvPr>
            <p:custDataLst>
              <p:tags r:id="rId20"/>
            </p:custDataLst>
          </p:nvPr>
        </p:nvSpPr>
        <p:spPr>
          <a:xfrm>
            <a:off x="1805652" y="1678130"/>
            <a:ext cx="413200" cy="412423"/>
          </a:xfrm>
          <a:custGeom>
            <a:avLst/>
            <a:gdLst>
              <a:gd name="connsiteX0" fmla="*/ 199068 w 344863"/>
              <a:gd name="connsiteY0" fmla="*/ 195268 h 344215"/>
              <a:gd name="connsiteX1" fmla="*/ 301214 w 344863"/>
              <a:gd name="connsiteY1" fmla="*/ 195268 h 344215"/>
              <a:gd name="connsiteX2" fmla="*/ 325181 w 344863"/>
              <a:gd name="connsiteY2" fmla="*/ 219053 h 344215"/>
              <a:gd name="connsiteX3" fmla="*/ 325181 w 344863"/>
              <a:gd name="connsiteY3" fmla="*/ 320430 h 344215"/>
              <a:gd name="connsiteX4" fmla="*/ 301214 w 344863"/>
              <a:gd name="connsiteY4" fmla="*/ 344215 h 344215"/>
              <a:gd name="connsiteX5" fmla="*/ 199068 w 344863"/>
              <a:gd name="connsiteY5" fmla="*/ 344215 h 344215"/>
              <a:gd name="connsiteX6" fmla="*/ 175101 w 344863"/>
              <a:gd name="connsiteY6" fmla="*/ 320430 h 344215"/>
              <a:gd name="connsiteX7" fmla="*/ 175101 w 344863"/>
              <a:gd name="connsiteY7" fmla="*/ 219053 h 344215"/>
              <a:gd name="connsiteX8" fmla="*/ 199068 w 344863"/>
              <a:gd name="connsiteY8" fmla="*/ 195268 h 344215"/>
              <a:gd name="connsiteX9" fmla="*/ 23966 w 344863"/>
              <a:gd name="connsiteY9" fmla="*/ 195268 h 344215"/>
              <a:gd name="connsiteX10" fmla="*/ 126112 w 344863"/>
              <a:gd name="connsiteY10" fmla="*/ 195268 h 344215"/>
              <a:gd name="connsiteX11" fmla="*/ 150079 w 344863"/>
              <a:gd name="connsiteY11" fmla="*/ 219053 h 344215"/>
              <a:gd name="connsiteX12" fmla="*/ 150079 w 344863"/>
              <a:gd name="connsiteY12" fmla="*/ 320430 h 344215"/>
              <a:gd name="connsiteX13" fmla="*/ 126112 w 344863"/>
              <a:gd name="connsiteY13" fmla="*/ 344215 h 344215"/>
              <a:gd name="connsiteX14" fmla="*/ 23966 w 344863"/>
              <a:gd name="connsiteY14" fmla="*/ 344215 h 344215"/>
              <a:gd name="connsiteX15" fmla="*/ 0 w 344863"/>
              <a:gd name="connsiteY15" fmla="*/ 320430 h 344215"/>
              <a:gd name="connsiteX16" fmla="*/ 0 w 344863"/>
              <a:gd name="connsiteY16" fmla="*/ 219053 h 344215"/>
              <a:gd name="connsiteX17" fmla="*/ 23966 w 344863"/>
              <a:gd name="connsiteY17" fmla="*/ 195268 h 344215"/>
              <a:gd name="connsiteX18" fmla="*/ 253100 w 344863"/>
              <a:gd name="connsiteY18" fmla="*/ 57415 h 344215"/>
              <a:gd name="connsiteX19" fmla="*/ 219211 w 344863"/>
              <a:gd name="connsiteY19" fmla="*/ 91048 h 344215"/>
              <a:gd name="connsiteX20" fmla="*/ 253100 w 344863"/>
              <a:gd name="connsiteY20" fmla="*/ 124682 h 344215"/>
              <a:gd name="connsiteX21" fmla="*/ 286989 w 344863"/>
              <a:gd name="connsiteY21" fmla="*/ 91048 h 344215"/>
              <a:gd name="connsiteX22" fmla="*/ 23966 w 344863"/>
              <a:gd name="connsiteY22" fmla="*/ 21487 h 344215"/>
              <a:gd name="connsiteX23" fmla="*/ 126112 w 344863"/>
              <a:gd name="connsiteY23" fmla="*/ 21487 h 344215"/>
              <a:gd name="connsiteX24" fmla="*/ 150079 w 344863"/>
              <a:gd name="connsiteY24" fmla="*/ 45273 h 344215"/>
              <a:gd name="connsiteX25" fmla="*/ 150079 w 344863"/>
              <a:gd name="connsiteY25" fmla="*/ 146650 h 344215"/>
              <a:gd name="connsiteX26" fmla="*/ 126112 w 344863"/>
              <a:gd name="connsiteY26" fmla="*/ 170435 h 344215"/>
              <a:gd name="connsiteX27" fmla="*/ 23966 w 344863"/>
              <a:gd name="connsiteY27" fmla="*/ 170435 h 344215"/>
              <a:gd name="connsiteX28" fmla="*/ 0 w 344863"/>
              <a:gd name="connsiteY28" fmla="*/ 146650 h 344215"/>
              <a:gd name="connsiteX29" fmla="*/ 0 w 344863"/>
              <a:gd name="connsiteY29" fmla="*/ 45273 h 344215"/>
              <a:gd name="connsiteX30" fmla="*/ 23966 w 344863"/>
              <a:gd name="connsiteY30" fmla="*/ 21487 h 344215"/>
              <a:gd name="connsiteX31" fmla="*/ 253076 w 344863"/>
              <a:gd name="connsiteY31" fmla="*/ 0 h 344215"/>
              <a:gd name="connsiteX32" fmla="*/ 270020 w 344863"/>
              <a:gd name="connsiteY32" fmla="*/ 6965 h 344215"/>
              <a:gd name="connsiteX33" fmla="*/ 270044 w 344863"/>
              <a:gd name="connsiteY33" fmla="*/ 6965 h 344215"/>
              <a:gd name="connsiteX34" fmla="*/ 337847 w 344863"/>
              <a:gd name="connsiteY34" fmla="*/ 74232 h 344215"/>
              <a:gd name="connsiteX35" fmla="*/ 337847 w 344863"/>
              <a:gd name="connsiteY35" fmla="*/ 107865 h 344215"/>
              <a:gd name="connsiteX36" fmla="*/ 270044 w 344863"/>
              <a:gd name="connsiteY36" fmla="*/ 175155 h 344215"/>
              <a:gd name="connsiteX37" fmla="*/ 236155 w 344863"/>
              <a:gd name="connsiteY37" fmla="*/ 175155 h 344215"/>
              <a:gd name="connsiteX38" fmla="*/ 168377 w 344863"/>
              <a:gd name="connsiteY38" fmla="*/ 107865 h 344215"/>
              <a:gd name="connsiteX39" fmla="*/ 168377 w 344863"/>
              <a:gd name="connsiteY39" fmla="*/ 74232 h 344215"/>
              <a:gd name="connsiteX40" fmla="*/ 236132 w 344863"/>
              <a:gd name="connsiteY40" fmla="*/ 6965 h 344215"/>
              <a:gd name="connsiteX41" fmla="*/ 253076 w 344863"/>
              <a:gd name="connsiteY41" fmla="*/ 0 h 34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4863" h="344215">
                <a:moveTo>
                  <a:pt x="199068" y="195268"/>
                </a:moveTo>
                <a:lnTo>
                  <a:pt x="301214" y="195268"/>
                </a:lnTo>
                <a:cubicBezTo>
                  <a:pt x="314451" y="195268"/>
                  <a:pt x="325181" y="205917"/>
                  <a:pt x="325181" y="219053"/>
                </a:cubicBezTo>
                <a:lnTo>
                  <a:pt x="325181" y="320430"/>
                </a:lnTo>
                <a:cubicBezTo>
                  <a:pt x="325181" y="333567"/>
                  <a:pt x="314451" y="344215"/>
                  <a:pt x="301214" y="344215"/>
                </a:cubicBezTo>
                <a:lnTo>
                  <a:pt x="199068" y="344215"/>
                </a:lnTo>
                <a:cubicBezTo>
                  <a:pt x="185831" y="344215"/>
                  <a:pt x="175101" y="333567"/>
                  <a:pt x="175101" y="320430"/>
                </a:cubicBezTo>
                <a:lnTo>
                  <a:pt x="175101" y="219053"/>
                </a:lnTo>
                <a:cubicBezTo>
                  <a:pt x="175101" y="205917"/>
                  <a:pt x="185831" y="195268"/>
                  <a:pt x="199068" y="195268"/>
                </a:cubicBezTo>
                <a:close/>
                <a:moveTo>
                  <a:pt x="23966" y="195268"/>
                </a:moveTo>
                <a:lnTo>
                  <a:pt x="126112" y="195268"/>
                </a:lnTo>
                <a:cubicBezTo>
                  <a:pt x="139349" y="195268"/>
                  <a:pt x="150079" y="205917"/>
                  <a:pt x="150079" y="219053"/>
                </a:cubicBezTo>
                <a:lnTo>
                  <a:pt x="150079" y="320430"/>
                </a:lnTo>
                <a:cubicBezTo>
                  <a:pt x="150079" y="333567"/>
                  <a:pt x="139349" y="344215"/>
                  <a:pt x="126112" y="344215"/>
                </a:cubicBezTo>
                <a:lnTo>
                  <a:pt x="23966" y="344215"/>
                </a:lnTo>
                <a:cubicBezTo>
                  <a:pt x="10730" y="344215"/>
                  <a:pt x="0" y="333567"/>
                  <a:pt x="0" y="320430"/>
                </a:cubicBezTo>
                <a:lnTo>
                  <a:pt x="0" y="219053"/>
                </a:lnTo>
                <a:cubicBezTo>
                  <a:pt x="0" y="205917"/>
                  <a:pt x="10730" y="195268"/>
                  <a:pt x="23966" y="195268"/>
                </a:cubicBezTo>
                <a:close/>
                <a:moveTo>
                  <a:pt x="253100" y="57415"/>
                </a:moveTo>
                <a:lnTo>
                  <a:pt x="219211" y="91048"/>
                </a:lnTo>
                <a:lnTo>
                  <a:pt x="253100" y="124682"/>
                </a:lnTo>
                <a:lnTo>
                  <a:pt x="286989" y="91048"/>
                </a:lnTo>
                <a:close/>
                <a:moveTo>
                  <a:pt x="23966" y="21487"/>
                </a:moveTo>
                <a:lnTo>
                  <a:pt x="126112" y="21487"/>
                </a:lnTo>
                <a:cubicBezTo>
                  <a:pt x="139349" y="21487"/>
                  <a:pt x="150079" y="32137"/>
                  <a:pt x="150079" y="45273"/>
                </a:cubicBezTo>
                <a:lnTo>
                  <a:pt x="150079" y="146650"/>
                </a:lnTo>
                <a:cubicBezTo>
                  <a:pt x="150079" y="159785"/>
                  <a:pt x="139349" y="170435"/>
                  <a:pt x="126112" y="170435"/>
                </a:cubicBezTo>
                <a:lnTo>
                  <a:pt x="23966" y="170435"/>
                </a:lnTo>
                <a:cubicBezTo>
                  <a:pt x="10730" y="170435"/>
                  <a:pt x="0" y="159785"/>
                  <a:pt x="0" y="146650"/>
                </a:cubicBezTo>
                <a:lnTo>
                  <a:pt x="0" y="45273"/>
                </a:lnTo>
                <a:cubicBezTo>
                  <a:pt x="0" y="32137"/>
                  <a:pt x="10730" y="21487"/>
                  <a:pt x="23966" y="21487"/>
                </a:cubicBezTo>
                <a:close/>
                <a:moveTo>
                  <a:pt x="253076" y="0"/>
                </a:moveTo>
                <a:cubicBezTo>
                  <a:pt x="259208" y="0"/>
                  <a:pt x="265341" y="2322"/>
                  <a:pt x="270020" y="6965"/>
                </a:cubicBezTo>
                <a:lnTo>
                  <a:pt x="270044" y="6965"/>
                </a:lnTo>
                <a:lnTo>
                  <a:pt x="337847" y="74232"/>
                </a:lnTo>
                <a:cubicBezTo>
                  <a:pt x="347202" y="83520"/>
                  <a:pt x="347202" y="98576"/>
                  <a:pt x="337847" y="107865"/>
                </a:cubicBezTo>
                <a:lnTo>
                  <a:pt x="270044" y="175155"/>
                </a:lnTo>
                <a:cubicBezTo>
                  <a:pt x="260685" y="184442"/>
                  <a:pt x="245514" y="184442"/>
                  <a:pt x="236155" y="175155"/>
                </a:cubicBezTo>
                <a:lnTo>
                  <a:pt x="168377" y="107865"/>
                </a:lnTo>
                <a:cubicBezTo>
                  <a:pt x="159022" y="98576"/>
                  <a:pt x="159022" y="83520"/>
                  <a:pt x="168377" y="74232"/>
                </a:cubicBezTo>
                <a:lnTo>
                  <a:pt x="236132" y="6965"/>
                </a:lnTo>
                <a:cubicBezTo>
                  <a:pt x="240812" y="2322"/>
                  <a:pt x="246944" y="0"/>
                  <a:pt x="253076" y="0"/>
                </a:cubicBezTo>
                <a:close/>
              </a:path>
            </a:pathLst>
          </a:custGeom>
          <a:solidFill>
            <a:srgbClr val="FFFFFF"/>
          </a:solidFill>
          <a:ln w="12246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37" name="任意多边形: 形状 10"/>
          <p:cNvSpPr/>
          <p:nvPr>
            <p:custDataLst>
              <p:tags r:id="rId21"/>
            </p:custDataLst>
          </p:nvPr>
        </p:nvSpPr>
        <p:spPr>
          <a:xfrm>
            <a:off x="4507356" y="1691825"/>
            <a:ext cx="413129" cy="383525"/>
          </a:xfrm>
          <a:custGeom>
            <a:avLst/>
            <a:gdLst>
              <a:gd name="connsiteX0" fmla="*/ 304458 w 344804"/>
              <a:gd name="connsiteY0" fmla="*/ 115 h 320096"/>
              <a:gd name="connsiteX1" fmla="*/ 39696 w 344804"/>
              <a:gd name="connsiteY1" fmla="*/ 115 h 320096"/>
              <a:gd name="connsiteX2" fmla="*/ 114 w 344804"/>
              <a:gd name="connsiteY2" fmla="*/ 40016 h 320096"/>
              <a:gd name="connsiteX3" fmla="*/ 114 w 344804"/>
              <a:gd name="connsiteY3" fmla="*/ 212035 h 320096"/>
              <a:gd name="connsiteX4" fmla="*/ 39696 w 344804"/>
              <a:gd name="connsiteY4" fmla="*/ 251935 h 320096"/>
              <a:gd name="connsiteX5" fmla="*/ 139092 w 344804"/>
              <a:gd name="connsiteY5" fmla="*/ 251935 h 320096"/>
              <a:gd name="connsiteX6" fmla="*/ 139092 w 344804"/>
              <a:gd name="connsiteY6" fmla="*/ 300704 h 320096"/>
              <a:gd name="connsiteX7" fmla="*/ 84556 w 344804"/>
              <a:gd name="connsiteY7" fmla="*/ 300704 h 320096"/>
              <a:gd name="connsiteX8" fmla="*/ 74881 w 344804"/>
              <a:gd name="connsiteY8" fmla="*/ 310457 h 320096"/>
              <a:gd name="connsiteX9" fmla="*/ 84556 w 344804"/>
              <a:gd name="connsiteY9" fmla="*/ 320211 h 320096"/>
              <a:gd name="connsiteX10" fmla="*/ 252561 w 344804"/>
              <a:gd name="connsiteY10" fmla="*/ 320211 h 320096"/>
              <a:gd name="connsiteX11" fmla="*/ 262236 w 344804"/>
              <a:gd name="connsiteY11" fmla="*/ 310457 h 320096"/>
              <a:gd name="connsiteX12" fmla="*/ 252561 w 344804"/>
              <a:gd name="connsiteY12" fmla="*/ 300704 h 320096"/>
              <a:gd name="connsiteX13" fmla="*/ 198905 w 344804"/>
              <a:gd name="connsiteY13" fmla="*/ 300704 h 320096"/>
              <a:gd name="connsiteX14" fmla="*/ 198905 w 344804"/>
              <a:gd name="connsiteY14" fmla="*/ 251935 h 320096"/>
              <a:gd name="connsiteX15" fmla="*/ 305336 w 344804"/>
              <a:gd name="connsiteY15" fmla="*/ 251935 h 320096"/>
              <a:gd name="connsiteX16" fmla="*/ 344919 w 344804"/>
              <a:gd name="connsiteY16" fmla="*/ 212035 h 320096"/>
              <a:gd name="connsiteX17" fmla="*/ 344919 w 344804"/>
              <a:gd name="connsiteY17" fmla="*/ 40016 h 320096"/>
              <a:gd name="connsiteX18" fmla="*/ 304458 w 344804"/>
              <a:gd name="connsiteY18" fmla="*/ 115 h 320096"/>
              <a:gd name="connsiteX19" fmla="*/ 286865 w 344804"/>
              <a:gd name="connsiteY19" fmla="*/ 59523 h 320096"/>
              <a:gd name="connsiteX20" fmla="*/ 286865 w 344804"/>
              <a:gd name="connsiteY20" fmla="*/ 59523 h 320096"/>
              <a:gd name="connsiteX21" fmla="*/ 286865 w 344804"/>
              <a:gd name="connsiteY21" fmla="*/ 60410 h 320096"/>
              <a:gd name="connsiteX22" fmla="*/ 188350 w 344804"/>
              <a:gd name="connsiteY22" fmla="*/ 192528 h 320096"/>
              <a:gd name="connsiteX23" fmla="*/ 185711 w 344804"/>
              <a:gd name="connsiteY23" fmla="*/ 190754 h 320096"/>
              <a:gd name="connsiteX24" fmla="*/ 108305 w 344804"/>
              <a:gd name="connsiteY24" fmla="*/ 134006 h 320096"/>
              <a:gd name="connsiteX25" fmla="*/ 81038 w 344804"/>
              <a:gd name="connsiteY25" fmla="*/ 169473 h 320096"/>
              <a:gd name="connsiteX26" fmla="*/ 68723 w 344804"/>
              <a:gd name="connsiteY26" fmla="*/ 173907 h 320096"/>
              <a:gd name="connsiteX27" fmla="*/ 62566 w 344804"/>
              <a:gd name="connsiteY27" fmla="*/ 160607 h 320096"/>
              <a:gd name="connsiteX28" fmla="*/ 63445 w 344804"/>
              <a:gd name="connsiteY28" fmla="*/ 158833 h 320096"/>
              <a:gd name="connsiteX29" fmla="*/ 100389 w 344804"/>
              <a:gd name="connsiteY29" fmla="*/ 110065 h 320096"/>
              <a:gd name="connsiteX30" fmla="*/ 103908 w 344804"/>
              <a:gd name="connsiteY30" fmla="*/ 105631 h 320096"/>
              <a:gd name="connsiteX31" fmla="*/ 183951 w 344804"/>
              <a:gd name="connsiteY31" fmla="*/ 165040 h 320096"/>
              <a:gd name="connsiteX32" fmla="*/ 271033 w 344804"/>
              <a:gd name="connsiteY32" fmla="*/ 48883 h 320096"/>
              <a:gd name="connsiteX33" fmla="*/ 281587 w 344804"/>
              <a:gd name="connsiteY33" fmla="*/ 47109 h 320096"/>
              <a:gd name="connsiteX34" fmla="*/ 286865 w 344804"/>
              <a:gd name="connsiteY34" fmla="*/ 59523 h 32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44804" h="320096">
                <a:moveTo>
                  <a:pt x="304458" y="115"/>
                </a:moveTo>
                <a:lnTo>
                  <a:pt x="39696" y="115"/>
                </a:lnTo>
                <a:cubicBezTo>
                  <a:pt x="17706" y="115"/>
                  <a:pt x="114" y="17849"/>
                  <a:pt x="114" y="40016"/>
                </a:cubicBezTo>
                <a:lnTo>
                  <a:pt x="114" y="212035"/>
                </a:lnTo>
                <a:cubicBezTo>
                  <a:pt x="114" y="234202"/>
                  <a:pt x="17706" y="251935"/>
                  <a:pt x="39696" y="251935"/>
                </a:cubicBezTo>
                <a:lnTo>
                  <a:pt x="139092" y="251935"/>
                </a:lnTo>
                <a:lnTo>
                  <a:pt x="139092" y="300704"/>
                </a:lnTo>
                <a:lnTo>
                  <a:pt x="84556" y="300704"/>
                </a:lnTo>
                <a:cubicBezTo>
                  <a:pt x="79278" y="300704"/>
                  <a:pt x="74881" y="305137"/>
                  <a:pt x="74881" y="310457"/>
                </a:cubicBezTo>
                <a:cubicBezTo>
                  <a:pt x="74881" y="315778"/>
                  <a:pt x="79278" y="320211"/>
                  <a:pt x="84556" y="320211"/>
                </a:cubicBezTo>
                <a:lnTo>
                  <a:pt x="252561" y="320211"/>
                </a:lnTo>
                <a:cubicBezTo>
                  <a:pt x="257839" y="320211"/>
                  <a:pt x="262236" y="315778"/>
                  <a:pt x="262236" y="310457"/>
                </a:cubicBezTo>
                <a:cubicBezTo>
                  <a:pt x="262236" y="305137"/>
                  <a:pt x="257839" y="300704"/>
                  <a:pt x="252561" y="300704"/>
                </a:cubicBezTo>
                <a:lnTo>
                  <a:pt x="198905" y="300704"/>
                </a:lnTo>
                <a:lnTo>
                  <a:pt x="198905" y="251935"/>
                </a:lnTo>
                <a:lnTo>
                  <a:pt x="305336" y="251935"/>
                </a:lnTo>
                <a:cubicBezTo>
                  <a:pt x="327327" y="251935"/>
                  <a:pt x="344919" y="234202"/>
                  <a:pt x="344919" y="212035"/>
                </a:cubicBezTo>
                <a:lnTo>
                  <a:pt x="344919" y="40016"/>
                </a:lnTo>
                <a:cubicBezTo>
                  <a:pt x="344039" y="18736"/>
                  <a:pt x="326447" y="115"/>
                  <a:pt x="304458" y="115"/>
                </a:cubicBezTo>
                <a:moveTo>
                  <a:pt x="286865" y="59523"/>
                </a:moveTo>
                <a:cubicBezTo>
                  <a:pt x="286865" y="59523"/>
                  <a:pt x="286865" y="60410"/>
                  <a:pt x="286865" y="59523"/>
                </a:cubicBezTo>
                <a:lnTo>
                  <a:pt x="286865" y="60410"/>
                </a:lnTo>
                <a:lnTo>
                  <a:pt x="188350" y="192528"/>
                </a:lnTo>
                <a:lnTo>
                  <a:pt x="185711" y="190754"/>
                </a:lnTo>
                <a:lnTo>
                  <a:pt x="108305" y="134006"/>
                </a:lnTo>
                <a:lnTo>
                  <a:pt x="81038" y="169473"/>
                </a:lnTo>
                <a:cubicBezTo>
                  <a:pt x="78399" y="173907"/>
                  <a:pt x="73121" y="175680"/>
                  <a:pt x="68723" y="173907"/>
                </a:cubicBezTo>
                <a:cubicBezTo>
                  <a:pt x="63445" y="172133"/>
                  <a:pt x="60807" y="165926"/>
                  <a:pt x="62566" y="160607"/>
                </a:cubicBezTo>
                <a:cubicBezTo>
                  <a:pt x="62566" y="159720"/>
                  <a:pt x="62566" y="159720"/>
                  <a:pt x="63445" y="158833"/>
                </a:cubicBezTo>
                <a:lnTo>
                  <a:pt x="100389" y="110065"/>
                </a:lnTo>
                <a:lnTo>
                  <a:pt x="103908" y="105631"/>
                </a:lnTo>
                <a:lnTo>
                  <a:pt x="183951" y="165040"/>
                </a:lnTo>
                <a:lnTo>
                  <a:pt x="271033" y="48883"/>
                </a:lnTo>
                <a:cubicBezTo>
                  <a:pt x="273672" y="46223"/>
                  <a:pt x="278069" y="45336"/>
                  <a:pt x="281587" y="47109"/>
                </a:cubicBezTo>
                <a:cubicBezTo>
                  <a:pt x="286865" y="48883"/>
                  <a:pt x="289503" y="54203"/>
                  <a:pt x="286865" y="59523"/>
                </a:cubicBezTo>
              </a:path>
            </a:pathLst>
          </a:custGeom>
          <a:solidFill>
            <a:srgbClr val="FFFFFF"/>
          </a:solidFill>
          <a:ln w="12253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41" name="任意多边形: 形状 11"/>
          <p:cNvSpPr/>
          <p:nvPr>
            <p:custDataLst>
              <p:tags r:id="rId22"/>
            </p:custDataLst>
          </p:nvPr>
        </p:nvSpPr>
        <p:spPr>
          <a:xfrm>
            <a:off x="7136020" y="1677369"/>
            <a:ext cx="412964" cy="413129"/>
          </a:xfrm>
          <a:custGeom>
            <a:avLst/>
            <a:gdLst>
              <a:gd name="connsiteX0" fmla="*/ 313093 w 344666"/>
              <a:gd name="connsiteY0" fmla="*/ 114 h 344804"/>
              <a:gd name="connsiteX1" fmla="*/ 251943 w 344666"/>
              <a:gd name="connsiteY1" fmla="*/ 114 h 344804"/>
              <a:gd name="connsiteX2" fmla="*/ 250275 w 344666"/>
              <a:gd name="connsiteY2" fmla="*/ 114 h 344804"/>
              <a:gd name="connsiteX3" fmla="*/ 54038 w 344666"/>
              <a:gd name="connsiteY3" fmla="*/ 671 h 344804"/>
              <a:gd name="connsiteX4" fmla="*/ 22907 w 344666"/>
              <a:gd name="connsiteY4" fmla="*/ 31865 h 344804"/>
              <a:gd name="connsiteX5" fmla="*/ 22907 w 344666"/>
              <a:gd name="connsiteY5" fmla="*/ 78656 h 344804"/>
              <a:gd name="connsiteX6" fmla="*/ 58485 w 344666"/>
              <a:gd name="connsiteY6" fmla="*/ 78656 h 344804"/>
              <a:gd name="connsiteX7" fmla="*/ 70159 w 344666"/>
              <a:gd name="connsiteY7" fmla="*/ 90354 h 344804"/>
              <a:gd name="connsiteX8" fmla="*/ 70159 w 344666"/>
              <a:gd name="connsiteY8" fmla="*/ 98152 h 344804"/>
              <a:gd name="connsiteX9" fmla="*/ 58485 w 344666"/>
              <a:gd name="connsiteY9" fmla="*/ 109850 h 344804"/>
              <a:gd name="connsiteX10" fmla="*/ 54594 w 344666"/>
              <a:gd name="connsiteY10" fmla="*/ 109850 h 344804"/>
              <a:gd name="connsiteX11" fmla="*/ 54594 w 344666"/>
              <a:gd name="connsiteY11" fmla="*/ 105951 h 344804"/>
              <a:gd name="connsiteX12" fmla="*/ 42919 w 344666"/>
              <a:gd name="connsiteY12" fmla="*/ 94253 h 344804"/>
              <a:gd name="connsiteX13" fmla="*/ 10676 w 344666"/>
              <a:gd name="connsiteY13" fmla="*/ 94253 h 344804"/>
              <a:gd name="connsiteX14" fmla="*/ 670 w 344666"/>
              <a:gd name="connsiteY14" fmla="*/ 102052 h 344804"/>
              <a:gd name="connsiteX15" fmla="*/ 114 w 344666"/>
              <a:gd name="connsiteY15" fmla="*/ 105951 h 344804"/>
              <a:gd name="connsiteX16" fmla="*/ 114 w 344666"/>
              <a:gd name="connsiteY16" fmla="*/ 113749 h 344804"/>
              <a:gd name="connsiteX17" fmla="*/ 11788 w 344666"/>
              <a:gd name="connsiteY17" fmla="*/ 125447 h 344804"/>
              <a:gd name="connsiteX18" fmla="*/ 23462 w 344666"/>
              <a:gd name="connsiteY18" fmla="*/ 125447 h 344804"/>
              <a:gd name="connsiteX19" fmla="*/ 23462 w 344666"/>
              <a:gd name="connsiteY19" fmla="*/ 211788 h 344804"/>
              <a:gd name="connsiteX20" fmla="*/ 59041 w 344666"/>
              <a:gd name="connsiteY20" fmla="*/ 211788 h 344804"/>
              <a:gd name="connsiteX21" fmla="*/ 70715 w 344666"/>
              <a:gd name="connsiteY21" fmla="*/ 223486 h 344804"/>
              <a:gd name="connsiteX22" fmla="*/ 70715 w 344666"/>
              <a:gd name="connsiteY22" fmla="*/ 231283 h 344804"/>
              <a:gd name="connsiteX23" fmla="*/ 59041 w 344666"/>
              <a:gd name="connsiteY23" fmla="*/ 242982 h 344804"/>
              <a:gd name="connsiteX24" fmla="*/ 55149 w 344666"/>
              <a:gd name="connsiteY24" fmla="*/ 242982 h 344804"/>
              <a:gd name="connsiteX25" fmla="*/ 55149 w 344666"/>
              <a:gd name="connsiteY25" fmla="*/ 239640 h 344804"/>
              <a:gd name="connsiteX26" fmla="*/ 43475 w 344666"/>
              <a:gd name="connsiteY26" fmla="*/ 227942 h 344804"/>
              <a:gd name="connsiteX27" fmla="*/ 11232 w 344666"/>
              <a:gd name="connsiteY27" fmla="*/ 227942 h 344804"/>
              <a:gd name="connsiteX28" fmla="*/ 1226 w 344666"/>
              <a:gd name="connsiteY28" fmla="*/ 235740 h 344804"/>
              <a:gd name="connsiteX29" fmla="*/ 670 w 344666"/>
              <a:gd name="connsiteY29" fmla="*/ 239640 h 344804"/>
              <a:gd name="connsiteX30" fmla="*/ 670 w 344666"/>
              <a:gd name="connsiteY30" fmla="*/ 247437 h 344804"/>
              <a:gd name="connsiteX31" fmla="*/ 12344 w 344666"/>
              <a:gd name="connsiteY31" fmla="*/ 259136 h 344804"/>
              <a:gd name="connsiteX32" fmla="*/ 24018 w 344666"/>
              <a:gd name="connsiteY32" fmla="*/ 259136 h 344804"/>
              <a:gd name="connsiteX33" fmla="*/ 24018 w 344666"/>
              <a:gd name="connsiteY33" fmla="*/ 313726 h 344804"/>
              <a:gd name="connsiteX34" fmla="*/ 55149 w 344666"/>
              <a:gd name="connsiteY34" fmla="*/ 344919 h 344804"/>
              <a:gd name="connsiteX35" fmla="*/ 313649 w 344666"/>
              <a:gd name="connsiteY35" fmla="*/ 344919 h 344804"/>
              <a:gd name="connsiteX36" fmla="*/ 344780 w 344666"/>
              <a:gd name="connsiteY36" fmla="*/ 313726 h 344804"/>
              <a:gd name="connsiteX37" fmla="*/ 344780 w 344666"/>
              <a:gd name="connsiteY37" fmla="*/ 31308 h 344804"/>
              <a:gd name="connsiteX38" fmla="*/ 313093 w 344666"/>
              <a:gd name="connsiteY38" fmla="*/ 114 h 344804"/>
              <a:gd name="connsiteX39" fmla="*/ 290301 w 344666"/>
              <a:gd name="connsiteY39" fmla="*/ 255236 h 344804"/>
              <a:gd name="connsiteX40" fmla="*/ 289746 w 344666"/>
              <a:gd name="connsiteY40" fmla="*/ 256908 h 344804"/>
              <a:gd name="connsiteX41" fmla="*/ 286410 w 344666"/>
              <a:gd name="connsiteY41" fmla="*/ 260807 h 344804"/>
              <a:gd name="connsiteX42" fmla="*/ 283075 w 344666"/>
              <a:gd name="connsiteY42" fmla="*/ 262477 h 344804"/>
              <a:gd name="connsiteX43" fmla="*/ 280850 w 344666"/>
              <a:gd name="connsiteY43" fmla="*/ 263034 h 344804"/>
              <a:gd name="connsiteX44" fmla="*/ 112965 w 344666"/>
              <a:gd name="connsiteY44" fmla="*/ 263034 h 344804"/>
              <a:gd name="connsiteX45" fmla="*/ 109073 w 344666"/>
              <a:gd name="connsiteY45" fmla="*/ 261364 h 344804"/>
              <a:gd name="connsiteX46" fmla="*/ 106294 w 344666"/>
              <a:gd name="connsiteY46" fmla="*/ 257465 h 344804"/>
              <a:gd name="connsiteX47" fmla="*/ 105738 w 344666"/>
              <a:gd name="connsiteY47" fmla="*/ 255793 h 344804"/>
              <a:gd name="connsiteX48" fmla="*/ 105738 w 344666"/>
              <a:gd name="connsiteY48" fmla="*/ 240197 h 344804"/>
              <a:gd name="connsiteX49" fmla="*/ 105738 w 344666"/>
              <a:gd name="connsiteY49" fmla="*/ 239640 h 344804"/>
              <a:gd name="connsiteX50" fmla="*/ 106294 w 344666"/>
              <a:gd name="connsiteY50" fmla="*/ 239082 h 344804"/>
              <a:gd name="connsiteX51" fmla="*/ 139649 w 344666"/>
              <a:gd name="connsiteY51" fmla="*/ 216244 h 344804"/>
              <a:gd name="connsiteX52" fmla="*/ 172447 w 344666"/>
              <a:gd name="connsiteY52" fmla="*/ 192292 h 344804"/>
              <a:gd name="connsiteX53" fmla="*/ 172447 w 344666"/>
              <a:gd name="connsiteY53" fmla="*/ 188949 h 344804"/>
              <a:gd name="connsiteX54" fmla="*/ 170780 w 344666"/>
              <a:gd name="connsiteY54" fmla="*/ 185050 h 344804"/>
              <a:gd name="connsiteX55" fmla="*/ 152991 w 344666"/>
              <a:gd name="connsiteY55" fmla="*/ 139930 h 344804"/>
              <a:gd name="connsiteX56" fmla="*/ 198019 w 344666"/>
              <a:gd name="connsiteY56" fmla="*/ 83112 h 344804"/>
              <a:gd name="connsiteX57" fmla="*/ 243048 w 344666"/>
              <a:gd name="connsiteY57" fmla="*/ 139930 h 344804"/>
              <a:gd name="connsiteX58" fmla="*/ 225259 w 344666"/>
              <a:gd name="connsiteY58" fmla="*/ 185050 h 344804"/>
              <a:gd name="connsiteX59" fmla="*/ 223592 w 344666"/>
              <a:gd name="connsiteY59" fmla="*/ 188949 h 344804"/>
              <a:gd name="connsiteX60" fmla="*/ 223592 w 344666"/>
              <a:gd name="connsiteY60" fmla="*/ 192292 h 344804"/>
              <a:gd name="connsiteX61" fmla="*/ 256390 w 344666"/>
              <a:gd name="connsiteY61" fmla="*/ 216244 h 344804"/>
              <a:gd name="connsiteX62" fmla="*/ 289746 w 344666"/>
              <a:gd name="connsiteY62" fmla="*/ 239082 h 344804"/>
              <a:gd name="connsiteX63" fmla="*/ 290301 w 344666"/>
              <a:gd name="connsiteY63" fmla="*/ 239640 h 344804"/>
              <a:gd name="connsiteX64" fmla="*/ 290301 w 344666"/>
              <a:gd name="connsiteY64" fmla="*/ 240197 h 344804"/>
              <a:gd name="connsiteX65" fmla="*/ 290301 w 344666"/>
              <a:gd name="connsiteY65" fmla="*/ 255236 h 34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44666" h="344804">
                <a:moveTo>
                  <a:pt x="313093" y="114"/>
                </a:moveTo>
                <a:lnTo>
                  <a:pt x="251943" y="114"/>
                </a:lnTo>
                <a:lnTo>
                  <a:pt x="250275" y="114"/>
                </a:lnTo>
                <a:lnTo>
                  <a:pt x="54038" y="671"/>
                </a:lnTo>
                <a:cubicBezTo>
                  <a:pt x="36804" y="671"/>
                  <a:pt x="22907" y="14597"/>
                  <a:pt x="22907" y="31865"/>
                </a:cubicBezTo>
                <a:lnTo>
                  <a:pt x="22907" y="78656"/>
                </a:lnTo>
                <a:lnTo>
                  <a:pt x="58485" y="78656"/>
                </a:lnTo>
                <a:cubicBezTo>
                  <a:pt x="65156" y="78656"/>
                  <a:pt x="70159" y="83669"/>
                  <a:pt x="70159" y="90354"/>
                </a:cubicBezTo>
                <a:lnTo>
                  <a:pt x="70159" y="98152"/>
                </a:lnTo>
                <a:cubicBezTo>
                  <a:pt x="70159" y="104837"/>
                  <a:pt x="65156" y="109850"/>
                  <a:pt x="58485" y="109850"/>
                </a:cubicBezTo>
                <a:lnTo>
                  <a:pt x="54594" y="109850"/>
                </a:lnTo>
                <a:lnTo>
                  <a:pt x="54594" y="105951"/>
                </a:lnTo>
                <a:cubicBezTo>
                  <a:pt x="54594" y="99266"/>
                  <a:pt x="49590" y="94253"/>
                  <a:pt x="42919" y="94253"/>
                </a:cubicBezTo>
                <a:lnTo>
                  <a:pt x="10676" y="94253"/>
                </a:lnTo>
                <a:cubicBezTo>
                  <a:pt x="6229" y="94810"/>
                  <a:pt x="2338" y="97595"/>
                  <a:pt x="670" y="102052"/>
                </a:cubicBezTo>
                <a:cubicBezTo>
                  <a:pt x="114" y="103166"/>
                  <a:pt x="114" y="104837"/>
                  <a:pt x="114" y="105951"/>
                </a:cubicBezTo>
                <a:lnTo>
                  <a:pt x="114" y="113749"/>
                </a:lnTo>
                <a:cubicBezTo>
                  <a:pt x="114" y="120434"/>
                  <a:pt x="5117" y="125447"/>
                  <a:pt x="11788" y="125447"/>
                </a:cubicBezTo>
                <a:lnTo>
                  <a:pt x="23462" y="125447"/>
                </a:lnTo>
                <a:lnTo>
                  <a:pt x="23462" y="211788"/>
                </a:lnTo>
                <a:lnTo>
                  <a:pt x="59041" y="211788"/>
                </a:lnTo>
                <a:cubicBezTo>
                  <a:pt x="65712" y="211788"/>
                  <a:pt x="70715" y="216801"/>
                  <a:pt x="70715" y="223486"/>
                </a:cubicBezTo>
                <a:lnTo>
                  <a:pt x="70715" y="231283"/>
                </a:lnTo>
                <a:cubicBezTo>
                  <a:pt x="70715" y="237968"/>
                  <a:pt x="65712" y="242982"/>
                  <a:pt x="59041" y="242982"/>
                </a:cubicBezTo>
                <a:lnTo>
                  <a:pt x="55149" y="242982"/>
                </a:lnTo>
                <a:lnTo>
                  <a:pt x="55149" y="239640"/>
                </a:lnTo>
                <a:cubicBezTo>
                  <a:pt x="55149" y="232955"/>
                  <a:pt x="50146" y="227942"/>
                  <a:pt x="43475" y="227942"/>
                </a:cubicBezTo>
                <a:lnTo>
                  <a:pt x="11232" y="227942"/>
                </a:lnTo>
                <a:cubicBezTo>
                  <a:pt x="6785" y="228499"/>
                  <a:pt x="2894" y="231283"/>
                  <a:pt x="1226" y="235740"/>
                </a:cubicBezTo>
                <a:cubicBezTo>
                  <a:pt x="670" y="236854"/>
                  <a:pt x="670" y="238525"/>
                  <a:pt x="670" y="239640"/>
                </a:cubicBezTo>
                <a:lnTo>
                  <a:pt x="670" y="247437"/>
                </a:lnTo>
                <a:cubicBezTo>
                  <a:pt x="670" y="254122"/>
                  <a:pt x="5673" y="259136"/>
                  <a:pt x="12344" y="259136"/>
                </a:cubicBezTo>
                <a:lnTo>
                  <a:pt x="24018" y="259136"/>
                </a:lnTo>
                <a:lnTo>
                  <a:pt x="24018" y="313726"/>
                </a:lnTo>
                <a:cubicBezTo>
                  <a:pt x="24018" y="330994"/>
                  <a:pt x="37916" y="344919"/>
                  <a:pt x="55149" y="344919"/>
                </a:cubicBezTo>
                <a:lnTo>
                  <a:pt x="313649" y="344919"/>
                </a:lnTo>
                <a:cubicBezTo>
                  <a:pt x="330882" y="344919"/>
                  <a:pt x="344780" y="330994"/>
                  <a:pt x="344780" y="313726"/>
                </a:cubicBezTo>
                <a:lnTo>
                  <a:pt x="344780" y="31308"/>
                </a:lnTo>
                <a:cubicBezTo>
                  <a:pt x="344225" y="14040"/>
                  <a:pt x="330327" y="114"/>
                  <a:pt x="313093" y="114"/>
                </a:cubicBezTo>
                <a:moveTo>
                  <a:pt x="290301" y="255236"/>
                </a:moveTo>
                <a:cubicBezTo>
                  <a:pt x="290301" y="255236"/>
                  <a:pt x="289746" y="256351"/>
                  <a:pt x="289746" y="256908"/>
                </a:cubicBezTo>
                <a:cubicBezTo>
                  <a:pt x="289189" y="258022"/>
                  <a:pt x="287522" y="259693"/>
                  <a:pt x="286410" y="260807"/>
                </a:cubicBezTo>
                <a:lnTo>
                  <a:pt x="283075" y="262477"/>
                </a:lnTo>
                <a:lnTo>
                  <a:pt x="280850" y="263034"/>
                </a:lnTo>
                <a:lnTo>
                  <a:pt x="112965" y="263034"/>
                </a:lnTo>
                <a:cubicBezTo>
                  <a:pt x="111853" y="262477"/>
                  <a:pt x="110185" y="261921"/>
                  <a:pt x="109073" y="261364"/>
                </a:cubicBezTo>
                <a:cubicBezTo>
                  <a:pt x="107961" y="260807"/>
                  <a:pt x="106849" y="259136"/>
                  <a:pt x="106294" y="257465"/>
                </a:cubicBezTo>
                <a:cubicBezTo>
                  <a:pt x="106294" y="256908"/>
                  <a:pt x="105738" y="255793"/>
                  <a:pt x="105738" y="255793"/>
                </a:cubicBezTo>
                <a:cubicBezTo>
                  <a:pt x="105182" y="255236"/>
                  <a:pt x="103514" y="247996"/>
                  <a:pt x="105738" y="240197"/>
                </a:cubicBezTo>
                <a:lnTo>
                  <a:pt x="105738" y="239640"/>
                </a:lnTo>
                <a:lnTo>
                  <a:pt x="106294" y="239082"/>
                </a:lnTo>
                <a:cubicBezTo>
                  <a:pt x="111853" y="231841"/>
                  <a:pt x="125195" y="224043"/>
                  <a:pt x="139649" y="216244"/>
                </a:cubicBezTo>
                <a:cubicBezTo>
                  <a:pt x="152991" y="209003"/>
                  <a:pt x="172447" y="197861"/>
                  <a:pt x="172447" y="192292"/>
                </a:cubicBezTo>
                <a:lnTo>
                  <a:pt x="172447" y="188949"/>
                </a:lnTo>
                <a:cubicBezTo>
                  <a:pt x="172447" y="187278"/>
                  <a:pt x="171891" y="186164"/>
                  <a:pt x="170780" y="185050"/>
                </a:cubicBezTo>
                <a:cubicBezTo>
                  <a:pt x="159105" y="173352"/>
                  <a:pt x="152991" y="157198"/>
                  <a:pt x="152991" y="139930"/>
                </a:cubicBezTo>
                <a:cubicBezTo>
                  <a:pt x="152991" y="112078"/>
                  <a:pt x="158549" y="83112"/>
                  <a:pt x="198019" y="83112"/>
                </a:cubicBezTo>
                <a:cubicBezTo>
                  <a:pt x="237490" y="83112"/>
                  <a:pt x="243048" y="111521"/>
                  <a:pt x="243048" y="139930"/>
                </a:cubicBezTo>
                <a:cubicBezTo>
                  <a:pt x="243048" y="157198"/>
                  <a:pt x="236934" y="173352"/>
                  <a:pt x="225259" y="185050"/>
                </a:cubicBezTo>
                <a:cubicBezTo>
                  <a:pt x="224147" y="186164"/>
                  <a:pt x="223592" y="187278"/>
                  <a:pt x="223592" y="188949"/>
                </a:cubicBezTo>
                <a:lnTo>
                  <a:pt x="223592" y="192292"/>
                </a:lnTo>
                <a:cubicBezTo>
                  <a:pt x="223592" y="197861"/>
                  <a:pt x="243604" y="209003"/>
                  <a:pt x="256390" y="216244"/>
                </a:cubicBezTo>
                <a:cubicBezTo>
                  <a:pt x="270844" y="224043"/>
                  <a:pt x="284186" y="231841"/>
                  <a:pt x="289746" y="239082"/>
                </a:cubicBezTo>
                <a:lnTo>
                  <a:pt x="290301" y="239640"/>
                </a:lnTo>
                <a:lnTo>
                  <a:pt x="290301" y="240197"/>
                </a:lnTo>
                <a:cubicBezTo>
                  <a:pt x="293081" y="247437"/>
                  <a:pt x="290857" y="254679"/>
                  <a:pt x="290301" y="255236"/>
                </a:cubicBezTo>
              </a:path>
            </a:pathLst>
          </a:custGeom>
          <a:solidFill>
            <a:srgbClr val="FFFFFF"/>
          </a:solidFill>
          <a:ln w="12250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56810" y="902970"/>
            <a:ext cx="25285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sym typeface="+mn-ea"/>
              </a:rPr>
              <a:t>存量博弈的话，更容易跷跷板</a:t>
            </a:r>
            <a:endParaRPr lang="zh-CN" altLang="en-US" sz="14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08090" y="5299710"/>
            <a:ext cx="22529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sym typeface="+mn-ea"/>
              </a:rPr>
              <a:t>政策对地产后周期的带动</a:t>
            </a:r>
            <a:endParaRPr lang="zh-CN" altLang="en-US" sz="1400" b="1">
              <a:sym typeface="+mn-ea"/>
            </a:endParaRPr>
          </a:p>
        </p:txBody>
      </p:sp>
      <p:sp>
        <p:nvSpPr>
          <p:cNvPr id="6" name="Shape 497"/>
          <p:cNvSpPr/>
          <p:nvPr>
            <p:custDataLst>
              <p:tags r:id="rId23"/>
            </p:custDataLst>
          </p:nvPr>
        </p:nvSpPr>
        <p:spPr>
          <a:xfrm>
            <a:off x="8752618" y="1869859"/>
            <a:ext cx="2436935" cy="3299721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486" h="4723">
                <a:moveTo>
                  <a:pt x="318" y="0"/>
                </a:moveTo>
                <a:lnTo>
                  <a:pt x="950" y="0"/>
                </a:lnTo>
                <a:lnTo>
                  <a:pt x="949" y="20"/>
                </a:lnTo>
                <a:cubicBezTo>
                  <a:pt x="949" y="458"/>
                  <a:pt x="1305" y="813"/>
                  <a:pt x="1743" y="813"/>
                </a:cubicBezTo>
                <a:cubicBezTo>
                  <a:pt x="2181" y="813"/>
                  <a:pt x="2537" y="458"/>
                  <a:pt x="2537" y="20"/>
                </a:cubicBezTo>
                <a:lnTo>
                  <a:pt x="2536" y="0"/>
                </a:lnTo>
                <a:lnTo>
                  <a:pt x="3168" y="0"/>
                </a:lnTo>
                <a:cubicBezTo>
                  <a:pt x="3344" y="0"/>
                  <a:pt x="3486" y="142"/>
                  <a:pt x="3486" y="318"/>
                </a:cubicBezTo>
                <a:lnTo>
                  <a:pt x="3486" y="4405"/>
                </a:lnTo>
                <a:cubicBezTo>
                  <a:pt x="3486" y="4581"/>
                  <a:pt x="3344" y="4723"/>
                  <a:pt x="3168" y="4723"/>
                </a:cubicBezTo>
                <a:lnTo>
                  <a:pt x="318" y="4723"/>
                </a:lnTo>
                <a:cubicBezTo>
                  <a:pt x="142" y="4723"/>
                  <a:pt x="0" y="4581"/>
                  <a:pt x="0" y="4405"/>
                </a:cubicBezTo>
                <a:lnTo>
                  <a:pt x="0" y="318"/>
                </a:lnTo>
                <a:cubicBezTo>
                  <a:pt x="0" y="142"/>
                  <a:pt x="142" y="0"/>
                  <a:pt x="318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Shape 501"/>
          <p:cNvSpPr/>
          <p:nvPr>
            <p:custDataLst>
              <p:tags r:id="rId24"/>
            </p:custDataLst>
          </p:nvPr>
        </p:nvSpPr>
        <p:spPr>
          <a:xfrm>
            <a:off x="9508122" y="1420970"/>
            <a:ext cx="925929" cy="926690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任意多边形: 形状 10"/>
          <p:cNvSpPr/>
          <p:nvPr>
            <p:custDataLst>
              <p:tags r:id="rId25"/>
            </p:custDataLst>
          </p:nvPr>
        </p:nvSpPr>
        <p:spPr>
          <a:xfrm>
            <a:off x="9764521" y="1691825"/>
            <a:ext cx="413129" cy="383525"/>
          </a:xfrm>
          <a:custGeom>
            <a:avLst/>
            <a:gdLst>
              <a:gd name="connsiteX0" fmla="*/ 304458 w 344804"/>
              <a:gd name="connsiteY0" fmla="*/ 115 h 320096"/>
              <a:gd name="connsiteX1" fmla="*/ 39696 w 344804"/>
              <a:gd name="connsiteY1" fmla="*/ 115 h 320096"/>
              <a:gd name="connsiteX2" fmla="*/ 114 w 344804"/>
              <a:gd name="connsiteY2" fmla="*/ 40016 h 320096"/>
              <a:gd name="connsiteX3" fmla="*/ 114 w 344804"/>
              <a:gd name="connsiteY3" fmla="*/ 212035 h 320096"/>
              <a:gd name="connsiteX4" fmla="*/ 39696 w 344804"/>
              <a:gd name="connsiteY4" fmla="*/ 251935 h 320096"/>
              <a:gd name="connsiteX5" fmla="*/ 139092 w 344804"/>
              <a:gd name="connsiteY5" fmla="*/ 251935 h 320096"/>
              <a:gd name="connsiteX6" fmla="*/ 139092 w 344804"/>
              <a:gd name="connsiteY6" fmla="*/ 300704 h 320096"/>
              <a:gd name="connsiteX7" fmla="*/ 84556 w 344804"/>
              <a:gd name="connsiteY7" fmla="*/ 300704 h 320096"/>
              <a:gd name="connsiteX8" fmla="*/ 74881 w 344804"/>
              <a:gd name="connsiteY8" fmla="*/ 310457 h 320096"/>
              <a:gd name="connsiteX9" fmla="*/ 84556 w 344804"/>
              <a:gd name="connsiteY9" fmla="*/ 320211 h 320096"/>
              <a:gd name="connsiteX10" fmla="*/ 252561 w 344804"/>
              <a:gd name="connsiteY10" fmla="*/ 320211 h 320096"/>
              <a:gd name="connsiteX11" fmla="*/ 262236 w 344804"/>
              <a:gd name="connsiteY11" fmla="*/ 310457 h 320096"/>
              <a:gd name="connsiteX12" fmla="*/ 252561 w 344804"/>
              <a:gd name="connsiteY12" fmla="*/ 300704 h 320096"/>
              <a:gd name="connsiteX13" fmla="*/ 198905 w 344804"/>
              <a:gd name="connsiteY13" fmla="*/ 300704 h 320096"/>
              <a:gd name="connsiteX14" fmla="*/ 198905 w 344804"/>
              <a:gd name="connsiteY14" fmla="*/ 251935 h 320096"/>
              <a:gd name="connsiteX15" fmla="*/ 305336 w 344804"/>
              <a:gd name="connsiteY15" fmla="*/ 251935 h 320096"/>
              <a:gd name="connsiteX16" fmla="*/ 344919 w 344804"/>
              <a:gd name="connsiteY16" fmla="*/ 212035 h 320096"/>
              <a:gd name="connsiteX17" fmla="*/ 344919 w 344804"/>
              <a:gd name="connsiteY17" fmla="*/ 40016 h 320096"/>
              <a:gd name="connsiteX18" fmla="*/ 304458 w 344804"/>
              <a:gd name="connsiteY18" fmla="*/ 115 h 320096"/>
              <a:gd name="connsiteX19" fmla="*/ 286865 w 344804"/>
              <a:gd name="connsiteY19" fmla="*/ 59523 h 320096"/>
              <a:gd name="connsiteX20" fmla="*/ 286865 w 344804"/>
              <a:gd name="connsiteY20" fmla="*/ 59523 h 320096"/>
              <a:gd name="connsiteX21" fmla="*/ 286865 w 344804"/>
              <a:gd name="connsiteY21" fmla="*/ 60410 h 320096"/>
              <a:gd name="connsiteX22" fmla="*/ 188350 w 344804"/>
              <a:gd name="connsiteY22" fmla="*/ 192528 h 320096"/>
              <a:gd name="connsiteX23" fmla="*/ 185711 w 344804"/>
              <a:gd name="connsiteY23" fmla="*/ 190754 h 320096"/>
              <a:gd name="connsiteX24" fmla="*/ 108305 w 344804"/>
              <a:gd name="connsiteY24" fmla="*/ 134006 h 320096"/>
              <a:gd name="connsiteX25" fmla="*/ 81038 w 344804"/>
              <a:gd name="connsiteY25" fmla="*/ 169473 h 320096"/>
              <a:gd name="connsiteX26" fmla="*/ 68723 w 344804"/>
              <a:gd name="connsiteY26" fmla="*/ 173907 h 320096"/>
              <a:gd name="connsiteX27" fmla="*/ 62566 w 344804"/>
              <a:gd name="connsiteY27" fmla="*/ 160607 h 320096"/>
              <a:gd name="connsiteX28" fmla="*/ 63445 w 344804"/>
              <a:gd name="connsiteY28" fmla="*/ 158833 h 320096"/>
              <a:gd name="connsiteX29" fmla="*/ 100389 w 344804"/>
              <a:gd name="connsiteY29" fmla="*/ 110065 h 320096"/>
              <a:gd name="connsiteX30" fmla="*/ 103908 w 344804"/>
              <a:gd name="connsiteY30" fmla="*/ 105631 h 320096"/>
              <a:gd name="connsiteX31" fmla="*/ 183951 w 344804"/>
              <a:gd name="connsiteY31" fmla="*/ 165040 h 320096"/>
              <a:gd name="connsiteX32" fmla="*/ 271033 w 344804"/>
              <a:gd name="connsiteY32" fmla="*/ 48883 h 320096"/>
              <a:gd name="connsiteX33" fmla="*/ 281587 w 344804"/>
              <a:gd name="connsiteY33" fmla="*/ 47109 h 320096"/>
              <a:gd name="connsiteX34" fmla="*/ 286865 w 344804"/>
              <a:gd name="connsiteY34" fmla="*/ 59523 h 32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44804" h="320096">
                <a:moveTo>
                  <a:pt x="304458" y="115"/>
                </a:moveTo>
                <a:lnTo>
                  <a:pt x="39696" y="115"/>
                </a:lnTo>
                <a:cubicBezTo>
                  <a:pt x="17706" y="115"/>
                  <a:pt x="114" y="17849"/>
                  <a:pt x="114" y="40016"/>
                </a:cubicBezTo>
                <a:lnTo>
                  <a:pt x="114" y="212035"/>
                </a:lnTo>
                <a:cubicBezTo>
                  <a:pt x="114" y="234202"/>
                  <a:pt x="17706" y="251935"/>
                  <a:pt x="39696" y="251935"/>
                </a:cubicBezTo>
                <a:lnTo>
                  <a:pt x="139092" y="251935"/>
                </a:lnTo>
                <a:lnTo>
                  <a:pt x="139092" y="300704"/>
                </a:lnTo>
                <a:lnTo>
                  <a:pt x="84556" y="300704"/>
                </a:lnTo>
                <a:cubicBezTo>
                  <a:pt x="79278" y="300704"/>
                  <a:pt x="74881" y="305137"/>
                  <a:pt x="74881" y="310457"/>
                </a:cubicBezTo>
                <a:cubicBezTo>
                  <a:pt x="74881" y="315778"/>
                  <a:pt x="79278" y="320211"/>
                  <a:pt x="84556" y="320211"/>
                </a:cubicBezTo>
                <a:lnTo>
                  <a:pt x="252561" y="320211"/>
                </a:lnTo>
                <a:cubicBezTo>
                  <a:pt x="257839" y="320211"/>
                  <a:pt x="262236" y="315778"/>
                  <a:pt x="262236" y="310457"/>
                </a:cubicBezTo>
                <a:cubicBezTo>
                  <a:pt x="262236" y="305137"/>
                  <a:pt x="257839" y="300704"/>
                  <a:pt x="252561" y="300704"/>
                </a:cubicBezTo>
                <a:lnTo>
                  <a:pt x="198905" y="300704"/>
                </a:lnTo>
                <a:lnTo>
                  <a:pt x="198905" y="251935"/>
                </a:lnTo>
                <a:lnTo>
                  <a:pt x="305336" y="251935"/>
                </a:lnTo>
                <a:cubicBezTo>
                  <a:pt x="327327" y="251935"/>
                  <a:pt x="344919" y="234202"/>
                  <a:pt x="344919" y="212035"/>
                </a:cubicBezTo>
                <a:lnTo>
                  <a:pt x="344919" y="40016"/>
                </a:lnTo>
                <a:cubicBezTo>
                  <a:pt x="344039" y="18736"/>
                  <a:pt x="326447" y="115"/>
                  <a:pt x="304458" y="115"/>
                </a:cubicBezTo>
                <a:moveTo>
                  <a:pt x="286865" y="59523"/>
                </a:moveTo>
                <a:cubicBezTo>
                  <a:pt x="286865" y="59523"/>
                  <a:pt x="286865" y="60410"/>
                  <a:pt x="286865" y="59523"/>
                </a:cubicBezTo>
                <a:lnTo>
                  <a:pt x="286865" y="60410"/>
                </a:lnTo>
                <a:lnTo>
                  <a:pt x="188350" y="192528"/>
                </a:lnTo>
                <a:lnTo>
                  <a:pt x="185711" y="190754"/>
                </a:lnTo>
                <a:lnTo>
                  <a:pt x="108305" y="134006"/>
                </a:lnTo>
                <a:lnTo>
                  <a:pt x="81038" y="169473"/>
                </a:lnTo>
                <a:cubicBezTo>
                  <a:pt x="78399" y="173907"/>
                  <a:pt x="73121" y="175680"/>
                  <a:pt x="68723" y="173907"/>
                </a:cubicBezTo>
                <a:cubicBezTo>
                  <a:pt x="63445" y="172133"/>
                  <a:pt x="60807" y="165926"/>
                  <a:pt x="62566" y="160607"/>
                </a:cubicBezTo>
                <a:cubicBezTo>
                  <a:pt x="62566" y="159720"/>
                  <a:pt x="62566" y="159720"/>
                  <a:pt x="63445" y="158833"/>
                </a:cubicBezTo>
                <a:lnTo>
                  <a:pt x="100389" y="110065"/>
                </a:lnTo>
                <a:lnTo>
                  <a:pt x="103908" y="105631"/>
                </a:lnTo>
                <a:lnTo>
                  <a:pt x="183951" y="165040"/>
                </a:lnTo>
                <a:lnTo>
                  <a:pt x="271033" y="48883"/>
                </a:lnTo>
                <a:cubicBezTo>
                  <a:pt x="273672" y="46223"/>
                  <a:pt x="278069" y="45336"/>
                  <a:pt x="281587" y="47109"/>
                </a:cubicBezTo>
                <a:cubicBezTo>
                  <a:pt x="286865" y="48883"/>
                  <a:pt x="289503" y="54203"/>
                  <a:pt x="286865" y="59523"/>
                </a:cubicBezTo>
              </a:path>
            </a:pathLst>
          </a:custGeom>
          <a:solidFill>
            <a:srgbClr val="FFFFFF"/>
          </a:solidFill>
          <a:ln w="12253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6"/>
            </p:custDataLst>
          </p:nvPr>
        </p:nvSpPr>
        <p:spPr>
          <a:xfrm>
            <a:off x="9089430" y="2293058"/>
            <a:ext cx="1763601" cy="7760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ym typeface="+mn-ea"/>
              </a:rPr>
              <a:t>消费旺季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3750" y="5299710"/>
            <a:ext cx="25285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b="1">
                <a:sym typeface="+mn-ea"/>
              </a:rPr>
              <a:t> </a:t>
            </a:r>
            <a:r>
              <a:rPr lang="zh-CN" altLang="en-US" sz="1400" b="1">
                <a:sym typeface="+mn-ea"/>
              </a:rPr>
              <a:t>英伟达大会对</a:t>
            </a:r>
            <a:r>
              <a:rPr lang="en-US" altLang="zh-CN" sz="1400" b="1">
                <a:sym typeface="+mn-ea"/>
              </a:rPr>
              <a:t>AI+</a:t>
            </a:r>
            <a:r>
              <a:rPr lang="zh-CN" altLang="en-US" sz="1400" b="1">
                <a:sym typeface="+mn-ea"/>
              </a:rPr>
              <a:t>的刺激带动</a:t>
            </a:r>
            <a:r>
              <a:rPr lang="en-US" altLang="zh-CN" sz="1400" b="1">
                <a:sym typeface="+mn-ea"/>
              </a:rPr>
              <a:t> </a:t>
            </a:r>
            <a:endParaRPr lang="en-US" altLang="zh-CN" sz="140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07475" y="5302250"/>
            <a:ext cx="21818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b="1">
                <a:sym typeface="+mn-ea"/>
              </a:rPr>
              <a:t>618</a:t>
            </a:r>
            <a:r>
              <a:rPr lang="zh-CN" altLang="en-US" sz="1400" b="1">
                <a:sym typeface="+mn-ea"/>
              </a:rPr>
              <a:t>活动对消费的小影响</a:t>
            </a:r>
            <a:r>
              <a:rPr lang="en-US" altLang="zh-CN" sz="1400" b="1">
                <a:sym typeface="+mn-ea"/>
              </a:rPr>
              <a:t> </a:t>
            </a:r>
            <a:endParaRPr lang="en-US" altLang="zh-CN" sz="1400" b="1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66160" y="5299710"/>
            <a:ext cx="23660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b="1">
                <a:sym typeface="+mn-ea"/>
              </a:rPr>
              <a:t> </a:t>
            </a:r>
            <a:r>
              <a:rPr lang="zh-CN" sz="1400" b="1">
                <a:sym typeface="+mn-ea"/>
              </a:rPr>
              <a:t>有色等控盘方向回档到位</a:t>
            </a:r>
            <a:endParaRPr lang="zh-CN" sz="1400" b="1">
              <a:sym typeface="+mn-ea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7"/>
            </p:custDataLst>
          </p:nvPr>
        </p:nvCxnSpPr>
        <p:spPr>
          <a:xfrm>
            <a:off x="9764705" y="3287046"/>
            <a:ext cx="486931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28"/>
            </p:custDataLst>
          </p:nvPr>
        </p:nvSpPr>
        <p:spPr>
          <a:xfrm>
            <a:off x="9089666" y="3523506"/>
            <a:ext cx="1763601" cy="14341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 b="1">
                <a:sym typeface="+mn-ea"/>
              </a:rPr>
              <a:t>家电、旅游、酿酒</a:t>
            </a:r>
            <a:endParaRPr lang="zh-CN" sz="1400" b="1"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 b="1">
                <a:sym typeface="+mn-ea"/>
              </a:rPr>
              <a:t>医药</a:t>
            </a:r>
            <a:r>
              <a:rPr lang="en-US" altLang="zh-CN" sz="1400" b="1">
                <a:sym typeface="+mn-ea"/>
              </a:rPr>
              <a:t>  </a:t>
            </a:r>
            <a:endParaRPr lang="en-US" altLang="zh-CN" sz="1400" b="1"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FFFFFF">
                  <a:alpha val="80000"/>
                </a:srgbClr>
              </a:solidFill>
              <a:latin typeface="+mn-ea"/>
              <a:cs typeface="+mn-ea"/>
            </a:endParaRPr>
          </a:p>
        </p:txBody>
      </p:sp>
    </p:spTree>
    <p:custDataLst>
      <p:tags r:id="rId2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84525" y="62230"/>
            <a:ext cx="6904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消息炒作：复合集流体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5" y="2166620"/>
            <a:ext cx="6287770" cy="2360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45" y="965200"/>
            <a:ext cx="4257675" cy="51269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50260" y="0"/>
            <a:ext cx="5880100" cy="690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事件炒作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：</a:t>
            </a:r>
            <a:r>
              <a:rPr lang="en-US" altLang="zh-CN" sz="3600" b="1">
                <a:solidFill>
                  <a:schemeClr val="bg1"/>
                </a:solidFill>
                <a:sym typeface="+mn-ea"/>
              </a:rPr>
              <a:t>AI  PC</a:t>
            </a:r>
            <a:endParaRPr kumimoji="0" lang="en-US" alt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" y="2386965"/>
            <a:ext cx="7191375" cy="22288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435" y="1087755"/>
            <a:ext cx="3552825" cy="39909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8810" y="1214755"/>
            <a:ext cx="71920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消息面上，在微软Build 开发者前瞻大会上，微软推出了一款名为Copilot+PC的新款人工智能电脑，并将其描述为新一类 Windows PC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22525" y="54610"/>
            <a:ext cx="6590665" cy="690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事件炒作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：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游戏传媒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" y="2358390"/>
            <a:ext cx="6276975" cy="21412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545" y="1066800"/>
            <a:ext cx="4283710" cy="49022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13025" y="54610"/>
            <a:ext cx="6590665" cy="690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知识学习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：回购注销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" y="1264285"/>
            <a:ext cx="6649720" cy="239966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958215" y="4118610"/>
            <a:ext cx="9763760" cy="18453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在市场震荡下行时，“上市公司真金白银回购”容易成为市场关注点，上市公司传递信心。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endParaRPr lang="zh-CN" altLang="en-US" sz="16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回购从用途来划分最常见的</a:t>
            </a:r>
            <a:r>
              <a:rPr lang="zh-CN" altLang="en-US" sz="1600"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有股权激励回购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和</a:t>
            </a:r>
            <a:r>
              <a:rPr lang="zh-CN" altLang="en-US" sz="1600"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回购注销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。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①股权激励：把买回来的股份送给管理层，以后再由管理层卖出去，不会导致流通股减少。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②回购注销：企业流通在市场上的股票数将会减少，在利润不变情况下，每股分得的净利润值将会增厚，股民手中股票的“含金量”也会越来越高。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5088" b="40953"/>
          <a:stretch>
            <a:fillRect/>
          </a:stretch>
        </p:blipFill>
        <p:spPr>
          <a:xfrm>
            <a:off x="7434580" y="1044575"/>
            <a:ext cx="4338320" cy="270002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战法演示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52625"/>
            <a:ext cx="7343140" cy="4130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562475" y="0"/>
            <a:ext cx="4946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盘后选股方法（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）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920750"/>
            <a:ext cx="6167120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对象：当天收盘依然入选《主力增仓》《四线开花》的个股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选股：优选关键位置突破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水手变色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1-3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辅助线上首根反弹阳线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（即和盘中选股方法一致）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、当天</a:t>
            </a:r>
            <a:r>
              <a:rPr lang="zh-CN" altLang="en-US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已涨停</a:t>
            </a:r>
            <a:endParaRPr lang="zh-CN" altLang="en-US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尝试做涨停复制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（观察回档支撑区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60min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的买点）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、当天未涨多</a:t>
            </a:r>
            <a:endParaRPr lang="zh-CN" altLang="en-US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优选主力净买额红肥绿瘦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的个股，做回档低吸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步骤：每天精选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加入自选股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跟踪观察一周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走弱移出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循环更新池子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7825"/>
          <a:stretch>
            <a:fillRect/>
          </a:stretch>
        </p:blipFill>
        <p:spPr>
          <a:xfrm>
            <a:off x="7258050" y="920750"/>
            <a:ext cx="4290695" cy="50165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429500" y="1454150"/>
            <a:ext cx="2451100" cy="5219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日盘后从《主力增仓》《四线开花》优选的个股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4718" r="12453"/>
          <a:stretch>
            <a:fillRect/>
          </a:stretch>
        </p:blipFill>
        <p:spPr>
          <a:xfrm>
            <a:off x="6788150" y="3428365"/>
            <a:ext cx="3914775" cy="2620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0" y="2611755"/>
            <a:ext cx="3509645" cy="359473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186680" y="5166995"/>
            <a:ext cx="1838325" cy="7385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日盘后从《主力增仓》《四线开花》优选个股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83405" y="0"/>
            <a:ext cx="4407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盘后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选股方法（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）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3565" y="836295"/>
            <a:ext cx="109378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四线开花更多是监控在日内分时图里面的大资金流向，</a:t>
            </a:r>
            <a:r>
              <a:rPr lang="zh-CN" altLang="en-US">
                <a:highlight>
                  <a:srgbClr val="00FFFF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监控的是在一个周期里面的大资金流向，更静态选股。盘后可以用智能盯盘设置条件，筛选一批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的个股，透视主力做强势反弹。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34406"/>
          <a:stretch>
            <a:fillRect/>
          </a:stretch>
        </p:blipFill>
        <p:spPr>
          <a:xfrm>
            <a:off x="678180" y="4525645"/>
            <a:ext cx="5856605" cy="134175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20" y="1672590"/>
            <a:ext cx="4919980" cy="4219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rcRect r="2836"/>
          <a:stretch>
            <a:fillRect/>
          </a:stretch>
        </p:blipFill>
        <p:spPr>
          <a:xfrm>
            <a:off x="583565" y="1641475"/>
            <a:ext cx="6021705" cy="259143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7254240" y="1672590"/>
            <a:ext cx="2979420" cy="3683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日盘后数据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01975" y="0"/>
            <a:ext cx="6409055" cy="77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《风口狙击》特训班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380" y="821690"/>
            <a:ext cx="9833610" cy="55314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295" y="4131945"/>
            <a:ext cx="1818640" cy="18186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64330" y="0"/>
            <a:ext cx="5466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盘后选股方法（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3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）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" y="2717800"/>
            <a:ext cx="9144000" cy="32766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9400" b="4556"/>
          <a:stretch>
            <a:fillRect/>
          </a:stretch>
        </p:blipFill>
        <p:spPr>
          <a:xfrm>
            <a:off x="7051040" y="1671320"/>
            <a:ext cx="4754880" cy="299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49095" y="835660"/>
            <a:ext cx="8983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盘后可以用短打平台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连续大额净买筛选一批个股，建立自选股，优选符合三把斧盈利模式个股去做强势反弹。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85060" y="2126615"/>
            <a:ext cx="2979420" cy="3683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日盘后数据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13835" y="0"/>
            <a:ext cx="5561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盘后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选股方法（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4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）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3305" y="2912745"/>
            <a:ext cx="5027295" cy="63246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大额连买：表示主力资金持续流入，一般处于建仓或拉升阶段</a:t>
            </a: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56654" r="15129" b="25856"/>
          <a:stretch>
            <a:fillRect/>
          </a:stretch>
        </p:blipFill>
        <p:spPr>
          <a:xfrm>
            <a:off x="966470" y="3732530"/>
            <a:ext cx="5061585" cy="5283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43305" y="2092960"/>
            <a:ext cx="4984115" cy="6324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龙出水：结合形态选股，股价长时间横盘后突破箱体且伴随放量，有望走出中线行情，回档低吸机会</a:t>
            </a: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70" y="4840605"/>
            <a:ext cx="10655935" cy="120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50" y="1758315"/>
            <a:ext cx="4688840" cy="299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991870" y="836295"/>
            <a:ext cx="101841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四线开花更多是监控在日内分时图里面的大资金流向，</a:t>
            </a:r>
            <a:r>
              <a:rPr lang="zh-CN" altLang="en-US">
                <a:highlight>
                  <a:srgbClr val="00FFFF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监控的是在一个周期里面的大资金流向，更静态选股。盘后可以用智能盯盘设置条件，筛选一批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的个股，结合技术形态，买在突破后二升。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81830" y="43815"/>
            <a:ext cx="5008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3600" b="1">
                <a:solidFill>
                  <a:schemeClr val="bg1"/>
                </a:solidFill>
                <a:sym typeface="+mn-ea"/>
              </a:rPr>
              <a:t>补充：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盘后选股细节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91870" y="836295"/>
            <a:ext cx="104000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如果用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大额连买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龙出水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选出的个股在箱体期间，主力动向已多次试盘洗筹，战法成功率更高。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481" r="12608"/>
          <a:stretch>
            <a:fillRect/>
          </a:stretch>
        </p:blipFill>
        <p:spPr>
          <a:xfrm>
            <a:off x="429260" y="1437005"/>
            <a:ext cx="6181090" cy="4351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1596" b="6513"/>
          <a:stretch>
            <a:fillRect/>
          </a:stretch>
        </p:blipFill>
        <p:spPr>
          <a:xfrm>
            <a:off x="6747510" y="1461770"/>
            <a:ext cx="5163185" cy="434467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45280" y="0"/>
            <a:ext cx="6583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补充：主力动向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VS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主力增仓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345" y="1309370"/>
            <a:ext cx="5968365" cy="423926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13105" y="2902585"/>
            <a:ext cx="4469765" cy="2204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1、未启动/箱体震荡时：每次的阳线拉升，主力动向都是大于主力增仓，属于主力扫盘；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、拉升阶段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高位：主力动向依然红柱子，下方主力增仓显示都是卖出的绿柱子。（因为庄家高位出货，就会在上方挂一个大卖单，同时在下方挂一些大单来对倒吸引资金接盘）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3105" y="1309370"/>
            <a:ext cx="4777105" cy="1173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看主力动向和主力增仓时：</a:t>
            </a:r>
            <a:endParaRPr lang="zh-CN" altLang="en-US" sz="1600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①对比数值（而非柱子长短）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②看是出现在什么位置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③理解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上红下绿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的内在原理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19170" y="66675"/>
            <a:ext cx="5581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3600" b="1">
                <a:solidFill>
                  <a:schemeClr val="bg1"/>
                </a:solidFill>
                <a:sym typeface="+mn-ea"/>
              </a:rPr>
              <a:t>补充：警惕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“偏线”情况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7585" y="2147570"/>
            <a:ext cx="2329180" cy="25634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主力净买额或主力动向一片红都可能是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骗线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现象，请绕行。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因为主力不会那么在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直白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地把自己展示出来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055370"/>
            <a:ext cx="7687945" cy="47472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42105" y="81280"/>
            <a:ext cx="5113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接下来课程安排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0295" y="1931670"/>
            <a:ext cx="4267835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 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实盘课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10:30-11:30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8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   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短线王特训课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15:00-16:00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8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  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短线王特训课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15:00-16:00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8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    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风口解读投教课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15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:00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-16:00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370" y="1518920"/>
            <a:ext cx="5819775" cy="35623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01975" y="0"/>
            <a:ext cx="6409055" cy="77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特训班直播安排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720" y="0"/>
            <a:ext cx="6257925" cy="4613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720" y="4613275"/>
            <a:ext cx="6136005" cy="18789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轮动分化 资金防御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2024 .05.21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63335" y="43681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5190" y="1250950"/>
            <a:ext cx="4624705" cy="44221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972560" y="62230"/>
            <a:ext cx="422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5" y="1067435"/>
            <a:ext cx="6340475" cy="505079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045200" y="3060700"/>
            <a:ext cx="2362835" cy="3683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震荡反弹，上升回档</a:t>
            </a:r>
            <a:endParaRPr lang="zh-CN" altLang="en-US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36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815" y="908050"/>
            <a:ext cx="5748020" cy="526859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15" y="982980"/>
            <a:ext cx="3637915" cy="5118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634230" y="3985260"/>
            <a:ext cx="555815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中线控盘做回档</a:t>
            </a:r>
            <a:r>
              <a:rPr lang="en-US" altLang="zh-CN" sz="2400" spc="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spc="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短线跟资金做反弹</a:t>
            </a:r>
            <a:endParaRPr lang="zh-CN" altLang="en-US" sz="2400" spc="1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208270" y="0"/>
            <a:ext cx="297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5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2755" y="1510030"/>
            <a:ext cx="77685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资金高低回流</a:t>
            </a:r>
            <a:r>
              <a:rPr lang="zh-CN" altLang="en-US">
                <a:sym typeface="+mn-ea"/>
              </a:rPr>
              <a:t>：</a:t>
            </a:r>
            <a:r>
              <a:rPr lang="zh-CN">
                <a:sym typeface="+mn-ea"/>
              </a:rPr>
              <a:t>周</a:t>
            </a:r>
            <a:r>
              <a:rPr lang="en-US" altLang="zh-CN">
                <a:sym typeface="+mn-ea"/>
              </a:rPr>
              <a:t>k</a:t>
            </a:r>
            <a:r>
              <a:rPr lang="zh-CN" altLang="en-US">
                <a:sym typeface="+mn-ea"/>
              </a:rPr>
              <a:t>金叉方向，反弹修复、</a:t>
            </a:r>
            <a:r>
              <a:rPr lang="zh-CN" altLang="en-US">
                <a:sym typeface="+mn-ea"/>
              </a:rPr>
              <a:t>弹性大的双创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      AI</a:t>
            </a:r>
            <a:r>
              <a:rPr lang="zh-CN" altLang="en-US">
                <a:sym typeface="+mn-ea"/>
              </a:rPr>
              <a:t>算力、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应用、智能驾驶、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半导体</a:t>
            </a:r>
            <a:r>
              <a:rPr lang="zh-CN" altLang="en-US">
                <a:sym typeface="+mn-ea"/>
              </a:rPr>
              <a:t>、芯片、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光伏</a:t>
            </a:r>
            <a:r>
              <a:rPr lang="zh-CN" altLang="en-US">
                <a:sym typeface="+mn-ea"/>
              </a:rPr>
              <a:t>、机器人、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医药、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其他低价补涨品种</a:t>
            </a:r>
            <a:r>
              <a:rPr lang="en-US" altLang="zh-CN">
                <a:sym typeface="+mn-ea"/>
              </a:rPr>
              <a:t>....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消费旺季：</a:t>
            </a:r>
            <a:r>
              <a:rPr lang="zh-CN" altLang="en-US">
                <a:sym typeface="+mn-ea"/>
              </a:rPr>
              <a:t>家电、汽车、酿酒等可以作为轮动分化过程中的防御（还有一个防御的控盘型的回档）</a:t>
            </a:r>
            <a:endParaRPr lang="zh-CN" altLang="en-US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2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10000000149011612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2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10000000149011612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2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10000000149011612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2_4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4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24_2*l_h_f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智能图形项正文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24_2*l_h_a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3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3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3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3_4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4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24_2*l_h_f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智能图形项正文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24_2*l_h_a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1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1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1_4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4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2*l_h_f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智能图形项正文"/>
  <p:tag name="KSO_WM_DIAGRAM_USE_COLOR_VALUE" val="{&quot;color_scheme&quot;:1,&quot;color_type&quot;:1,&quot;theme_color_indexes&quot;:[]}"/>
</p:tagLst>
</file>

<file path=ppt/tags/tag1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24_2*l_h_a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DIAGRAM_USE_COLOR_VALUE" val="{&quot;color_scheme&quot;:1,&quot;color_type&quot;:1,&quot;theme_color_indexes&quot;:[]}"/>
</p:tagLst>
</file>

<file path=ppt/tags/tag146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0924_2*l_h_x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89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0924_2*l_h_x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8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0924_2*l_h_x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4_2*l_h_i*1_2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10000000149011612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4_2*l_h_i*1_2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gradient&quot;:[{&quot;brightness&quot;:0.10000000149011612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89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0924_2*l_h_x*1_2_1"/>
  <p:tag name="KSO_WM_TEMPLATE_CATEGORY" val="diagram"/>
  <p:tag name="KSO_WM_TEMPLATE_INDEX" val="20230924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24_2*l_h_a*1_3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DIAGRAM_USE_COLOR_VALUE" val="{&quot;color_scheme&quot;:1,&quot;color_type&quot;:1,&quot;theme_color_indexes&quot;:[]}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4_2*l_h_i*1_2_4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4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24_2*l_h_f*1_2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6.6003875732422,&quot;left&quot;:-128.92499389648438,&quot;top&quot;:111.8748062133789,&quot;width&quot;:99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智能图形项正文"/>
  <p:tag name="KSO_WM_DIAGRAM_USE_COLOR_VALUE" val="{&quot;color_scheme&quot;:1,&quot;color_type&quot;:1,&quot;theme_color_indexes&quot;:[]}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70&quot;:[3312359,3314060,3314058,3312209]}"/>
  <p:tag name="commondata" val="eyJoZGlkIjoiMTE5OTlmMmY3Mzc0MTBlODE0YTNlMWY0MTJhZTZiYTY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2302</Words>
  <Application>WPS 演示</Application>
  <PresentationFormat>宽屏</PresentationFormat>
  <Paragraphs>190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Roboto</vt:lpstr>
      <vt:lpstr>汉仪旗黑-55简</vt:lpstr>
      <vt:lpstr>微软雅黑</vt:lpstr>
      <vt:lpstr>思源黑体 CN Medium</vt:lpstr>
      <vt:lpstr>黑体</vt:lpstr>
      <vt:lpstr>思源黑体 CN Light</vt:lpstr>
      <vt:lpstr>阿里巴巴普惠体 Light</vt:lpstr>
      <vt:lpstr>Arial Unicode MS</vt:lpstr>
      <vt:lpstr>Calibri</vt:lpstr>
      <vt:lpstr>华文细黑</vt:lpstr>
      <vt:lpstr>思源黑体 CN Normal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木栖鸟</cp:lastModifiedBy>
  <cp:revision>897</cp:revision>
  <dcterms:created xsi:type="dcterms:W3CDTF">2019-06-19T02:08:00Z</dcterms:created>
  <dcterms:modified xsi:type="dcterms:W3CDTF">2024-05-21T02:25:12Z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67F8E99CA25843CDBAFD0150A9FB820A</vt:lpwstr>
  </property>
</Properties>
</file>