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1151" r:id="rId4"/>
    <p:sldId id="1322" r:id="rId6"/>
    <p:sldId id="1267" r:id="rId7"/>
    <p:sldId id="370" r:id="rId8"/>
    <p:sldId id="1284" r:id="rId9"/>
    <p:sldId id="505" r:id="rId10"/>
    <p:sldId id="1097" r:id="rId11"/>
    <p:sldId id="500" r:id="rId12"/>
    <p:sldId id="509" r:id="rId13"/>
    <p:sldId id="818" r:id="rId14"/>
    <p:sldId id="1136" r:id="rId15"/>
    <p:sldId id="1137" r:id="rId16"/>
    <p:sldId id="1153" r:id="rId17"/>
    <p:sldId id="1300" r:id="rId18"/>
    <p:sldId id="1323" r:id="rId19"/>
    <p:sldId id="1222" r:id="rId20"/>
    <p:sldId id="800" r:id="rId21"/>
    <p:sldId id="891" r:id="rId22"/>
    <p:sldId id="932" r:id="rId23"/>
    <p:sldId id="823" r:id="rId24"/>
    <p:sldId id="372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0" userDrawn="1">
          <p15:clr>
            <a:srgbClr val="A4A3A4"/>
          </p15:clr>
        </p15:guide>
        <p15:guide id="2" pos="35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096E6"/>
    <a:srgbClr val="F324F3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00"/>
        <p:guide pos="357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0" Type="http://schemas.openxmlformats.org/officeDocument/2006/relationships/tags" Target="tags/tag178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其他例子：三棵树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深化科技体系改革</a:t>
            </a: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9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58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1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tags" Target="../tags/tag160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3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6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5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6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9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6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7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3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5.xml"/><Relationship Id="rId2" Type="http://schemas.openxmlformats.org/officeDocument/2006/relationships/image" Target="../media/image35.png"/><Relationship Id="rId1" Type="http://schemas.openxmlformats.org/officeDocument/2006/relationships/tags" Target="../tags/tag17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7.xml"/><Relationship Id="rId2" Type="http://schemas.openxmlformats.org/officeDocument/2006/relationships/image" Target="../media/image36.png"/><Relationship Id="rId1" Type="http://schemas.openxmlformats.org/officeDocument/2006/relationships/tags" Target="../tags/tag176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image" Target="../media/image14.pn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7" Type="http://schemas.openxmlformats.org/officeDocument/2006/relationships/notesSlide" Target="../notesSlides/notesSlide5.xml"/><Relationship Id="rId36" Type="http://schemas.openxmlformats.org/officeDocument/2006/relationships/slideLayout" Target="../slideLayouts/slideLayout2.xml"/><Relationship Id="rId35" Type="http://schemas.openxmlformats.org/officeDocument/2006/relationships/tags" Target="../tags/tag151.xml"/><Relationship Id="rId34" Type="http://schemas.openxmlformats.org/officeDocument/2006/relationships/tags" Target="../tags/tag150.xml"/><Relationship Id="rId33" Type="http://schemas.openxmlformats.org/officeDocument/2006/relationships/tags" Target="../tags/tag149.xml"/><Relationship Id="rId32" Type="http://schemas.openxmlformats.org/officeDocument/2006/relationships/tags" Target="../tags/tag148.xml"/><Relationship Id="rId31" Type="http://schemas.openxmlformats.org/officeDocument/2006/relationships/tags" Target="../tags/tag147.xml"/><Relationship Id="rId30" Type="http://schemas.openxmlformats.org/officeDocument/2006/relationships/tags" Target="../tags/tag146.xml"/><Relationship Id="rId3" Type="http://schemas.openxmlformats.org/officeDocument/2006/relationships/tags" Target="../tags/tag119.xml"/><Relationship Id="rId29" Type="http://schemas.openxmlformats.org/officeDocument/2006/relationships/tags" Target="../tags/tag145.xml"/><Relationship Id="rId28" Type="http://schemas.openxmlformats.org/officeDocument/2006/relationships/tags" Target="../tags/tag144.xml"/><Relationship Id="rId27" Type="http://schemas.openxmlformats.org/officeDocument/2006/relationships/tags" Target="../tags/tag143.xml"/><Relationship Id="rId26" Type="http://schemas.openxmlformats.org/officeDocument/2006/relationships/tags" Target="../tags/tag142.xml"/><Relationship Id="rId25" Type="http://schemas.openxmlformats.org/officeDocument/2006/relationships/tags" Target="../tags/tag141.xml"/><Relationship Id="rId24" Type="http://schemas.openxmlformats.org/officeDocument/2006/relationships/tags" Target="../tags/tag140.xml"/><Relationship Id="rId23" Type="http://schemas.openxmlformats.org/officeDocument/2006/relationships/tags" Target="../tags/tag139.xml"/><Relationship Id="rId22" Type="http://schemas.openxmlformats.org/officeDocument/2006/relationships/tags" Target="../tags/tag138.xml"/><Relationship Id="rId21" Type="http://schemas.openxmlformats.org/officeDocument/2006/relationships/tags" Target="../tags/tag137.xml"/><Relationship Id="rId20" Type="http://schemas.openxmlformats.org/officeDocument/2006/relationships/tags" Target="../tags/tag136.xml"/><Relationship Id="rId2" Type="http://schemas.openxmlformats.org/officeDocument/2006/relationships/tags" Target="../tags/tag118.xml"/><Relationship Id="rId19" Type="http://schemas.openxmlformats.org/officeDocument/2006/relationships/tags" Target="../tags/tag135.xml"/><Relationship Id="rId18" Type="http://schemas.openxmlformats.org/officeDocument/2006/relationships/tags" Target="../tags/tag134.xml"/><Relationship Id="rId17" Type="http://schemas.openxmlformats.org/officeDocument/2006/relationships/tags" Target="../tags/tag133.xml"/><Relationship Id="rId16" Type="http://schemas.openxmlformats.org/officeDocument/2006/relationships/tags" Target="../tags/tag132.xml"/><Relationship Id="rId15" Type="http://schemas.openxmlformats.org/officeDocument/2006/relationships/tags" Target="../tags/tag131.xml"/><Relationship Id="rId14" Type="http://schemas.openxmlformats.org/officeDocument/2006/relationships/tags" Target="../tags/tag130.xml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3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5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5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68525" y="81280"/>
            <a:ext cx="8246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《好股研选》年度版活动倒计时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440" y="1221740"/>
            <a:ext cx="2890520" cy="45694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15" y="1221105"/>
            <a:ext cx="8124825" cy="45700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40" y="4222115"/>
            <a:ext cx="990600" cy="10013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090670" y="0"/>
            <a:ext cx="5063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策略（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16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-19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）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4600" y="1185545"/>
            <a:ext cx="10010775" cy="90297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en-US" altLang="zh-CN" sz="1600">
                <a:sym typeface="+mn-ea"/>
              </a:rPr>
              <a:t>大盘</a:t>
            </a:r>
            <a:r>
              <a:rPr lang="zh-CN" altLang="en-US" sz="1600">
                <a:sym typeface="+mn-ea"/>
              </a:rPr>
              <a:t>长周期</a:t>
            </a:r>
            <a:r>
              <a:rPr lang="en-US" altLang="zh-CN" sz="1600">
                <a:sym typeface="+mn-ea"/>
              </a:rPr>
              <a:t>死叉</a:t>
            </a:r>
            <a:r>
              <a:rPr lang="zh-CN" altLang="en-US" sz="1600">
                <a:sym typeface="+mn-ea"/>
              </a:rPr>
              <a:t>后金叉拉起</a:t>
            </a:r>
            <a:r>
              <a:rPr lang="en-US" altLang="zh-CN" sz="1600">
                <a:sym typeface="+mn-ea"/>
              </a:rPr>
              <a:t>，3000</a:t>
            </a:r>
            <a:r>
              <a:rPr lang="zh-CN" altLang="en-US" sz="1600">
                <a:sym typeface="+mn-ea"/>
              </a:rPr>
              <a:t>点</a:t>
            </a:r>
            <a:r>
              <a:rPr lang="en-US" altLang="zh-CN" sz="1600">
                <a:sym typeface="+mn-ea"/>
              </a:rPr>
              <a:t>下方</a:t>
            </a:r>
            <a:r>
              <a:rPr lang="zh-CN" altLang="en-US" sz="1600">
                <a:sym typeface="+mn-ea"/>
              </a:rPr>
              <a:t>空头陷阱</a:t>
            </a:r>
            <a:r>
              <a:rPr lang="en-US" altLang="zh-CN" sz="1600">
                <a:sym typeface="+mn-ea"/>
              </a:rPr>
              <a:t>，</a:t>
            </a:r>
            <a:r>
              <a:rPr lang="zh-CN" sz="1600">
                <a:sym typeface="+mn-ea"/>
              </a:rPr>
              <a:t>大底构筑进行时</a:t>
            </a:r>
            <a:r>
              <a:rPr lang="zh-CN" altLang="en-US" sz="1600">
                <a:sym typeface="+mn-ea"/>
              </a:rPr>
              <a:t>，行情有望伴随着更多确定性的落</a:t>
            </a:r>
            <a:r>
              <a:rPr lang="en-US" altLang="zh-CN" sz="1600">
                <a:sym typeface="+mn-ea"/>
              </a:rPr>
              <a:t>   </a:t>
            </a:r>
            <a:endParaRPr lang="en-US" altLang="zh-CN" sz="1600"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1600">
                <a:sym typeface="+mn-ea"/>
              </a:rPr>
              <a:t>           </a:t>
            </a:r>
            <a:r>
              <a:rPr lang="zh-CN" altLang="en-US" sz="1600">
                <a:sym typeface="+mn-ea"/>
              </a:rPr>
              <a:t>地而在反复试探中展开。（美联储降息、海外大选、</a:t>
            </a:r>
            <a:r>
              <a:rPr lang="zh-CN" altLang="en-US" sz="1600">
                <a:highlight>
                  <a:srgbClr val="FFFF00"/>
                </a:highlight>
                <a:sym typeface="+mn-ea"/>
              </a:rPr>
              <a:t>制裁演变、国内深化改革</a:t>
            </a:r>
            <a:r>
              <a:rPr lang="zh-CN" altLang="en-US" sz="1600">
                <a:sym typeface="+mn-ea"/>
              </a:rPr>
              <a:t>）。</a:t>
            </a:r>
            <a:r>
              <a:rPr lang="en-US" altLang="zh-CN" sz="1600">
                <a:sym typeface="+mn-ea"/>
              </a:rPr>
              <a:t>7</a:t>
            </a:r>
            <a:r>
              <a:rPr lang="zh-CN" altLang="en-US" sz="1600">
                <a:sym typeface="+mn-ea"/>
              </a:rPr>
              <a:t>月上旬或走技术性</a:t>
            </a:r>
            <a:endParaRPr lang="zh-CN" altLang="en-US" sz="1600"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 sz="1600">
                <a:sym typeface="+mn-ea"/>
              </a:rPr>
              <a:t> </a:t>
            </a:r>
            <a:r>
              <a:rPr lang="en-US" altLang="zh-CN" sz="1600">
                <a:sym typeface="+mn-ea"/>
              </a:rPr>
              <a:t>          </a:t>
            </a:r>
            <a:r>
              <a:rPr lang="zh-CN" altLang="en-US" sz="1600">
                <a:sym typeface="+mn-ea"/>
              </a:rPr>
              <a:t>周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弱反弹，</a:t>
            </a:r>
            <a:r>
              <a:rPr lang="zh-CN" altLang="en-US" sz="1600">
                <a:highlight>
                  <a:srgbClr val="FFFF00"/>
                </a:highlight>
                <a:sym typeface="+mn-ea"/>
              </a:rPr>
              <a:t>中旬更多会对财报和三中全会有预期</a:t>
            </a:r>
            <a:r>
              <a:rPr lang="zh-CN" altLang="en-US" sz="1600">
                <a:sym typeface="+mn-ea"/>
              </a:rPr>
              <a:t>，下旬关注政策指引。仓位：</a:t>
            </a:r>
            <a:r>
              <a:rPr lang="en-US" altLang="zh-CN" sz="1600">
                <a:sym typeface="+mn-ea"/>
              </a:rPr>
              <a:t>6</a:t>
            </a:r>
            <a:r>
              <a:rPr lang="zh-CN" altLang="en-US" sz="1600">
                <a:sym typeface="+mn-ea"/>
              </a:rPr>
              <a:t>成。</a:t>
            </a:r>
            <a:endParaRPr lang="zh-CN" altLang="en-US" sz="16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34440" y="2378075"/>
            <a:ext cx="10011410" cy="1050925"/>
          </a:xfrm>
          <a:prstGeom prst="rect">
            <a:avLst/>
          </a:prstGeom>
          <a:ln w="635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策略：</a:t>
            </a:r>
            <a:r>
              <a:rPr lang="zh-CN" altLang="en-US" sz="1600">
                <a:sym typeface="+mn-ea"/>
              </a:rPr>
              <a:t>回档低吸不追涨，风险偏好上升。反弹初期持股待涨，谨慎做</a:t>
            </a:r>
            <a:r>
              <a:rPr lang="en-US" altLang="zh-CN" sz="1600">
                <a:sym typeface="+mn-ea"/>
              </a:rPr>
              <a:t>T</a:t>
            </a:r>
            <a:r>
              <a:rPr lang="zh-CN" altLang="en-US" sz="1600">
                <a:sym typeface="+mn-ea"/>
              </a:rPr>
              <a:t>。反弹阶段也注意去弱留强。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ym typeface="+mn-ea"/>
              </a:rPr>
              <a:t>           </a:t>
            </a:r>
            <a:r>
              <a:rPr lang="zh-CN" altLang="en-US" sz="1600">
                <a:sym typeface="+mn-ea"/>
              </a:rPr>
              <a:t>稳健者做中线启动类个股的</a:t>
            </a:r>
            <a:r>
              <a:rPr lang="zh-CN" altLang="en-US" sz="16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控盘回档</a:t>
            </a:r>
            <a:r>
              <a:rPr lang="zh-CN" altLang="en-US" sz="1600">
                <a:sym typeface="+mn-ea"/>
              </a:rPr>
              <a:t>（优选</a:t>
            </a:r>
            <a:r>
              <a:rPr lang="en-US" altLang="zh-CN" sz="1600">
                <a:sym typeface="+mn-ea"/>
              </a:rPr>
              <a:t>5</a:t>
            </a:r>
            <a:r>
              <a:rPr lang="zh-CN" altLang="en-US" sz="1600">
                <a:sym typeface="+mn-ea"/>
              </a:rPr>
              <a:t>月</a:t>
            </a:r>
            <a:r>
              <a:rPr lang="en-US" altLang="zh-CN" sz="1600">
                <a:sym typeface="+mn-ea"/>
              </a:rPr>
              <a:t>6</a:t>
            </a:r>
            <a:r>
              <a:rPr lang="zh-CN" altLang="en-US" sz="1600">
                <a:sym typeface="+mn-ea"/>
              </a:rPr>
              <a:t>月已调整的资源股、或硬科技里的控盘股）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 </a:t>
            </a:r>
            <a:r>
              <a:rPr lang="en-US" altLang="zh-CN" sz="1600">
                <a:sym typeface="+mn-ea"/>
              </a:rPr>
              <a:t>          </a:t>
            </a:r>
            <a:r>
              <a:rPr lang="zh-CN" altLang="en-US" sz="1600">
                <a:sym typeface="+mn-ea"/>
              </a:rPr>
              <a:t>短线进取者</a:t>
            </a:r>
            <a:r>
              <a:rPr lang="zh-CN" altLang="en-US" sz="1600">
                <a:highlight>
                  <a:srgbClr val="FFFF00"/>
                </a:highlight>
                <a:sym typeface="+mn-ea"/>
              </a:rPr>
              <a:t>跟风口做资金轮动博弈</a:t>
            </a:r>
            <a:r>
              <a:rPr lang="zh-CN" altLang="en-US" sz="1600">
                <a:sym typeface="+mn-ea"/>
              </a:rPr>
              <a:t>（优选逆势获资金青睐、持续性良好的风口题材）</a:t>
            </a:r>
            <a:endParaRPr lang="zh-CN" altLang="en-US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94225" y="3718560"/>
            <a:ext cx="6891655" cy="1716405"/>
          </a:xfrm>
          <a:prstGeom prst="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短线活跃资金（风口博弈）</a:t>
            </a:r>
            <a:endParaRPr lang="zh-CN" sz="1600" b="1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①方向：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芯片半导体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/PCB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、消费电子、光学光电子、智能电网、</a:t>
            </a:r>
            <a:r>
              <a:rPr lang="zh-CN" sz="1600">
                <a:solidFill>
                  <a:schemeClr val="tx2"/>
                </a:solidFill>
                <a:sym typeface="+mn-ea"/>
              </a:rPr>
              <a:t>汽车行业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②个股：四线开花、大额连买盘中盘后选股，优选符合《跟庄擒牛战法》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0780" y="3718560"/>
            <a:ext cx="3289935" cy="1716405"/>
          </a:xfrm>
          <a:prstGeom prst="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中线控盘资金（趋势行情）</a:t>
            </a:r>
            <a:endParaRPr lang="zh-CN" sz="1600" b="1">
              <a:solidFill>
                <a:schemeClr val="tx2"/>
              </a:solidFill>
              <a:sym typeface="+mn-ea"/>
            </a:endParaRPr>
          </a:p>
          <a:p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①方向：</a:t>
            </a:r>
            <a:r>
              <a:rPr lang="zh-CN" sz="1600">
                <a:solidFill>
                  <a:schemeClr val="tx2"/>
                </a:solidFill>
                <a:sym typeface="+mn-ea"/>
              </a:rPr>
              <a:t>有色、化工、石油、银行</a:t>
            </a:r>
            <a:endParaRPr lang="zh-CN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sz="1600">
                <a:solidFill>
                  <a:schemeClr val="tx2"/>
                </a:solidFill>
                <a:sym typeface="+mn-ea"/>
              </a:rPr>
              <a:t>②个股：控盘度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50--100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，优选控盘快速增加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62070" y="5615940"/>
            <a:ext cx="49244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rgbClr val="FF0000"/>
                </a:solidFill>
                <a:sym typeface="+mn-ea"/>
              </a:rPr>
              <a:t>15-18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日三中全会，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18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日（周四）盘后披露政策指向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090670" y="0"/>
            <a:ext cx="50634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sym typeface="+mn-ea"/>
              </a:rPr>
              <a:t>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中线控盘选股策略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3275" y="5297170"/>
            <a:ext cx="5813425" cy="583565"/>
          </a:xfrm>
          <a:prstGeom prst="rect">
            <a:avLst/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/>
              <a:t>《选股平台之控盘回档稳健盈利》</a:t>
            </a:r>
            <a:endParaRPr lang="zh-CN" altLang="en-US" sz="1600"/>
          </a:p>
          <a:p>
            <a:r>
              <a:rPr lang="zh-CN" altLang="en-US" sz="1600"/>
              <a:t>https://gsh.n8n8.cn/viewpoint/75545?share=1&amp;cps_id=638872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480" y="1044575"/>
            <a:ext cx="4422775" cy="49872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60" y="1123315"/>
            <a:ext cx="5444490" cy="39541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1735" y="1013460"/>
            <a:ext cx="5538470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88005" y="0"/>
            <a:ext cx="6066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短线跟庄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选股策略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005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≥4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892810"/>
            <a:ext cx="5293995" cy="2684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b="34980"/>
          <a:stretch>
            <a:fillRect/>
          </a:stretch>
        </p:blipFill>
        <p:spPr>
          <a:xfrm>
            <a:off x="803275" y="3654425"/>
            <a:ext cx="5046345" cy="244983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273935" y="458978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5536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财报季行情挖掘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13119" b="66193"/>
          <a:stretch>
            <a:fillRect/>
          </a:stretch>
        </p:blipFill>
        <p:spPr>
          <a:xfrm>
            <a:off x="475615" y="1423670"/>
            <a:ext cx="5277485" cy="1554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1688465"/>
            <a:ext cx="5876925" cy="389636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550410" y="900430"/>
            <a:ext cx="337248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en-US" altLang="zh-CN" b="1">
                <a:sym typeface="+mn-ea"/>
              </a:rPr>
              <a:t>   </a:t>
            </a:r>
            <a:r>
              <a:rPr lang="zh-CN" altLang="en-US" b="1">
                <a:sym typeface="+mn-ea"/>
              </a:rPr>
              <a:t>在确定性里面寻找回档机会</a:t>
            </a:r>
            <a:endParaRPr lang="zh-CN" altLang="en-US" b="1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b="34236"/>
          <a:stretch>
            <a:fillRect/>
          </a:stretch>
        </p:blipFill>
        <p:spPr>
          <a:xfrm>
            <a:off x="455930" y="3429000"/>
            <a:ext cx="5278120" cy="271335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7" name="下箭头 6"/>
          <p:cNvSpPr/>
          <p:nvPr/>
        </p:nvSpPr>
        <p:spPr>
          <a:xfrm>
            <a:off x="2980690" y="3007995"/>
            <a:ext cx="227965" cy="421005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63925" y="0"/>
            <a:ext cx="5661660" cy="713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财报季行情挖掘</a:t>
            </a:r>
            <a:r>
              <a:rPr lang="en-US" altLang="zh-CN" sz="3600" b="1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价投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35" y="1790700"/>
            <a:ext cx="6000750" cy="295275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890" y="921385"/>
            <a:ext cx="3453765" cy="5206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59000" y="0"/>
            <a:ext cx="7299960" cy="713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知识分享：2024年为“改革大年”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</a:endParaRPr>
          </a:p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endParaRPr kumimoji="0" lang="zh-CN" altLang="en-US" sz="32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64765" y="1229995"/>
            <a:ext cx="7903210" cy="6451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/>
              <a:t>中国共产党第二十届中央委员会第三次全体会议于7月15日至18日在北京召开，受到全球的高度关注。（改革事项将围绕中国式现代化展开）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38835" y="2155825"/>
            <a:ext cx="10885805" cy="9950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>
              <a:lnSpc>
                <a:spcPct val="160000"/>
              </a:lnSpc>
            </a:pPr>
            <a:r>
              <a:rPr lang="zh-CN" altLang="en-US" sz="1400"/>
              <a:t>对世界而言，三中全会是外界准确认识中国、理解中国高质量发展和高水平对外开放的重要窗口。</a:t>
            </a:r>
            <a:endParaRPr lang="zh-CN" altLang="en-US" sz="1400"/>
          </a:p>
          <a:p>
            <a:pPr>
              <a:lnSpc>
                <a:spcPct val="160000"/>
              </a:lnSpc>
            </a:pPr>
            <a:r>
              <a:rPr lang="zh-CN" altLang="en-US" sz="1400"/>
              <a:t>对中国而言，</a:t>
            </a:r>
            <a:r>
              <a:rPr lang="zh-CN" altLang="en-US" sz="1400">
                <a:sym typeface="+mn-ea"/>
              </a:rPr>
              <a:t>象征着改革开放进入新的历史时期，也表明中国决心以更大力度和更具体政策攻坚克难，推动国家的全面发展和对外开放。</a:t>
            </a:r>
            <a:endParaRPr lang="zh-CN" altLang="en-US" sz="1400"/>
          </a:p>
          <a:p>
            <a:endParaRPr lang="zh-CN" altLang="en-US" sz="1400"/>
          </a:p>
        </p:txBody>
      </p:sp>
      <p:sp>
        <p:nvSpPr>
          <p:cNvPr id="10" name="文本框 9"/>
          <p:cNvSpPr txBox="1"/>
          <p:nvPr/>
        </p:nvSpPr>
        <p:spPr>
          <a:xfrm>
            <a:off x="1633855" y="3599180"/>
            <a:ext cx="9509760" cy="2009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highlight>
                  <a:srgbClr val="FFFF00"/>
                </a:highlight>
                <a:sym typeface="+mn-ea"/>
              </a:rPr>
              <a:t>历次三中全会将会审议通过“决定文件”，文件将成为今后一个时期经济改革发展的“纲领性文件”</a:t>
            </a:r>
            <a:endParaRPr lang="zh-CN" altLang="en-US" sz="1600">
              <a:highlight>
                <a:srgbClr val="FFFF00"/>
              </a:highlight>
            </a:endParaRPr>
          </a:p>
          <a:p>
            <a:pPr>
              <a:lnSpc>
                <a:spcPct val="170000"/>
              </a:lnSpc>
            </a:pPr>
            <a:r>
              <a:rPr lang="zh-CN" altLang="en-US" sz="1600">
                <a:sym typeface="+mn-ea"/>
              </a:rPr>
              <a:t>1993年十四届三中全会通过了《中共中央关于建立社会主义市场经济体制若干问题的决定》</a:t>
            </a:r>
            <a:endParaRPr lang="zh-CN" altLang="en-US" sz="1600"/>
          </a:p>
          <a:p>
            <a:pPr>
              <a:lnSpc>
                <a:spcPct val="170000"/>
              </a:lnSpc>
            </a:pPr>
            <a:r>
              <a:rPr lang="zh-CN" altLang="en-US" sz="1600">
                <a:sym typeface="+mn-ea"/>
              </a:rPr>
              <a:t>2003年十六届三中全会通过了《中共中央关于完善社会主义市场经济体制若干问题的决定》</a:t>
            </a:r>
            <a:endParaRPr lang="zh-CN" altLang="en-US" sz="1600"/>
          </a:p>
          <a:p>
            <a:pPr>
              <a:lnSpc>
                <a:spcPct val="170000"/>
              </a:lnSpc>
            </a:pPr>
            <a:r>
              <a:rPr lang="zh-CN" altLang="en-US" sz="1600">
                <a:sym typeface="+mn-ea"/>
              </a:rPr>
              <a:t>2013年十八届三中全会审议通过了《中共中央关于全面深化改革若干重大问题的决定》</a:t>
            </a:r>
            <a:endParaRPr lang="zh-CN" altLang="en-US" sz="1600"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en-US" altLang="zh-CN" sz="1600">
                <a:sym typeface="+mn-ea"/>
              </a:rPr>
              <a:t>2024</a:t>
            </a:r>
            <a:r>
              <a:rPr lang="zh-CN" altLang="en-US" sz="1600">
                <a:sym typeface="+mn-ea"/>
              </a:rPr>
              <a:t>年二十界三中全会审议通过了</a:t>
            </a:r>
            <a:r>
              <a:rPr sz="1600">
                <a:sym typeface="+mn-ea"/>
              </a:rPr>
              <a:t>《</a:t>
            </a:r>
            <a:r>
              <a:rPr sz="1600" b="1">
                <a:solidFill>
                  <a:srgbClr val="FF0000"/>
                </a:solidFill>
                <a:sym typeface="+mn-ea"/>
              </a:rPr>
              <a:t>中共中央关于进一步全面深化改革</a:t>
            </a:r>
            <a:r>
              <a:rPr sz="1600">
                <a:solidFill>
                  <a:srgbClr val="FF0000"/>
                </a:solidFill>
                <a:sym typeface="+mn-ea"/>
              </a:rPr>
              <a:t>、</a:t>
            </a:r>
            <a:r>
              <a:rPr sz="1600" b="1">
                <a:solidFill>
                  <a:srgbClr val="FF0000"/>
                </a:solidFill>
                <a:sym typeface="+mn-ea"/>
              </a:rPr>
              <a:t>推进中国式现代化的决定</a:t>
            </a:r>
            <a:r>
              <a:rPr sz="1600">
                <a:sym typeface="+mn-ea"/>
              </a:rPr>
              <a:t>》</a:t>
            </a:r>
            <a:endParaRPr sz="16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42465"/>
            <a:ext cx="7332345" cy="41249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860290" y="0"/>
            <a:ext cx="4946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盘后选股方法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7280" y="1904365"/>
            <a:ext cx="10264140" cy="369252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对象：当天收盘依然入选《主力增仓》《四线开花》的个股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选股：优选关键位置突破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水手变色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1-3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辅助线上首根反弹阳线（即和盘中选股方法一致）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、当天已涨停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尝试做涨停复制（观察回档支撑区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60min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的买点）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、当天未涨多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优选主力净买额红肥绿瘦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大额连买的个股，做回档低吸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步骤：每天精选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加入自选股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跟踪观察一周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走弱移出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循环更新池子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34415" y="1113790"/>
            <a:ext cx="98031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方法</a:t>
            </a:r>
            <a:r>
              <a:rPr lang="en-US" altLang="zh-CN" sz="16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尽管</a:t>
            </a:r>
            <a:r>
              <a:rPr lang="en-US" altLang="zh-CN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盘中选出的个股当日或有表现，不敢追也不建议涨高，但只要比较请准地识别这个异动出现的位置，还是可以找到一些盘后能做的个股机会。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83405" y="0"/>
            <a:ext cx="4407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盘后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选股方法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2945" y="886460"/>
            <a:ext cx="5855970" cy="12712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方法</a:t>
            </a:r>
            <a:r>
              <a:rPr lang="en-US" altLang="zh-CN" sz="16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四线开花更多是监控在日内分时图里面的大资金流向，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大额连买监控的是在一个周期里面的大资金流向，更静态选股。盘后可以用智能盯盘设置条件，筛选一批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大额连买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的个股，透视主力做强势反弹。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rcRect r="2836"/>
          <a:stretch>
            <a:fillRect/>
          </a:stretch>
        </p:blipFill>
        <p:spPr>
          <a:xfrm>
            <a:off x="768350" y="2313305"/>
            <a:ext cx="5790565" cy="259143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857365" y="1038225"/>
            <a:ext cx="4744085" cy="975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方法</a:t>
            </a:r>
            <a:r>
              <a:rPr lang="en-US" altLang="zh-CN" sz="16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6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盘后可以用短打平台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连续大额净买筛选一批个股，建立自选股，优选符合三把斧盈利模式个股去做强势反弹。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365" y="2407285"/>
            <a:ext cx="4939665" cy="3111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14680" y="5115560"/>
            <a:ext cx="60325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方法4：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盘后用智能盯盘设置条件，筛选一批“大额连买”的个股，结合技术形态（龙出水、跳空突破等），买在突破后二升。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39440" y="81280"/>
            <a:ext cx="67995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《好股研选》最新内参上架</a:t>
            </a:r>
            <a:endParaRPr lang="en-US" alt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6565" y="878205"/>
            <a:ext cx="60363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【好股研选】《隐形冠军》消费电子&amp;半导体成为市场资金近期追捧的香饽饽，这个核心概念股已经披露中报大增，且机构预测下半年依然会在高基数下延续高增，目前股价恰逢三金叉共振</a:t>
            </a:r>
            <a:endParaRPr lang="zh-CN" altLang="en-US" sz="1600"/>
          </a:p>
          <a:p>
            <a:r>
              <a:rPr lang="zh-CN" altLang="en-US" sz="1600"/>
              <a:t>https://neican.n8n8.cn/details/strategy/2847</a:t>
            </a:r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6557645" y="4478020"/>
            <a:ext cx="515302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【明日前瞻】消费电子强者恒强，这个赛道龙头中报同比大增6倍，股价已经堆量向上突破，中短期活跃资金明显看多，关注回踩缺口的反弹机会</a:t>
            </a:r>
            <a:endParaRPr lang="zh-CN" altLang="en-US" sz="1600"/>
          </a:p>
          <a:p>
            <a:r>
              <a:rPr lang="zh-CN" altLang="en-US" sz="1600"/>
              <a:t>https://neican.n8n8.cn/details/strategy/2850</a:t>
            </a:r>
            <a:endParaRPr lang="zh-CN" altLang="en-US" sz="16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875" y="1202055"/>
            <a:ext cx="5217795" cy="293560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15" y="1954530"/>
            <a:ext cx="4409440" cy="42087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45280" y="0"/>
            <a:ext cx="6583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补充：主力动向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VS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主力增仓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345" y="1309370"/>
            <a:ext cx="5968365" cy="423926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713105" y="2902585"/>
            <a:ext cx="4469765" cy="22047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1、未启动/箱体震荡时：每次的阳线拉升，主力动向都是大于主力增仓，属于主力扫盘；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、拉升阶段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高位：主力动向依然红柱子，下方主力增仓显示都是卖出的绿柱子。（因为庄家高位出货，就会在上方挂一个大卖单，同时在下方挂一些大单来对倒吸引资金接盘）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13105" y="1309370"/>
            <a:ext cx="4777105" cy="1173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16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看主力动向和主力增仓时：</a:t>
            </a:r>
            <a:endParaRPr lang="zh-CN" altLang="en-US" sz="1600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①对比数值（而非柱子长短）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②看是出现在什么位置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③理解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上红下绿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的内在原理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39440" y="81280"/>
            <a:ext cx="6019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《风口狙击》年度版开放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15" y="1130300"/>
            <a:ext cx="8362950" cy="47053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330" y="1130300"/>
            <a:ext cx="2974340" cy="46088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634490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阳包阴反弹</a:t>
            </a:r>
            <a:r>
              <a:rPr lang="en-US" altLang="zh-CN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国产替代硬逻辑</a:t>
            </a:r>
            <a:endParaRPr lang="zh-CN" altLang="en-US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2024 .07.19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椭圆 10"/>
          <p:cNvSpPr/>
          <p:nvPr>
            <p:custDataLst>
              <p:tags r:id="rId1"/>
            </p:custDataLst>
          </p:nvPr>
        </p:nvSpPr>
        <p:spPr>
          <a:xfrm>
            <a:off x="10127110" y="4635394"/>
            <a:ext cx="146398" cy="146398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610100" y="-22225"/>
            <a:ext cx="3653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舆情角度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任意多边形: 形状 17"/>
          <p:cNvSpPr/>
          <p:nvPr>
            <p:custDataLst>
              <p:tags r:id="rId3"/>
            </p:custDataLst>
          </p:nvPr>
        </p:nvSpPr>
        <p:spPr>
          <a:xfrm>
            <a:off x="1215902" y="4025782"/>
            <a:ext cx="9849340" cy="2006542"/>
          </a:xfrm>
          <a:custGeom>
            <a:avLst/>
            <a:gdLst>
              <a:gd name="connsiteX0" fmla="*/ 4924244 w 9848488"/>
              <a:gd name="connsiteY0" fmla="*/ 0 h 2006368"/>
              <a:gd name="connsiteX1" fmla="*/ 9775437 w 9848488"/>
              <a:gd name="connsiteY1" fmla="*/ 1858432 h 2006368"/>
              <a:gd name="connsiteX2" fmla="*/ 9848488 w 9848488"/>
              <a:gd name="connsiteY2" fmla="*/ 2006368 h 2006368"/>
              <a:gd name="connsiteX3" fmla="*/ 0 w 9848488"/>
              <a:gd name="connsiteY3" fmla="*/ 2006368 h 2006368"/>
              <a:gd name="connsiteX4" fmla="*/ 73051 w 9848488"/>
              <a:gd name="connsiteY4" fmla="*/ 1858432 h 2006368"/>
              <a:gd name="connsiteX5" fmla="*/ 4924244 w 9848488"/>
              <a:gd name="connsiteY5" fmla="*/ 0 h 200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488" h="2006368">
                <a:moveTo>
                  <a:pt x="4924244" y="0"/>
                </a:moveTo>
                <a:cubicBezTo>
                  <a:pt x="7203603" y="0"/>
                  <a:pt x="9132307" y="781751"/>
                  <a:pt x="9775437" y="1858432"/>
                </a:cubicBezTo>
                <a:lnTo>
                  <a:pt x="9848488" y="2006368"/>
                </a:lnTo>
                <a:lnTo>
                  <a:pt x="0" y="2006368"/>
                </a:lnTo>
                <a:lnTo>
                  <a:pt x="73051" y="1858432"/>
                </a:lnTo>
                <a:cubicBezTo>
                  <a:pt x="716182" y="781751"/>
                  <a:pt x="2644886" y="0"/>
                  <a:pt x="492424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87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>
            <p:custDataLst>
              <p:tags r:id="rId4"/>
            </p:custDataLst>
          </p:nvPr>
        </p:nvSpPr>
        <p:spPr>
          <a:xfrm>
            <a:off x="5761444" y="5330815"/>
            <a:ext cx="808417" cy="409251"/>
          </a:xfrm>
          <a:custGeom>
            <a:avLst/>
            <a:gdLst>
              <a:gd name="connsiteX0" fmla="*/ 1450658 w 1450657"/>
              <a:gd name="connsiteY0" fmla="*/ 523875 h 734377"/>
              <a:gd name="connsiteX1" fmla="*/ 161925 w 1450657"/>
              <a:gd name="connsiteY1" fmla="*/ 734377 h 734377"/>
              <a:gd name="connsiteX2" fmla="*/ 0 w 1450657"/>
              <a:gd name="connsiteY2" fmla="*/ 0 h 73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0657" h="734377">
                <a:moveTo>
                  <a:pt x="1450658" y="523875"/>
                </a:moveTo>
                <a:lnTo>
                  <a:pt x="161925" y="73437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78000"/>
                  <a:lumOff val="22000"/>
                </a:schemeClr>
              </a:gs>
              <a:gs pos="78000">
                <a:schemeClr val="accent1">
                  <a:lumMod val="91000"/>
                </a:schemeClr>
              </a:gs>
            </a:gsLst>
            <a:lin ang="16200000" scaled="0"/>
          </a:gradFill>
          <a:ln w="483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endParaRPr lang="zh-CN" altLang="en-US"/>
          </a:p>
        </p:txBody>
      </p:sp>
      <p:sp>
        <p:nvSpPr>
          <p:cNvPr id="6" name="任意多边形: 形状 5"/>
          <p:cNvSpPr/>
          <p:nvPr>
            <p:custDataLst>
              <p:tags r:id="rId5"/>
            </p:custDataLst>
          </p:nvPr>
        </p:nvSpPr>
        <p:spPr>
          <a:xfrm>
            <a:off x="5321937" y="5058511"/>
            <a:ext cx="529745" cy="681555"/>
          </a:xfrm>
          <a:custGeom>
            <a:avLst/>
            <a:gdLst>
              <a:gd name="connsiteX0" fmla="*/ 0 w 950595"/>
              <a:gd name="connsiteY0" fmla="*/ 0 h 1223009"/>
              <a:gd name="connsiteX1" fmla="*/ 788670 w 950595"/>
              <a:gd name="connsiteY1" fmla="*/ 488633 h 1223009"/>
              <a:gd name="connsiteX2" fmla="*/ 950595 w 950595"/>
              <a:gd name="connsiteY2" fmla="*/ 1223010 h 122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595" h="1223009">
                <a:moveTo>
                  <a:pt x="0" y="0"/>
                </a:moveTo>
                <a:lnTo>
                  <a:pt x="788670" y="488633"/>
                </a:lnTo>
                <a:lnTo>
                  <a:pt x="950595" y="1223010"/>
                </a:lnTo>
                <a:close/>
              </a:path>
            </a:pathLst>
          </a:custGeom>
          <a:gradFill>
            <a:gsLst>
              <a:gs pos="19000">
                <a:schemeClr val="accent1">
                  <a:lumMod val="60000"/>
                  <a:lumOff val="40000"/>
                </a:schemeClr>
              </a:gs>
              <a:gs pos="92000">
                <a:schemeClr val="accent1"/>
              </a:gs>
            </a:gsLst>
            <a:lin ang="0" scaled="0"/>
          </a:gradFill>
          <a:ln w="483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endParaRPr lang="zh-CN" altLang="en-US"/>
          </a:p>
        </p:txBody>
      </p:sp>
      <p:sp>
        <p:nvSpPr>
          <p:cNvPr id="17" name="任意多边形: 形状 6"/>
          <p:cNvSpPr/>
          <p:nvPr>
            <p:custDataLst>
              <p:tags r:id="rId6"/>
            </p:custDataLst>
          </p:nvPr>
        </p:nvSpPr>
        <p:spPr>
          <a:xfrm>
            <a:off x="5321937" y="4427383"/>
            <a:ext cx="439507" cy="903431"/>
          </a:xfrm>
          <a:custGeom>
            <a:avLst/>
            <a:gdLst>
              <a:gd name="connsiteX0" fmla="*/ 0 w 788670"/>
              <a:gd name="connsiteY0" fmla="*/ 1132523 h 1621155"/>
              <a:gd name="connsiteX1" fmla="*/ 619125 w 788670"/>
              <a:gd name="connsiteY1" fmla="*/ 0 h 1621155"/>
              <a:gd name="connsiteX2" fmla="*/ 788670 w 788670"/>
              <a:gd name="connsiteY2" fmla="*/ 1621155 h 162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8670" h="1621155">
                <a:moveTo>
                  <a:pt x="0" y="1132523"/>
                </a:moveTo>
                <a:lnTo>
                  <a:pt x="619125" y="0"/>
                </a:lnTo>
                <a:lnTo>
                  <a:pt x="788670" y="162115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100000">
                <a:schemeClr val="accent1">
                  <a:lumMod val="86000"/>
                  <a:lumOff val="14000"/>
                </a:schemeClr>
              </a:gs>
            </a:gsLst>
            <a:lin ang="600000" scaled="0"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23" name="任意多边形: 形状 7"/>
          <p:cNvSpPr/>
          <p:nvPr>
            <p:custDataLst>
              <p:tags r:id="rId7"/>
            </p:custDataLst>
          </p:nvPr>
        </p:nvSpPr>
        <p:spPr>
          <a:xfrm>
            <a:off x="5761444" y="4760199"/>
            <a:ext cx="808417" cy="862560"/>
          </a:xfrm>
          <a:custGeom>
            <a:avLst/>
            <a:gdLst>
              <a:gd name="connsiteX0" fmla="*/ 1385888 w 1450657"/>
              <a:gd name="connsiteY0" fmla="*/ 0 h 1547812"/>
              <a:gd name="connsiteX1" fmla="*/ 1450658 w 1450657"/>
              <a:gd name="connsiteY1" fmla="*/ 1547812 h 1547812"/>
              <a:gd name="connsiteX2" fmla="*/ 0 w 1450657"/>
              <a:gd name="connsiteY2" fmla="*/ 1023938 h 154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0657" h="1547812">
                <a:moveTo>
                  <a:pt x="1385888" y="0"/>
                </a:moveTo>
                <a:lnTo>
                  <a:pt x="1450658" y="1547812"/>
                </a:lnTo>
                <a:lnTo>
                  <a:pt x="0" y="1023938"/>
                </a:lnTo>
                <a:close/>
              </a:path>
            </a:pathLst>
          </a:custGeom>
          <a:gradFill flip="none" rotWithShape="1">
            <a:gsLst>
              <a:gs pos="36000">
                <a:schemeClr val="accent1">
                  <a:lumMod val="75000"/>
                </a:schemeClr>
              </a:gs>
              <a:gs pos="100000">
                <a:schemeClr val="accent1">
                  <a:lumMod val="70000"/>
                  <a:lumOff val="30000"/>
                </a:schemeClr>
              </a:gs>
            </a:gsLst>
            <a:lin ang="1800000" scaled="0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25" name="任意多边形: 形状 9"/>
          <p:cNvSpPr/>
          <p:nvPr>
            <p:custDataLst>
              <p:tags r:id="rId8"/>
            </p:custDataLst>
          </p:nvPr>
        </p:nvSpPr>
        <p:spPr>
          <a:xfrm>
            <a:off x="6450430" y="4219838"/>
            <a:ext cx="513819" cy="702787"/>
          </a:xfrm>
          <a:custGeom>
            <a:avLst/>
            <a:gdLst>
              <a:gd name="connsiteX0" fmla="*/ 149542 w 922019"/>
              <a:gd name="connsiteY0" fmla="*/ 969645 h 1261109"/>
              <a:gd name="connsiteX1" fmla="*/ 0 w 922019"/>
              <a:gd name="connsiteY1" fmla="*/ 0 h 1261109"/>
              <a:gd name="connsiteX2" fmla="*/ 922020 w 922019"/>
              <a:gd name="connsiteY2" fmla="*/ 1261110 h 126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019" h="1261109">
                <a:moveTo>
                  <a:pt x="149542" y="969645"/>
                </a:moveTo>
                <a:lnTo>
                  <a:pt x="0" y="0"/>
                </a:lnTo>
                <a:lnTo>
                  <a:pt x="922020" y="126111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92000">
                <a:schemeClr val="accent1"/>
              </a:gs>
            </a:gsLst>
            <a:lin ang="9600000" scaled="0"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27" name="任意多边形: 形状 10"/>
          <p:cNvSpPr/>
          <p:nvPr>
            <p:custDataLst>
              <p:tags r:id="rId9"/>
            </p:custDataLst>
          </p:nvPr>
        </p:nvSpPr>
        <p:spPr>
          <a:xfrm>
            <a:off x="6533766" y="4760199"/>
            <a:ext cx="430483" cy="862560"/>
          </a:xfrm>
          <a:custGeom>
            <a:avLst/>
            <a:gdLst>
              <a:gd name="connsiteX0" fmla="*/ 0 w 772477"/>
              <a:gd name="connsiteY0" fmla="*/ 0 h 1547812"/>
              <a:gd name="connsiteX1" fmla="*/ 772477 w 772477"/>
              <a:gd name="connsiteY1" fmla="*/ 291465 h 1547812"/>
              <a:gd name="connsiteX2" fmla="*/ 64770 w 772477"/>
              <a:gd name="connsiteY2" fmla="*/ 1547812 h 154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2477" h="1547812">
                <a:moveTo>
                  <a:pt x="0" y="0"/>
                </a:moveTo>
                <a:lnTo>
                  <a:pt x="772477" y="291465"/>
                </a:lnTo>
                <a:lnTo>
                  <a:pt x="64770" y="1547812"/>
                </a:lnTo>
                <a:close/>
              </a:path>
            </a:pathLst>
          </a:custGeom>
          <a:gradFill>
            <a:gsLst>
              <a:gs pos="28000">
                <a:schemeClr val="accent1">
                  <a:lumMod val="75000"/>
                </a:schemeClr>
              </a:gs>
              <a:gs pos="100000">
                <a:schemeClr val="accent1">
                  <a:lumMod val="70000"/>
                  <a:lumOff val="30000"/>
                </a:schemeClr>
              </a:gs>
            </a:gsLst>
            <a:lin ang="21594000" scaled="0"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28" name="任意多边形: 形状 11"/>
          <p:cNvSpPr/>
          <p:nvPr>
            <p:custDataLst>
              <p:tags r:id="rId10"/>
            </p:custDataLst>
          </p:nvPr>
        </p:nvSpPr>
        <p:spPr>
          <a:xfrm>
            <a:off x="5666961" y="4219838"/>
            <a:ext cx="866805" cy="540361"/>
          </a:xfrm>
          <a:custGeom>
            <a:avLst/>
            <a:gdLst>
              <a:gd name="connsiteX0" fmla="*/ 0 w 1555432"/>
              <a:gd name="connsiteY0" fmla="*/ 372428 h 969645"/>
              <a:gd name="connsiteX1" fmla="*/ 1405890 w 1555432"/>
              <a:gd name="connsiteY1" fmla="*/ 0 h 969645"/>
              <a:gd name="connsiteX2" fmla="*/ 1555433 w 1555432"/>
              <a:gd name="connsiteY2" fmla="*/ 969645 h 96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5432" h="969645">
                <a:moveTo>
                  <a:pt x="0" y="372428"/>
                </a:moveTo>
                <a:lnTo>
                  <a:pt x="1405890" y="0"/>
                </a:lnTo>
                <a:lnTo>
                  <a:pt x="1555433" y="96964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5000"/>
                  <a:lumOff val="45000"/>
                </a:schemeClr>
              </a:gs>
              <a:gs pos="100000">
                <a:schemeClr val="accent1"/>
              </a:gs>
            </a:gsLst>
            <a:lin ang="7200000" scaled="0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29" name="任意多边形: 形状 12"/>
          <p:cNvSpPr/>
          <p:nvPr>
            <p:custDataLst>
              <p:tags r:id="rId11"/>
            </p:custDataLst>
          </p:nvPr>
        </p:nvSpPr>
        <p:spPr>
          <a:xfrm>
            <a:off x="5666961" y="4427383"/>
            <a:ext cx="866805" cy="903431"/>
          </a:xfrm>
          <a:custGeom>
            <a:avLst/>
            <a:gdLst>
              <a:gd name="connsiteX0" fmla="*/ 0 w 1555432"/>
              <a:gd name="connsiteY0" fmla="*/ 0 h 1621155"/>
              <a:gd name="connsiteX1" fmla="*/ 1555433 w 1555432"/>
              <a:gd name="connsiteY1" fmla="*/ 597218 h 1621155"/>
              <a:gd name="connsiteX2" fmla="*/ 169545 w 1555432"/>
              <a:gd name="connsiteY2" fmla="*/ 1621155 h 162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5432" h="1621155">
                <a:moveTo>
                  <a:pt x="0" y="0"/>
                </a:moveTo>
                <a:lnTo>
                  <a:pt x="1555433" y="597218"/>
                </a:lnTo>
                <a:lnTo>
                  <a:pt x="169545" y="162115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36000"/>
                  <a:lumOff val="64000"/>
                </a:schemeClr>
              </a:gs>
              <a:gs pos="100000">
                <a:schemeClr val="accent1">
                  <a:lumMod val="77000"/>
                  <a:lumOff val="23000"/>
                </a:schemeClr>
              </a:gs>
            </a:gsLst>
            <a:lin ang="2700000" scaled="1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30" name="椭圆 29"/>
          <p:cNvSpPr/>
          <p:nvPr>
            <p:custDataLst>
              <p:tags r:id="rId12"/>
            </p:custDataLst>
          </p:nvPr>
        </p:nvSpPr>
        <p:spPr>
          <a:xfrm rot="20464926">
            <a:off x="4766649" y="4733625"/>
            <a:ext cx="2828260" cy="590855"/>
          </a:xfrm>
          <a:prstGeom prst="ellipse">
            <a:avLst/>
          </a:prstGeom>
          <a:noFill/>
          <a:ln w="952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椭圆 30"/>
          <p:cNvSpPr/>
          <p:nvPr>
            <p:custDataLst>
              <p:tags r:id="rId13"/>
            </p:custDataLst>
          </p:nvPr>
        </p:nvSpPr>
        <p:spPr>
          <a:xfrm rot="997938">
            <a:off x="4877396" y="4733625"/>
            <a:ext cx="2606766" cy="590855"/>
          </a:xfrm>
          <a:prstGeom prst="ellipse">
            <a:avLst/>
          </a:prstGeom>
          <a:noFill/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椭圆 31"/>
          <p:cNvSpPr/>
          <p:nvPr>
            <p:custDataLst>
              <p:tags r:id="rId14"/>
            </p:custDataLst>
          </p:nvPr>
        </p:nvSpPr>
        <p:spPr>
          <a:xfrm rot="19668910">
            <a:off x="4686233" y="4733625"/>
            <a:ext cx="2828260" cy="590855"/>
          </a:xfrm>
          <a:prstGeom prst="ellipse">
            <a:avLst/>
          </a:prstGeom>
          <a:noFill/>
          <a:ln w="19050">
            <a:gradFill flip="none" rotWithShape="1">
              <a:gsLst>
                <a:gs pos="1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>
            <p:custDataLst>
              <p:tags r:id="rId15"/>
            </p:custDataLst>
          </p:nvPr>
        </p:nvSpPr>
        <p:spPr>
          <a:xfrm>
            <a:off x="7009367" y="4918784"/>
            <a:ext cx="110267" cy="110267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椭圆 33"/>
          <p:cNvSpPr/>
          <p:nvPr>
            <p:custDataLst>
              <p:tags r:id="rId16"/>
            </p:custDataLst>
          </p:nvPr>
        </p:nvSpPr>
        <p:spPr>
          <a:xfrm>
            <a:off x="6381446" y="5332876"/>
            <a:ext cx="110267" cy="110267"/>
          </a:xfrm>
          <a:prstGeom prst="ellipse">
            <a:avLst/>
          </a:prstGeom>
          <a:gradFill flip="none" rotWithShape="1">
            <a:gsLst>
              <a:gs pos="1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任意多边形: 形状 21"/>
          <p:cNvSpPr/>
          <p:nvPr>
            <p:custDataLst>
              <p:tags r:id="rId17"/>
            </p:custDataLst>
          </p:nvPr>
        </p:nvSpPr>
        <p:spPr>
          <a:xfrm>
            <a:off x="1078745" y="3809150"/>
            <a:ext cx="10123652" cy="2006542"/>
          </a:xfrm>
          <a:custGeom>
            <a:avLst/>
            <a:gdLst>
              <a:gd name="connsiteX0" fmla="*/ 4924244 w 9848488"/>
              <a:gd name="connsiteY0" fmla="*/ 0 h 2006368"/>
              <a:gd name="connsiteX1" fmla="*/ 9775437 w 9848488"/>
              <a:gd name="connsiteY1" fmla="*/ 1858432 h 2006368"/>
              <a:gd name="connsiteX2" fmla="*/ 9848488 w 9848488"/>
              <a:gd name="connsiteY2" fmla="*/ 2006368 h 2006368"/>
              <a:gd name="connsiteX3" fmla="*/ 0 w 9848488"/>
              <a:gd name="connsiteY3" fmla="*/ 2006368 h 2006368"/>
              <a:gd name="connsiteX4" fmla="*/ 73051 w 9848488"/>
              <a:gd name="connsiteY4" fmla="*/ 1858432 h 2006368"/>
              <a:gd name="connsiteX5" fmla="*/ 4924244 w 9848488"/>
              <a:gd name="connsiteY5" fmla="*/ 0 h 200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488" h="2006368">
                <a:moveTo>
                  <a:pt x="4924244" y="0"/>
                </a:moveTo>
                <a:cubicBezTo>
                  <a:pt x="7203603" y="0"/>
                  <a:pt x="9132307" y="781751"/>
                  <a:pt x="9775437" y="1858432"/>
                </a:cubicBezTo>
                <a:lnTo>
                  <a:pt x="9848488" y="2006368"/>
                </a:lnTo>
                <a:lnTo>
                  <a:pt x="0" y="2006368"/>
                </a:lnTo>
                <a:lnTo>
                  <a:pt x="73051" y="1858432"/>
                </a:lnTo>
                <a:cubicBezTo>
                  <a:pt x="716182" y="781751"/>
                  <a:pt x="2644886" y="0"/>
                  <a:pt x="4924244" y="0"/>
                </a:cubicBezTo>
                <a:close/>
              </a:path>
            </a:pathLst>
          </a:custGeom>
          <a:noFill/>
          <a:ln w="15875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92000">
                  <a:schemeClr val="accent1">
                    <a:alpha val="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>
            <p:custDataLst>
              <p:tags r:id="rId18"/>
            </p:custDataLst>
          </p:nvPr>
        </p:nvSpPr>
        <p:spPr>
          <a:xfrm>
            <a:off x="1704742" y="4636029"/>
            <a:ext cx="146398" cy="146398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19"/>
            </p:custDataLst>
          </p:nvPr>
        </p:nvSpPr>
        <p:spPr>
          <a:xfrm>
            <a:off x="1761290" y="4824021"/>
            <a:ext cx="90453" cy="90453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矩形 38"/>
          <p:cNvSpPr/>
          <p:nvPr>
            <p:custDataLst>
              <p:tags r:id="rId20"/>
            </p:custDataLst>
          </p:nvPr>
        </p:nvSpPr>
        <p:spPr>
          <a:xfrm>
            <a:off x="1368425" y="2853055"/>
            <a:ext cx="1074420" cy="10902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zh-CN" sz="14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海外扰动</a:t>
            </a:r>
            <a:endParaRPr sz="1400" b="1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400">
                <a:latin typeface="+mn-ea"/>
                <a:cs typeface="+mn-ea"/>
                <a:sym typeface="+mn-ea"/>
              </a:rPr>
              <a:t>美大选落地</a:t>
            </a:r>
            <a:endParaRPr lang="zh-CN" sz="1400">
              <a:latin typeface="+mn-ea"/>
              <a:cs typeface="+mn-ea"/>
              <a:sym typeface="+mn-ea"/>
            </a:endParaRPr>
          </a:p>
          <a:p>
            <a:pPr algn="l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400">
                <a:latin typeface="+mn-ea"/>
                <a:cs typeface="+mn-ea"/>
                <a:sym typeface="+mn-ea"/>
              </a:rPr>
              <a:t>美联储降息</a:t>
            </a:r>
            <a:endParaRPr lang="zh-CN" sz="1400">
              <a:latin typeface="+mn-ea"/>
              <a:cs typeface="+mn-ea"/>
              <a:sym typeface="+mn-ea"/>
            </a:endParaRPr>
          </a:p>
        </p:txBody>
      </p:sp>
      <p:cxnSp>
        <p:nvCxnSpPr>
          <p:cNvPr id="40" name="直接连接符 39"/>
          <p:cNvCxnSpPr/>
          <p:nvPr>
            <p:custDataLst>
              <p:tags r:id="rId21"/>
            </p:custDataLst>
          </p:nvPr>
        </p:nvCxnSpPr>
        <p:spPr>
          <a:xfrm flipV="1">
            <a:off x="1761466" y="4132769"/>
            <a:ext cx="0" cy="649310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椭圆 40"/>
          <p:cNvSpPr/>
          <p:nvPr>
            <p:custDataLst>
              <p:tags r:id="rId22"/>
            </p:custDataLst>
          </p:nvPr>
        </p:nvSpPr>
        <p:spPr>
          <a:xfrm>
            <a:off x="8450710" y="4196609"/>
            <a:ext cx="146398" cy="146398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椭圆 41"/>
          <p:cNvSpPr/>
          <p:nvPr>
            <p:custDataLst>
              <p:tags r:id="rId23"/>
            </p:custDataLst>
          </p:nvPr>
        </p:nvSpPr>
        <p:spPr>
          <a:xfrm>
            <a:off x="10183022" y="4669716"/>
            <a:ext cx="90453" cy="90453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>
            <p:custDataLst>
              <p:tags r:id="rId24"/>
            </p:custDataLst>
          </p:nvPr>
        </p:nvCxnSpPr>
        <p:spPr>
          <a:xfrm flipV="1">
            <a:off x="10273368" y="3956874"/>
            <a:ext cx="0" cy="649310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6" name="椭圆 45"/>
          <p:cNvSpPr/>
          <p:nvPr>
            <p:custDataLst>
              <p:tags r:id="rId25"/>
            </p:custDataLst>
          </p:nvPr>
        </p:nvSpPr>
        <p:spPr>
          <a:xfrm>
            <a:off x="3708288" y="4018013"/>
            <a:ext cx="146398" cy="146398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椭圆 46"/>
          <p:cNvSpPr/>
          <p:nvPr>
            <p:custDataLst>
              <p:tags r:id="rId26"/>
            </p:custDataLst>
          </p:nvPr>
        </p:nvSpPr>
        <p:spPr>
          <a:xfrm>
            <a:off x="3764835" y="4018046"/>
            <a:ext cx="90453" cy="90453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矩形 48"/>
          <p:cNvSpPr/>
          <p:nvPr>
            <p:custDataLst>
              <p:tags r:id="rId27"/>
            </p:custDataLst>
          </p:nvPr>
        </p:nvSpPr>
        <p:spPr>
          <a:xfrm>
            <a:off x="7941945" y="1809115"/>
            <a:ext cx="1731010" cy="188468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marL="0" indent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16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A</a:t>
            </a:r>
            <a:r>
              <a:rPr lang="zh-CN" altLang="en-US" sz="16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股</a:t>
            </a:r>
            <a:r>
              <a:rPr lang="zh-CN" sz="16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中报</a:t>
            </a:r>
            <a:endParaRPr lang="zh-CN" sz="1600" b="1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1600">
                <a:latin typeface="+mn-ea"/>
                <a:cs typeface="+mn-ea"/>
                <a:sym typeface="+mn-ea"/>
              </a:rPr>
              <a:t>→</a:t>
            </a:r>
            <a:r>
              <a:rPr lang="zh-CN" altLang="en-US" sz="1600">
                <a:latin typeface="+mn-ea"/>
                <a:cs typeface="+mn-ea"/>
                <a:sym typeface="+mn-ea"/>
              </a:rPr>
              <a:t>潜伏预增</a:t>
            </a:r>
            <a:endParaRPr lang="zh-CN" altLang="en-US" sz="1600">
              <a:latin typeface="+mn-ea"/>
              <a:cs typeface="+mn-ea"/>
              <a:sym typeface="+mn-ea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1600">
                <a:latin typeface="+mn-ea"/>
                <a:cs typeface="+mn-ea"/>
                <a:sym typeface="+mn-ea"/>
              </a:rPr>
              <a:t>→</a:t>
            </a:r>
            <a:r>
              <a:rPr lang="zh-CN" altLang="en-US" sz="1600">
                <a:latin typeface="+mn-ea"/>
                <a:cs typeface="+mn-ea"/>
                <a:sym typeface="+mn-ea"/>
              </a:rPr>
              <a:t>布局确定性</a:t>
            </a:r>
            <a:endParaRPr lang="zh-CN" sz="1600">
              <a:latin typeface="+mn-ea"/>
              <a:cs typeface="+mn-ea"/>
              <a:sym typeface="+mn-ea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CN" sz="1600">
              <a:latin typeface="+mn-ea"/>
              <a:cs typeface="+mn-ea"/>
              <a:sym typeface="+mn-ea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CN" sz="1600">
              <a:latin typeface="+mn-ea"/>
              <a:cs typeface="+mn-ea"/>
              <a:sym typeface="+mn-ea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CN" sz="1600">
              <a:latin typeface="+mn-ea"/>
              <a:cs typeface="+mn-ea"/>
              <a:sym typeface="+mn-ea"/>
            </a:endParaRPr>
          </a:p>
        </p:txBody>
      </p:sp>
      <p:cxnSp>
        <p:nvCxnSpPr>
          <p:cNvPr id="50" name="直接连接符 49"/>
          <p:cNvCxnSpPr/>
          <p:nvPr>
            <p:custDataLst>
              <p:tags r:id="rId28"/>
            </p:custDataLst>
          </p:nvPr>
        </p:nvCxnSpPr>
        <p:spPr>
          <a:xfrm flipV="1">
            <a:off x="3765646" y="3293773"/>
            <a:ext cx="0" cy="649310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1" name="椭圆 110"/>
          <p:cNvSpPr/>
          <p:nvPr>
            <p:custDataLst>
              <p:tags r:id="rId29"/>
            </p:custDataLst>
          </p:nvPr>
        </p:nvSpPr>
        <p:spPr>
          <a:xfrm>
            <a:off x="6003933" y="3810368"/>
            <a:ext cx="146398" cy="146398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2" name="椭圆 111"/>
          <p:cNvSpPr/>
          <p:nvPr>
            <p:custDataLst>
              <p:tags r:id="rId30"/>
            </p:custDataLst>
          </p:nvPr>
        </p:nvSpPr>
        <p:spPr>
          <a:xfrm>
            <a:off x="6003966" y="3843421"/>
            <a:ext cx="90453" cy="90453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8" name="直接连接符 107"/>
          <p:cNvCxnSpPr/>
          <p:nvPr>
            <p:custDataLst>
              <p:tags r:id="rId31"/>
            </p:custDataLst>
          </p:nvPr>
        </p:nvCxnSpPr>
        <p:spPr>
          <a:xfrm flipV="1">
            <a:off x="6094312" y="3044218"/>
            <a:ext cx="0" cy="649310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文本框 2"/>
          <p:cNvSpPr txBox="1"/>
          <p:nvPr/>
        </p:nvSpPr>
        <p:spPr>
          <a:xfrm>
            <a:off x="3284855" y="2507615"/>
            <a:ext cx="1054735" cy="10623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sz="1400" b="1">
                <a:solidFill>
                  <a:srgbClr val="FF0000"/>
                </a:solidFill>
                <a:latin typeface="+mn-ea"/>
                <a:cs typeface="+mn-ea"/>
              </a:rPr>
              <a:t>外围市场</a:t>
            </a:r>
            <a:endParaRPr lang="zh-CN" sz="1400" b="1">
              <a:solidFill>
                <a:srgbClr val="FF0000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sz="1400">
                <a:latin typeface="+mn-ea"/>
                <a:cs typeface="+mn-ea"/>
              </a:rPr>
              <a:t>隔夜美股</a:t>
            </a:r>
            <a:endParaRPr lang="zh-CN" sz="1400"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sz="1400">
                <a:latin typeface="+mn-ea"/>
                <a:cs typeface="+mn-ea"/>
              </a:rPr>
              <a:t>港股等</a:t>
            </a:r>
            <a:endParaRPr lang="zh-CN" sz="1400">
              <a:latin typeface="+mn-ea"/>
              <a:cs typeface="+mn-ea"/>
            </a:endParaRPr>
          </a:p>
        </p:txBody>
      </p:sp>
      <p:cxnSp>
        <p:nvCxnSpPr>
          <p:cNvPr id="7" name="直接连接符 6"/>
          <p:cNvCxnSpPr/>
          <p:nvPr>
            <p:custDataLst>
              <p:tags r:id="rId32"/>
            </p:custDataLst>
          </p:nvPr>
        </p:nvCxnSpPr>
        <p:spPr>
          <a:xfrm flipV="1">
            <a:off x="8506163" y="3483164"/>
            <a:ext cx="0" cy="649310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椭圆 7"/>
          <p:cNvSpPr/>
          <p:nvPr>
            <p:custDataLst>
              <p:tags r:id="rId33"/>
            </p:custDataLst>
          </p:nvPr>
        </p:nvSpPr>
        <p:spPr>
          <a:xfrm>
            <a:off x="8506622" y="4196641"/>
            <a:ext cx="90453" cy="90453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532120" y="2219325"/>
            <a:ext cx="2082800" cy="948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sz="1400" b="1">
                <a:solidFill>
                  <a:srgbClr val="FF0000"/>
                </a:solidFill>
                <a:latin typeface="+mn-ea"/>
                <a:cs typeface="+mn-ea"/>
              </a:rPr>
              <a:t>三中全会15-18日</a:t>
            </a:r>
            <a:endParaRPr lang="zh-CN" altLang="en-US" sz="1400">
              <a:solidFill>
                <a:schemeClr val="tx1"/>
              </a:solidFill>
              <a:latin typeface="+mn-ea"/>
              <a:cs typeface="+mn-ea"/>
            </a:endParaRPr>
          </a:p>
          <a:p>
            <a:r>
              <a:rPr lang="en-US" altLang="zh-CN" sz="1400">
                <a:solidFill>
                  <a:schemeClr val="tx1"/>
                </a:solidFill>
                <a:latin typeface="+mn-ea"/>
                <a:cs typeface="+mn-ea"/>
              </a:rPr>
              <a:t>→</a:t>
            </a:r>
            <a:r>
              <a:rPr lang="zh-CN" altLang="en-US" sz="1400">
                <a:solidFill>
                  <a:schemeClr val="tx1"/>
                </a:solidFill>
                <a:latin typeface="+mn-ea"/>
                <a:cs typeface="+mn-ea"/>
              </a:rPr>
              <a:t>财</a:t>
            </a:r>
            <a:r>
              <a:rPr lang="zh-CN" altLang="en-US" sz="1400">
                <a:solidFill>
                  <a:schemeClr val="tx1"/>
                </a:solidFill>
                <a:latin typeface="+mn-ea"/>
                <a:cs typeface="+mn-ea"/>
              </a:rPr>
              <a:t>税改革</a:t>
            </a:r>
            <a:endParaRPr lang="zh-CN" altLang="en-US" sz="1400">
              <a:solidFill>
                <a:schemeClr val="tx1"/>
              </a:solidFill>
              <a:latin typeface="+mn-ea"/>
              <a:cs typeface="+mn-ea"/>
            </a:endParaRPr>
          </a:p>
          <a:p>
            <a:r>
              <a:rPr lang="en-US" altLang="zh-CN" sz="1400">
                <a:solidFill>
                  <a:schemeClr val="tx1"/>
                </a:solidFill>
                <a:latin typeface="+mn-ea"/>
                <a:cs typeface="+mn-ea"/>
              </a:rPr>
              <a:t>→</a:t>
            </a:r>
            <a:r>
              <a:rPr lang="zh-CN" altLang="en-US" sz="1400">
                <a:solidFill>
                  <a:schemeClr val="tx1"/>
                </a:solidFill>
                <a:latin typeface="+mn-ea"/>
                <a:cs typeface="+mn-ea"/>
              </a:rPr>
              <a:t>新质生产力</a:t>
            </a:r>
            <a:endParaRPr lang="zh-CN" altLang="en-US" sz="1400">
              <a:solidFill>
                <a:schemeClr val="tx1"/>
              </a:solidFill>
              <a:latin typeface="+mn-ea"/>
              <a:cs typeface="+mn-ea"/>
            </a:endParaRPr>
          </a:p>
          <a:p>
            <a:r>
              <a:rPr lang="en-US" altLang="zh-CN" sz="1400">
                <a:solidFill>
                  <a:schemeClr val="tx1"/>
                </a:solidFill>
                <a:latin typeface="+mn-ea"/>
                <a:cs typeface="+mn-ea"/>
              </a:rPr>
              <a:t>→</a:t>
            </a:r>
            <a:r>
              <a:rPr lang="zh-CN" altLang="en-US" sz="1400">
                <a:solidFill>
                  <a:schemeClr val="tx1"/>
                </a:solidFill>
                <a:latin typeface="+mn-ea"/>
                <a:cs typeface="+mn-ea"/>
              </a:rPr>
              <a:t>国企改革</a:t>
            </a:r>
            <a:r>
              <a:rPr lang="en-US" altLang="zh-CN" sz="1400">
                <a:solidFill>
                  <a:schemeClr val="tx1"/>
                </a:solidFill>
                <a:latin typeface="+mn-ea"/>
                <a:cs typeface="+mn-ea"/>
              </a:rPr>
              <a:t>/</a:t>
            </a:r>
            <a:r>
              <a:rPr lang="zh-CN" altLang="en-US" sz="1400">
                <a:solidFill>
                  <a:schemeClr val="tx1"/>
                </a:solidFill>
                <a:latin typeface="+mn-ea"/>
                <a:cs typeface="+mn-ea"/>
              </a:rPr>
              <a:t>民企优化</a:t>
            </a:r>
            <a:endParaRPr lang="en-US" altLang="zh-CN" sz="1400">
              <a:solidFill>
                <a:schemeClr val="tx1"/>
              </a:solidFill>
              <a:latin typeface="+mn-ea"/>
              <a:cs typeface="+mn-ea"/>
            </a:endParaRPr>
          </a:p>
          <a:p>
            <a:r>
              <a:rPr lang="en-US" altLang="zh-CN" sz="1400">
                <a:solidFill>
                  <a:schemeClr val="tx1"/>
                </a:solidFill>
                <a:latin typeface="+mn-ea"/>
                <a:cs typeface="+mn-ea"/>
              </a:rPr>
              <a:t>→</a:t>
            </a:r>
            <a:r>
              <a:rPr lang="zh-CN" altLang="en-US" sz="1400">
                <a:solidFill>
                  <a:schemeClr val="tx1"/>
                </a:solidFill>
                <a:latin typeface="+mn-ea"/>
                <a:cs typeface="+mn-ea"/>
              </a:rPr>
              <a:t>土地改革</a:t>
            </a:r>
            <a:endParaRPr lang="zh-CN" altLang="en-US" sz="1400">
              <a:solidFill>
                <a:schemeClr val="tx1"/>
              </a:solidFill>
              <a:latin typeface="+mn-ea"/>
              <a:cs typeface="+mn-ea"/>
            </a:endParaRPr>
          </a:p>
          <a:p>
            <a:r>
              <a:rPr lang="en-US" altLang="zh-CN" sz="1400">
                <a:solidFill>
                  <a:schemeClr val="tx1"/>
                </a:solidFill>
                <a:latin typeface="+mn-ea"/>
                <a:cs typeface="+mn-ea"/>
              </a:rPr>
              <a:t>→</a:t>
            </a:r>
            <a:r>
              <a:rPr lang="zh-CN" altLang="en-US" sz="1400">
                <a:solidFill>
                  <a:schemeClr val="tx1"/>
                </a:solidFill>
                <a:latin typeface="+mn-ea"/>
                <a:cs typeface="+mn-ea"/>
              </a:rPr>
              <a:t>民生改善</a:t>
            </a:r>
            <a:endParaRPr lang="zh-CN" altLang="en-US" sz="1400">
              <a:solidFill>
                <a:schemeClr val="tx1"/>
              </a:solidFill>
              <a:latin typeface="+mn-ea"/>
              <a:cs typeface="+mn-ea"/>
            </a:endParaRPr>
          </a:p>
          <a:p>
            <a:r>
              <a:rPr lang="en-US" altLang="zh-CN" sz="1400">
                <a:solidFill>
                  <a:schemeClr val="tx1"/>
                </a:solidFill>
                <a:latin typeface="+mn-ea"/>
                <a:cs typeface="+mn-ea"/>
              </a:rPr>
              <a:t>→</a:t>
            </a:r>
            <a:r>
              <a:rPr lang="zh-CN" altLang="en-US" sz="1400">
                <a:solidFill>
                  <a:schemeClr val="tx1"/>
                </a:solidFill>
                <a:latin typeface="+mn-ea"/>
                <a:cs typeface="+mn-ea"/>
              </a:rPr>
              <a:t>高水平开放</a:t>
            </a:r>
            <a:endParaRPr lang="zh-CN" sz="1400">
              <a:solidFill>
                <a:schemeClr val="tx1"/>
              </a:solidFill>
              <a:latin typeface="+mn-ea"/>
              <a:cs typeface="+mn-ea"/>
            </a:endParaRPr>
          </a:p>
          <a:p>
            <a:endParaRPr lang="zh-CN" sz="1400">
              <a:latin typeface="+mn-ea"/>
              <a:cs typeface="+mn-ea"/>
            </a:endParaRPr>
          </a:p>
          <a:p>
            <a:endParaRPr lang="zh-CN" sz="1400"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34"/>
            </p:custDataLst>
          </p:nvPr>
        </p:nvSpPr>
        <p:spPr>
          <a:xfrm>
            <a:off x="10014585" y="2686685"/>
            <a:ext cx="1768475" cy="1270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CN" sz="1600">
              <a:latin typeface="+mn-ea"/>
              <a:cs typeface="+mn-ea"/>
              <a:sym typeface="+mn-ea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CN" sz="1600">
              <a:latin typeface="+mn-ea"/>
              <a:cs typeface="+mn-ea"/>
              <a:sym typeface="+mn-ea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CN" sz="1600">
              <a:latin typeface="+mn-ea"/>
              <a:cs typeface="+mn-ea"/>
              <a:sym typeface="+mn-ea"/>
            </a:endParaRPr>
          </a:p>
          <a:p>
            <a:pPr marL="0" indent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6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A</a:t>
            </a:r>
            <a:r>
              <a:rPr lang="zh-CN" altLang="en-US" sz="16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股市场缺量磨底</a:t>
            </a:r>
            <a:endParaRPr lang="zh-CN" altLang="en-US" sz="1600" b="1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pPr mar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1600">
                <a:latin typeface="+mn-ea"/>
                <a:cs typeface="+mn-ea"/>
                <a:sym typeface="+mn-ea"/>
              </a:rPr>
              <a:t>→中线控盘回档</a:t>
            </a:r>
            <a:endParaRPr lang="zh-CN" sz="1600">
              <a:latin typeface="+mn-ea"/>
              <a:cs typeface="+mn-ea"/>
              <a:sym typeface="+mn-ea"/>
            </a:endParaRPr>
          </a:p>
          <a:p>
            <a:pPr mar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1600">
                <a:latin typeface="+mn-ea"/>
                <a:cs typeface="+mn-ea"/>
                <a:sym typeface="+mn-ea"/>
              </a:rPr>
              <a:t>→短线强者恒强</a:t>
            </a:r>
            <a:endParaRPr lang="zh-CN" sz="1600">
              <a:latin typeface="+mn-ea"/>
              <a:cs typeface="+mn-ea"/>
              <a:sym typeface="+mn-ea"/>
            </a:endParaRPr>
          </a:p>
        </p:txBody>
      </p:sp>
    </p:spTree>
    <p:custDataLst>
      <p:tags r:id="rId3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972560" y="62230"/>
            <a:ext cx="4224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80" y="1083945"/>
            <a:ext cx="5439410" cy="445071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640" y="1369060"/>
            <a:ext cx="5679440" cy="401002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3743325" y="4605020"/>
            <a:ext cx="2171065" cy="92964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zh-CN">
                <a:sym typeface="+mn-ea"/>
              </a:rPr>
              <a:t>长周期</a:t>
            </a:r>
            <a:r>
              <a:rPr lang="zh-CN" altLang="en-US">
                <a:sym typeface="+mn-ea"/>
              </a:rPr>
              <a:t>死叉调整后</a:t>
            </a:r>
            <a:endParaRPr lang="zh-CN" altLang="en-US"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>
                <a:sym typeface="+mn-ea"/>
              </a:rPr>
              <a:t>周</a:t>
            </a:r>
            <a:r>
              <a:rPr lang="en-US" altLang="zh-CN">
                <a:sym typeface="+mn-ea"/>
              </a:rPr>
              <a:t>k</a:t>
            </a:r>
            <a:r>
              <a:rPr lang="zh-CN" altLang="en-US">
                <a:sym typeface="+mn-ea"/>
              </a:rPr>
              <a:t>线呈三重底信号</a:t>
            </a:r>
            <a:endParaRPr lang="zh-CN" altLang="en-US"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>
                <a:sym typeface="+mn-ea"/>
              </a:rPr>
              <a:t>捕捞季节弱金叉</a:t>
            </a:r>
            <a:endParaRPr lang="zh-CN" altLang="en-US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56905" y="2726690"/>
            <a:ext cx="1694815" cy="7023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ctr">
              <a:lnSpc>
                <a:spcPct val="110000"/>
              </a:lnSpc>
            </a:pPr>
            <a:r>
              <a:rPr lang="zh-CN">
                <a:sym typeface="+mn-ea"/>
              </a:rPr>
              <a:t>周</a:t>
            </a:r>
            <a:r>
              <a:rPr lang="en-US" altLang="zh-CN">
                <a:sym typeface="+mn-ea"/>
              </a:rPr>
              <a:t>k</a:t>
            </a:r>
            <a:r>
              <a:rPr lang="zh-CN" altLang="en-US">
                <a:sym typeface="+mn-ea"/>
              </a:rPr>
              <a:t>金叉初期</a:t>
            </a:r>
            <a:endParaRPr lang="zh-CN" altLang="en-US"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>
                <a:sym typeface="+mn-ea"/>
              </a:rPr>
              <a:t>日</a:t>
            </a:r>
            <a:r>
              <a:rPr lang="en-US" altLang="zh-CN">
                <a:sym typeface="+mn-ea"/>
              </a:rPr>
              <a:t>k</a:t>
            </a:r>
            <a:r>
              <a:rPr lang="zh-CN" altLang="en-US">
                <a:sym typeface="+mn-ea"/>
              </a:rPr>
              <a:t>遇压将死叉</a:t>
            </a:r>
            <a:endParaRPr lang="zh-CN" altLang="en-US"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365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949825" y="1816100"/>
            <a:ext cx="400685" cy="30861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866005" y="3368675"/>
            <a:ext cx="400685" cy="30861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949825" y="4736465"/>
            <a:ext cx="400685" cy="30861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1757680" y="2124710"/>
            <a:ext cx="662305" cy="335915"/>
          </a:xfrm>
          <a:prstGeom prst="roundRect">
            <a:avLst/>
          </a:prstGeom>
          <a:noFill/>
          <a:ln>
            <a:solidFill>
              <a:srgbClr val="F324F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1757680" y="3150235"/>
            <a:ext cx="662305" cy="335915"/>
          </a:xfrm>
          <a:prstGeom prst="roundRect">
            <a:avLst/>
          </a:prstGeom>
          <a:noFill/>
          <a:ln>
            <a:solidFill>
              <a:srgbClr val="F324F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757680" y="4585335"/>
            <a:ext cx="516890" cy="335915"/>
          </a:xfrm>
          <a:prstGeom prst="roundRect">
            <a:avLst/>
          </a:prstGeom>
          <a:noFill/>
          <a:ln>
            <a:solidFill>
              <a:srgbClr val="F324F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948055" y="873760"/>
            <a:ext cx="4719955" cy="5299075"/>
          </a:xfrm>
          <a:prstGeom prst="rect">
            <a:avLst/>
          </a:prstGeom>
          <a:noFill/>
          <a:ln w="12700" cmpd="sng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6012"/>
          <a:stretch>
            <a:fillRect/>
          </a:stretch>
        </p:blipFill>
        <p:spPr>
          <a:xfrm>
            <a:off x="1101090" y="946785"/>
            <a:ext cx="4427855" cy="27997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9644"/>
          <a:stretch>
            <a:fillRect/>
          </a:stretch>
        </p:blipFill>
        <p:spPr>
          <a:xfrm>
            <a:off x="1168400" y="3746500"/>
            <a:ext cx="4360545" cy="13208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rcRect t="2959" b="3319"/>
          <a:stretch>
            <a:fillRect/>
          </a:stretch>
        </p:blipFill>
        <p:spPr>
          <a:xfrm>
            <a:off x="6167755" y="946785"/>
            <a:ext cx="5020945" cy="50241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350510" y="2444115"/>
            <a:ext cx="1978025" cy="125285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40000"/>
              </a:lnSpc>
            </a:pPr>
            <a:r>
              <a:rPr lang="zh-CN" altLang="en-US">
                <a:sym typeface="+mn-ea"/>
              </a:rPr>
              <a:t>大盘底部构筑</a:t>
            </a:r>
            <a:endParaRPr lang="zh-CN" altLang="en-US">
              <a:sym typeface="+mn-ea"/>
            </a:endParaRPr>
          </a:p>
          <a:p>
            <a:pPr algn="ctr">
              <a:lnSpc>
                <a:spcPct val="140000"/>
              </a:lnSpc>
            </a:pPr>
            <a:r>
              <a:rPr lang="zh-CN" altLang="en-US">
                <a:sym typeface="+mn-ea"/>
              </a:rPr>
              <a:t>海内外资金小幅流入但仍需观察</a:t>
            </a:r>
            <a:endParaRPr lang="zh-CN" altLang="en-US"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720965" y="3696970"/>
            <a:ext cx="2146300" cy="8655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40000"/>
              </a:lnSpc>
            </a:pPr>
            <a:r>
              <a:rPr lang="zh-CN" altLang="en-US">
                <a:sym typeface="+mn-ea"/>
              </a:rPr>
              <a:t>大盘股相对走强</a:t>
            </a:r>
            <a:endParaRPr lang="zh-CN" altLang="en-US">
              <a:sym typeface="+mn-ea"/>
            </a:endParaRPr>
          </a:p>
          <a:p>
            <a:pPr algn="ctr">
              <a:lnSpc>
                <a:spcPct val="140000"/>
              </a:lnSpc>
            </a:pPr>
            <a:r>
              <a:rPr lang="zh-CN" altLang="en-US">
                <a:sym typeface="+mn-ea"/>
              </a:rPr>
              <a:t>小盘股也小幅修复</a:t>
            </a:r>
            <a:endParaRPr lang="zh-CN" altLang="en-US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90" y="5116830"/>
            <a:ext cx="4453890" cy="968375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4913630" y="5429250"/>
            <a:ext cx="575945" cy="486410"/>
          </a:xfrm>
          <a:prstGeom prst="ellipse">
            <a:avLst/>
          </a:prstGeom>
          <a:noFill/>
          <a:ln w="12700" cmpd="sng">
            <a:solidFill>
              <a:srgbClr val="F324F3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4_1"/>
  <p:tag name="KSO_WM_TEMPLATE_CATEGORY" val="diagram"/>
  <p:tag name="KSO_WM_TEMPLATE_INDEX" val="20231731"/>
  <p:tag name="KSO_WM_UNIT_LAYERLEVEL" val="1_1_1"/>
  <p:tag name="KSO_WM_TAG_VERSION" val="3.0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5.25,&quot;top&quot;:26.75,&quot;width&quot;:857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ORE_SCHEMECOLOR_INDEX_BRIGHTNESS" val="0"/>
  <p:tag name="KSO_WM_UNIT_LINE_FILL_TYPE" val="2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gradient&quot;:[{&quot;brightness&quot;:0,&quot;colorType&quot;:1,&quot;foreColorIndex&quot;:5,&quot;pos&quot;:0,&quot;transparency&quot;:0.8500000238418579},{&quot;brightness&quot;:0,&quot;colorType&quot;:1,&quot;foreColorIndex&quot;:5,&quot;pos&quot;:1,&quot;transparency&quot;:1}],&quot;type&quot;:3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00000047683716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87"/>
  <p:tag name="KSO_WM_UNIT_LINE_FORE_SCHEMECOLOR_INDEX_2_TRANS" val="1"/>
  <p:tag name="KSO_WM_UNIT_LINE_GRADIENT_TYPE" val="0"/>
  <p:tag name="KSO_WM_UNIT_LINE_GRADIENT_ANGLE" val="90"/>
  <p:tag name="KSO_WM_UNIT_LINE_GRADIENT_Direction" val="1"/>
  <p:tag name="KSO_WM_UNIT_LINE_FILL_TYPE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2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2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gradient&quot;:[{&quot;brightness&quot;:0.2199999988079071,&quot;colorType&quot;:1,&quot;foreColorIndex&quot;:5,&quot;pos&quot;:0.009999999776482582,&quot;transparency&quot;:0},{&quot;brightness&quot;:-0.09000000357627869,&quot;colorType&quot;:1,&quot;foreColorIndex&quot;:5,&quot;pos&quot;:0.77999997138977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3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3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gradient&quot;:[{&quot;brightness&quot;:0.4000000059604645,&quot;colorType&quot;:1,&quot;foreColorIndex&quot;:5,&quot;pos&quot;:0.1899999976158142,&quot;transparency&quot;:0},{&quot;brightness&quot;:0,&quot;colorType&quot;:1,&quot;foreColorIndex&quot;:5,&quot;pos&quot;:0.92000001668930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4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4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gradient&quot;:[{&quot;brightness&quot;:0.5,&quot;colorType&quot;:1,&quot;foreColorIndex&quot;:5,&quot;pos&quot;:0,&quot;transparency&quot;:0},{&quot;brightness&quot;:0.1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5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gradient&quot;:[{&quot;brightness&quot;:-0.25,&quot;colorType&quot;:1,&quot;foreColorIndex&quot;:5,&quot;pos&quot;:0.36000001430511475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6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6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gradient&quot;:[{&quot;brightness&quot;:0.4000000059604645,&quot;colorType&quot;:1,&quot;foreColorIndex&quot;:5,&quot;pos&quot;:0.009999999776482582,&quot;transparency&quot;:0},{&quot;brightness&quot;:0,&quot;colorType&quot;:1,&quot;foreColorIndex&quot;:5,&quot;pos&quot;:0.92000001668930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7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7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gradient&quot;:[{&quot;brightness&quot;:-0.25,&quot;colorType&quot;:1,&quot;foreColorIndex&quot;:5,&quot;pos&quot;:0.2800000011920929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8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8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gradient&quot;:[{&quot;brightness&quot;:0.4499999880790710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9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9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gradient&quot;:[{&quot;brightness&quot;:0.6399999856948853,&quot;colorType&quot;:1,&quot;foreColorIndex&quot;:5,&quot;pos&quot;:0,&quot;transparency&quot;:0},{&quot;brightness&quot;:0.23000000417232513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0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0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1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1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1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1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2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2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0.009999999776482582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_1_BRIGHTNESS" val="0.4"/>
  <p:tag name="KSO_WM_UNIT_LINE_FORE_SCHEMECOLOR_INDEX_1" val="5"/>
  <p:tag name="KSO_WM_UNIT_LINE_FORE_SCHEMECOLOR_INDEX_1_POS" val="0.01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1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3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3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4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4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gradient&quot;:[{&quot;brightness&quot;:0.800000011920929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5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9200000166893005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92"/>
  <p:tag name="KSO_WM_UNIT_LINE_FORE_SCHEMECOLOR_INDEX_2_TRANS" val="1"/>
  <p:tag name="KSO_WM_UNIT_LINE_GRADIENT_TYPE" val="0"/>
  <p:tag name="KSO_WM_UNIT_LINE_GRADIENT_ANGLE" val="90"/>
  <p:tag name="KSO_WM_UNIT_LINE_GRADIENT_Direction" val="1"/>
  <p:tag name="KSO_WM_UNIT_LINE_FILL_TYPE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1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ORE_SCHEMECOLOR_INDEX_BRIGHTNESS" val="0"/>
  <p:tag name="KSO_WM_UNIT_LINE_FILL_TYPE" val="2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1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31_3*l_h_a*1_1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1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270"/>
  <p:tag name="KSO_WM_UNIT_LINE_GRADIENT_Direction" val="6"/>
  <p:tag name="KSO_WM_UNIT_LINE_FILL_TYPE" val="5"/>
  <p:tag name="KSO_WM_UNIT_USESOURCEFORMAT_APPLY" val="1"/>
  <p:tag name="KSO_WM_DIAGRAM_USE_COLOR_VALUE" val="{&quot;color_scheme&quot;:1,&quot;color_type&quot;:1,&quot;theme_color_indexes&quot;:[]}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4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ORE_SCHEMECOLOR_INDEX_BRIGHTNESS" val="0"/>
  <p:tag name="KSO_WM_UNIT_LINE_FILL_TYPE" val="2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4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4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4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270"/>
  <p:tag name="KSO_WM_UNIT_LINE_GRADIENT_Direction" val="6"/>
  <p:tag name="KSO_WM_UNIT_LINE_FILL_TYPE" val="5"/>
  <p:tag name="KSO_WM_UNIT_USESOURCEFORMAT_APPLY" val="1"/>
  <p:tag name="KSO_WM_DIAGRAM_USE_COLOR_VALUE" val="{&quot;color_scheme&quot;:1,&quot;color_type&quot;:1,&quot;theme_color_indexes&quot;:[]}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2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ORE_SCHEMECOLOR_INDEX_BRIGHTNESS" val="0"/>
  <p:tag name="KSO_WM_UNIT_LINE_FILL_TYPE" val="2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2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31_3*l_h_a*1_2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2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270"/>
  <p:tag name="KSO_WM_UNIT_LINE_GRADIENT_Direction" val="6"/>
  <p:tag name="KSO_WM_UNIT_LINE_FILL_TYPE" val="5"/>
  <p:tag name="KSO_WM_UNIT_USESOURCEFORMAT_APPLY" val="1"/>
  <p:tag name="KSO_WM_DIAGRAM_USE_COLOR_VALUE" val="{&quot;color_scheme&quot;:1,&quot;color_type&quot;:1,&quot;theme_color_indexes&quot;:[]}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3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ORE_SCHEMECOLOR_INDEX_BRIGHTNESS" val="0"/>
  <p:tag name="KSO_WM_UNIT_LINE_FILL_TYPE" val="2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3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3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270"/>
  <p:tag name="KSO_WM_UNIT_LINE_GRADIENT_Direction" val="6"/>
  <p:tag name="KSO_WM_UNIT_LINE_FILL_TYPE" val="5"/>
  <p:tag name="KSO_WM_UNIT_USESOURCEFORMAT_APPLY" val="1"/>
  <p:tag name="KSO_WM_DIAGRAM_USE_COLOR_VALUE" val="{&quot;color_scheme&quot;:1,&quot;color_type&quot;:1,&quot;theme_color_indexes&quot;:[]}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4_3"/>
  <p:tag name="KSO_WM_TEMPLATE_CATEGORY" val="diagram"/>
  <p:tag name="KSO_WM_TEMPLATE_INDEX" val="20231731"/>
  <p:tag name="KSO_WM_UNIT_LAYERLEVEL" val="1_1_1"/>
  <p:tag name="KSO_WM_TAG_VERSION" val="3.0"/>
  <p:tag name="KSO_WM_UNIT_TYPE" val="l_h_i"/>
  <p:tag name="KSO_WM_UNIT_INDEX" val="1_4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5.25,&quot;top&quot;:26.75,&quot;width&quot;:857.9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270"/>
  <p:tag name="KSO_WM_UNIT_LINE_GRADIENT_Direction" val="6"/>
  <p:tag name="KSO_WM_UNIT_LINE_FILL_TYPE" val="5"/>
  <p:tag name="KSO_WM_UNIT_USESOURCEFORMAT_APPLY" val="1"/>
  <p:tag name="KSO_WM_DIAGRAM_USE_COLOR_VALUE" val="{&quot;color_scheme&quot;:1,&quot;color_type&quot;:1,&quot;theme_color_indexes&quot;:[]}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4_2"/>
  <p:tag name="KSO_WM_TEMPLATE_CATEGORY" val="diagram"/>
  <p:tag name="KSO_WM_TEMPLATE_INDEX" val="20231731"/>
  <p:tag name="KSO_WM_UNIT_LAYERLEVEL" val="1_1_1"/>
  <p:tag name="KSO_WM_TAG_VERSION" val="3.0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5.25,&quot;top&quot;:26.75,&quot;width&quot;:857.9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31_3*l_h_a*1_2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55.7567716535433,&quot;left&quot;:40.25,&quot;top&quot;:26.75,&quot;width&quot;:9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],&quot;65&quot;:[20205081],&quot;70&quot;:[3312359,3314058,3312209,3320069,3314060]}"/>
  <p:tag name="commondata" val="eyJoZGlkIjoiMTE5OTlmMmY3Mzc0MTBlODE0YTNlMWY0MTJhZTZiYTYifQ=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2476</Words>
  <Application>WPS 演示</Application>
  <PresentationFormat>宽屏</PresentationFormat>
  <Paragraphs>194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Roboto</vt:lpstr>
      <vt:lpstr>汉仪旗黑-55简</vt:lpstr>
      <vt:lpstr>微软雅黑</vt:lpstr>
      <vt:lpstr>思源黑体 CN Medium</vt:lpstr>
      <vt:lpstr>黑体</vt:lpstr>
      <vt:lpstr>思源黑体 Normal</vt:lpstr>
      <vt:lpstr>阿里巴巴普惠体 Light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1098</cp:revision>
  <dcterms:created xsi:type="dcterms:W3CDTF">2019-06-19T02:08:00Z</dcterms:created>
  <dcterms:modified xsi:type="dcterms:W3CDTF">2024-07-19T02:22:13Z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67F8E99CA25843CDBAFD0150A9FB820A</vt:lpwstr>
  </property>
</Properties>
</file>