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2" r:id="rId3"/>
  </p:sldMasterIdLst>
  <p:notesMasterIdLst>
    <p:notesMasterId r:id="rId5"/>
  </p:notesMasterIdLst>
  <p:sldIdLst>
    <p:sldId id="1360" r:id="rId4"/>
    <p:sldId id="1267" r:id="rId6"/>
    <p:sldId id="370" r:id="rId7"/>
    <p:sldId id="505" r:id="rId8"/>
    <p:sldId id="500" r:id="rId9"/>
    <p:sldId id="509" r:id="rId10"/>
    <p:sldId id="818" r:id="rId11"/>
    <p:sldId id="1284" r:id="rId12"/>
    <p:sldId id="1137" r:id="rId13"/>
    <p:sldId id="1153" r:id="rId14"/>
    <p:sldId id="1222" r:id="rId15"/>
    <p:sldId id="800" r:id="rId16"/>
    <p:sldId id="891" r:id="rId17"/>
    <p:sldId id="932" r:id="rId18"/>
    <p:sldId id="823" r:id="rId19"/>
    <p:sldId id="372" r:id="rId20"/>
  </p:sldIdLst>
  <p:sldSz cx="12192000" cy="6858000"/>
  <p:notesSz cx="6858000" cy="9144000"/>
  <p:custDataLst>
    <p:tags r:id="rId2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00" userDrawn="1">
          <p15:clr>
            <a:srgbClr val="A4A3A4"/>
          </p15:clr>
        </p15:guide>
        <p15:guide id="2" pos="3569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096E6"/>
    <a:srgbClr val="FFFFFF"/>
    <a:srgbClr val="F324F3"/>
    <a:srgbClr val="FFF6CD"/>
    <a:srgbClr val="FFFDF5"/>
    <a:srgbClr val="FFDFDF"/>
    <a:srgbClr val="D16664"/>
    <a:srgbClr val="FFFC91"/>
    <a:srgbClr val="DCDCDC"/>
    <a:srgbClr val="F0F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000"/>
        <p:guide pos="3569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5" Type="http://schemas.openxmlformats.org/officeDocument/2006/relationships/tags" Target="tags/tag168.xml"/><Relationship Id="rId24" Type="http://schemas.openxmlformats.org/officeDocument/2006/relationships/commentAuthors" Target="commentAuthors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en-US" altLang="zh-CN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zh-CN" altLang="en-US"/>
              <a:t>其他例子：三棵树</a:t>
            </a:r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en-US" altLang="zh-C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zh-CN" altLang="en-US" dirty="0">
                <a:gradFill>
                  <a:gsLst>
                    <a:gs pos="0">
                      <a:srgbClr val="FFFAE9"/>
                    </a:gs>
                    <a:gs pos="100000">
                      <a:srgbClr val="FBDF62"/>
                    </a:gs>
                  </a:gsLst>
                  <a:lin ang="5400000" scaled="0"/>
                </a:gra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深化科技体系改革</a:t>
            </a:r>
            <a:r>
              <a:rPr lang="en-US" altLang="zh-CN" dirty="0">
                <a:gradFill>
                  <a:gsLst>
                    <a:gs pos="0">
                      <a:srgbClr val="FFFAE9"/>
                    </a:gs>
                    <a:gs pos="100000">
                      <a:srgbClr val="FBDF62"/>
                    </a:gs>
                  </a:gsLst>
                  <a:lin ang="5400000" scaled="0"/>
                </a:gra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 </a:t>
            </a:r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31.xml"/><Relationship Id="rId4" Type="http://schemas.openxmlformats.org/officeDocument/2006/relationships/tags" Target="../tags/tag30.xml"/><Relationship Id="rId3" Type="http://schemas.openxmlformats.org/officeDocument/2006/relationships/tags" Target="../tags/tag29.xml"/><Relationship Id="rId2" Type="http://schemas.openxmlformats.org/officeDocument/2006/relationships/tags" Target="../tags/tag2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36.xml"/><Relationship Id="rId5" Type="http://schemas.openxmlformats.org/officeDocument/2006/relationships/tags" Target="../tags/tag35.xml"/><Relationship Id="rId4" Type="http://schemas.openxmlformats.org/officeDocument/2006/relationships/tags" Target="../tags/tag34.xml"/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6" Type="http://schemas.openxmlformats.org/officeDocument/2006/relationships/tags" Target="../tags/tag42.xml"/><Relationship Id="rId5" Type="http://schemas.openxmlformats.org/officeDocument/2006/relationships/tags" Target="../tags/tag41.xml"/><Relationship Id="rId4" Type="http://schemas.openxmlformats.org/officeDocument/2006/relationships/tags" Target="../tags/tag40.xml"/><Relationship Id="rId3" Type="http://schemas.openxmlformats.org/officeDocument/2006/relationships/tags" Target="../tags/tag39.xml"/><Relationship Id="rId2" Type="http://schemas.openxmlformats.org/officeDocument/2006/relationships/tags" Target="../tags/tag38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6" Type="http://schemas.openxmlformats.org/officeDocument/2006/relationships/tags" Target="../tags/tag52.xml"/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7" Type="http://schemas.openxmlformats.org/officeDocument/2006/relationships/tags" Target="../tags/tag58.xml"/><Relationship Id="rId6" Type="http://schemas.openxmlformats.org/officeDocument/2006/relationships/tags" Target="../tags/tag57.xml"/><Relationship Id="rId5" Type="http://schemas.openxmlformats.org/officeDocument/2006/relationships/tags" Target="../tags/tag56.xml"/><Relationship Id="rId4" Type="http://schemas.openxmlformats.org/officeDocument/2006/relationships/tags" Target="../tags/tag55.xml"/><Relationship Id="rId3" Type="http://schemas.openxmlformats.org/officeDocument/2006/relationships/tags" Target="../tags/tag54.xml"/><Relationship Id="rId2" Type="http://schemas.openxmlformats.org/officeDocument/2006/relationships/tags" Target="../tags/tag53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9" Type="http://schemas.openxmlformats.org/officeDocument/2006/relationships/tags" Target="../tags/tag66.xml"/><Relationship Id="rId8" Type="http://schemas.openxmlformats.org/officeDocument/2006/relationships/tags" Target="../tags/tag65.xml"/><Relationship Id="rId7" Type="http://schemas.openxmlformats.org/officeDocument/2006/relationships/tags" Target="../tags/tag64.xml"/><Relationship Id="rId6" Type="http://schemas.openxmlformats.org/officeDocument/2006/relationships/tags" Target="../tags/tag63.xml"/><Relationship Id="rId5" Type="http://schemas.openxmlformats.org/officeDocument/2006/relationships/tags" Target="../tags/tag62.xml"/><Relationship Id="rId4" Type="http://schemas.openxmlformats.org/officeDocument/2006/relationships/tags" Target="../tags/tag61.xml"/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5" Type="http://schemas.openxmlformats.org/officeDocument/2006/relationships/tags" Target="../tags/tag70.xml"/><Relationship Id="rId4" Type="http://schemas.openxmlformats.org/officeDocument/2006/relationships/tags" Target="../tags/tag69.xml"/><Relationship Id="rId3" Type="http://schemas.openxmlformats.org/officeDocument/2006/relationships/tags" Target="../tags/tag68.xml"/><Relationship Id="rId2" Type="http://schemas.openxmlformats.org/officeDocument/2006/relationships/tags" Target="../tags/tag67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4" Type="http://schemas.openxmlformats.org/officeDocument/2006/relationships/image" Target="../media/image4.png"/><Relationship Id="rId3" Type="http://schemas.openxmlformats.org/officeDocument/2006/relationships/tags" Target="../tags/tag1.xm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4" Type="http://schemas.openxmlformats.org/officeDocument/2006/relationships/tags" Target="../tags/tag73.xml"/><Relationship Id="rId3" Type="http://schemas.openxmlformats.org/officeDocument/2006/relationships/tags" Target="../tags/tag72.xml"/><Relationship Id="rId2" Type="http://schemas.openxmlformats.org/officeDocument/2006/relationships/tags" Target="../tags/tag71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7" Type="http://schemas.openxmlformats.org/officeDocument/2006/relationships/tags" Target="../tags/tag79.xml"/><Relationship Id="rId6" Type="http://schemas.openxmlformats.org/officeDocument/2006/relationships/tags" Target="../tags/tag78.xml"/><Relationship Id="rId5" Type="http://schemas.openxmlformats.org/officeDocument/2006/relationships/tags" Target="../tags/tag77.xml"/><Relationship Id="rId4" Type="http://schemas.openxmlformats.org/officeDocument/2006/relationships/tags" Target="../tags/tag76.xml"/><Relationship Id="rId3" Type="http://schemas.openxmlformats.org/officeDocument/2006/relationships/tags" Target="../tags/tag75.xml"/><Relationship Id="rId2" Type="http://schemas.openxmlformats.org/officeDocument/2006/relationships/tags" Target="../tags/tag74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6" Type="http://schemas.openxmlformats.org/officeDocument/2006/relationships/tags" Target="../tags/tag84.xml"/><Relationship Id="rId5" Type="http://schemas.openxmlformats.org/officeDocument/2006/relationships/tags" Target="../tags/tag83.xml"/><Relationship Id="rId4" Type="http://schemas.openxmlformats.org/officeDocument/2006/relationships/tags" Target="../tags/tag82.xml"/><Relationship Id="rId3" Type="http://schemas.openxmlformats.org/officeDocument/2006/relationships/tags" Target="../tags/tag81.xml"/><Relationship Id="rId2" Type="http://schemas.openxmlformats.org/officeDocument/2006/relationships/tags" Target="../tags/tag80.xml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5" Type="http://schemas.openxmlformats.org/officeDocument/2006/relationships/tags" Target="../tags/tag88.xml"/><Relationship Id="rId4" Type="http://schemas.openxmlformats.org/officeDocument/2006/relationships/tags" Target="../tags/tag87.xml"/><Relationship Id="rId3" Type="http://schemas.openxmlformats.org/officeDocument/2006/relationships/tags" Target="../tags/tag86.xml"/><Relationship Id="rId2" Type="http://schemas.openxmlformats.org/officeDocument/2006/relationships/tags" Target="../tags/tag85.xml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6" Type="http://schemas.openxmlformats.org/officeDocument/2006/relationships/tags" Target="../tags/tag93.xml"/><Relationship Id="rId5" Type="http://schemas.openxmlformats.org/officeDocument/2006/relationships/tags" Target="../tags/tag92.xml"/><Relationship Id="rId4" Type="http://schemas.openxmlformats.org/officeDocument/2006/relationships/tags" Target="../tags/tag91.xml"/><Relationship Id="rId3" Type="http://schemas.openxmlformats.org/officeDocument/2006/relationships/tags" Target="../tags/tag90.xml"/><Relationship Id="rId2" Type="http://schemas.openxmlformats.org/officeDocument/2006/relationships/tags" Target="../tags/tag89.xm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9.xml"/><Relationship Id="rId8" Type="http://schemas.openxmlformats.org/officeDocument/2006/relationships/tags" Target="../tags/tag8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13.xml"/><Relationship Id="rId4" Type="http://schemas.openxmlformats.org/officeDocument/2006/relationships/tags" Target="../tags/tag12.xml"/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16.xml"/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22.xml"/><Relationship Id="rId6" Type="http://schemas.openxmlformats.org/officeDocument/2006/relationships/tags" Target="../tags/tag21.xml"/><Relationship Id="rId5" Type="http://schemas.openxmlformats.org/officeDocument/2006/relationships/tags" Target="../tags/tag20.xml"/><Relationship Id="rId4" Type="http://schemas.openxmlformats.org/officeDocument/2006/relationships/tags" Target="../tags/tag19.xml"/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27.xml"/><Relationship Id="rId5" Type="http://schemas.openxmlformats.org/officeDocument/2006/relationships/tags" Target="../tags/tag26.xml"/><Relationship Id="rId4" Type="http://schemas.openxmlformats.org/officeDocument/2006/relationships/tags" Target="../tags/tag25.xml"/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ppt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图片 3" descr="组 2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3200" y="335280"/>
            <a:ext cx="1492885" cy="62026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 panose="02000000000000000000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 panose="02000000000000000000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02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  <a:endParaRPr lang="zh-CN" altLang="en-US" dirty="0"/>
          </a:p>
        </p:txBody>
      </p:sp>
      <p:sp>
        <p:nvSpPr>
          <p:cNvPr id="32" name="弧形 31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5" name="弧形 14"/>
            <p:cNvSpPr/>
            <p:nvPr userDrawn="1"/>
          </p:nvSpPr>
          <p:spPr>
            <a:xfrm>
              <a:off x="1393825" y="1785620"/>
              <a:ext cx="3341370" cy="3341370"/>
            </a:xfrm>
            <a:prstGeom prst="arc">
              <a:avLst>
                <a:gd name="adj1" fmla="val 16200000"/>
                <a:gd name="adj2" fmla="val 5393041"/>
              </a:avLst>
            </a:prstGeom>
            <a:ln>
              <a:gradFill>
                <a:gsLst>
                  <a:gs pos="0">
                    <a:srgbClr val="FAFBFD">
                      <a:alpha val="0"/>
                    </a:srgbClr>
                  </a:gs>
                  <a:gs pos="100000">
                    <a:schemeClr val="bg1"/>
                  </a:gs>
                </a:gsLst>
                <a:lin ang="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tx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/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 panose="02000000000000000000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 panose="02000000000000000000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zh-CN" altLang="en-US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01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7" descr="组 2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39395" y="271780"/>
            <a:ext cx="11740515" cy="64566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ppt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608400" y="608400"/>
            <a:ext cx="10969200" cy="705600"/>
          </a:xfrm>
        </p:spPr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tags" Target="../tags/tag37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2.xml"/><Relationship Id="rId8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0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9" Type="http://schemas.openxmlformats.org/officeDocument/2006/relationships/theme" Target="../theme/theme2.xml"/><Relationship Id="rId18" Type="http://schemas.openxmlformats.org/officeDocument/2006/relationships/tags" Target="../tags/tag99.xml"/><Relationship Id="rId17" Type="http://schemas.openxmlformats.org/officeDocument/2006/relationships/image" Target="../media/image6.png"/><Relationship Id="rId16" Type="http://schemas.openxmlformats.org/officeDocument/2006/relationships/tags" Target="../tags/tag98.xml"/><Relationship Id="rId15" Type="http://schemas.openxmlformats.org/officeDocument/2006/relationships/tags" Target="../tags/tag97.xml"/><Relationship Id="rId14" Type="http://schemas.openxmlformats.org/officeDocument/2006/relationships/tags" Target="../tags/tag96.xml"/><Relationship Id="rId13" Type="http://schemas.openxmlformats.org/officeDocument/2006/relationships/tags" Target="../tags/tag95.xml"/><Relationship Id="rId12" Type="http://schemas.openxmlformats.org/officeDocument/2006/relationships/tags" Target="../tags/tag94.xml"/><Relationship Id="rId11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4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pic>
        <p:nvPicPr>
          <p:cNvPr id="7" name="图片 6" descr="组 2"/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18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01.xml"/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tags" Target="../tags/tag100.xml"/></Relationships>
</file>

<file path=ppt/slides/_rels/slide10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8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57.xml"/><Relationship Id="rId4" Type="http://schemas.openxmlformats.org/officeDocument/2006/relationships/image" Target="../media/image21.png"/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tags" Target="../tags/tag15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9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59.xml"/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tags" Target="../tags/tag158.xml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0.xml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161.xml"/><Relationship Id="rId1" Type="http://schemas.openxmlformats.org/officeDocument/2006/relationships/tags" Target="../tags/tag160.xml"/></Relationships>
</file>

<file path=ppt/slides/_rels/slide1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1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63.xml"/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tags" Target="../tags/tag162.xml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2.xml"/><Relationship Id="rId3" Type="http://schemas.openxmlformats.org/officeDocument/2006/relationships/tags" Target="../tags/tag165.xml"/><Relationship Id="rId2" Type="http://schemas.openxmlformats.org/officeDocument/2006/relationships/image" Target="../media/image26.png"/><Relationship Id="rId1" Type="http://schemas.openxmlformats.org/officeDocument/2006/relationships/tags" Target="../tags/tag164.xml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167.xml"/><Relationship Id="rId2" Type="http://schemas.openxmlformats.org/officeDocument/2006/relationships/image" Target="../media/image27.png"/><Relationship Id="rId1" Type="http://schemas.openxmlformats.org/officeDocument/2006/relationships/tags" Target="../tags/tag166.xml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03.xml"/><Relationship Id="rId4" Type="http://schemas.openxmlformats.org/officeDocument/2006/relationships/image" Target="../media/image12.png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tags" Target="../tags/tag102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111.xml"/><Relationship Id="rId8" Type="http://schemas.openxmlformats.org/officeDocument/2006/relationships/tags" Target="../tags/tag110.xml"/><Relationship Id="rId7" Type="http://schemas.openxmlformats.org/officeDocument/2006/relationships/tags" Target="../tags/tag109.xml"/><Relationship Id="rId6" Type="http://schemas.openxmlformats.org/officeDocument/2006/relationships/tags" Target="../tags/tag108.xml"/><Relationship Id="rId5" Type="http://schemas.openxmlformats.org/officeDocument/2006/relationships/tags" Target="../tags/tag107.xml"/><Relationship Id="rId4" Type="http://schemas.openxmlformats.org/officeDocument/2006/relationships/tags" Target="../tags/tag106.xml"/><Relationship Id="rId3" Type="http://schemas.openxmlformats.org/officeDocument/2006/relationships/tags" Target="../tags/tag105.xml"/><Relationship Id="rId2" Type="http://schemas.openxmlformats.org/officeDocument/2006/relationships/image" Target="../media/image13.png"/><Relationship Id="rId14" Type="http://schemas.openxmlformats.org/officeDocument/2006/relationships/notesSlide" Target="../notesSlides/notesSlide3.xml"/><Relationship Id="rId13" Type="http://schemas.openxmlformats.org/officeDocument/2006/relationships/slideLayout" Target="../slideLayouts/slideLayout3.xml"/><Relationship Id="rId12" Type="http://schemas.openxmlformats.org/officeDocument/2006/relationships/tags" Target="../tags/tag114.xml"/><Relationship Id="rId11" Type="http://schemas.openxmlformats.org/officeDocument/2006/relationships/tags" Target="../tags/tag113.xml"/><Relationship Id="rId10" Type="http://schemas.openxmlformats.org/officeDocument/2006/relationships/tags" Target="../tags/tag112.xml"/><Relationship Id="rId1" Type="http://schemas.openxmlformats.org/officeDocument/2006/relationships/tags" Target="../tags/tag10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16.xml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tags" Target="../tags/tag1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118.xml"/><Relationship Id="rId1" Type="http://schemas.openxmlformats.org/officeDocument/2006/relationships/tags" Target="../tags/tag117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tags" Target="../tags/tag127.xml"/><Relationship Id="rId8" Type="http://schemas.openxmlformats.org/officeDocument/2006/relationships/tags" Target="../tags/tag126.xml"/><Relationship Id="rId7" Type="http://schemas.openxmlformats.org/officeDocument/2006/relationships/tags" Target="../tags/tag125.xml"/><Relationship Id="rId6" Type="http://schemas.openxmlformats.org/officeDocument/2006/relationships/tags" Target="../tags/tag124.xml"/><Relationship Id="rId5" Type="http://schemas.openxmlformats.org/officeDocument/2006/relationships/tags" Target="../tags/tag123.xml"/><Relationship Id="rId4" Type="http://schemas.openxmlformats.org/officeDocument/2006/relationships/tags" Target="../tags/tag122.xml"/><Relationship Id="rId37" Type="http://schemas.openxmlformats.org/officeDocument/2006/relationships/notesSlide" Target="../notesSlides/notesSlide6.xml"/><Relationship Id="rId36" Type="http://schemas.openxmlformats.org/officeDocument/2006/relationships/slideLayout" Target="../slideLayouts/slideLayout2.xml"/><Relationship Id="rId35" Type="http://schemas.openxmlformats.org/officeDocument/2006/relationships/tags" Target="../tags/tag153.xml"/><Relationship Id="rId34" Type="http://schemas.openxmlformats.org/officeDocument/2006/relationships/tags" Target="../tags/tag152.xml"/><Relationship Id="rId33" Type="http://schemas.openxmlformats.org/officeDocument/2006/relationships/tags" Target="../tags/tag151.xml"/><Relationship Id="rId32" Type="http://schemas.openxmlformats.org/officeDocument/2006/relationships/tags" Target="../tags/tag150.xml"/><Relationship Id="rId31" Type="http://schemas.openxmlformats.org/officeDocument/2006/relationships/tags" Target="../tags/tag149.xml"/><Relationship Id="rId30" Type="http://schemas.openxmlformats.org/officeDocument/2006/relationships/tags" Target="../tags/tag148.xml"/><Relationship Id="rId3" Type="http://schemas.openxmlformats.org/officeDocument/2006/relationships/tags" Target="../tags/tag121.xml"/><Relationship Id="rId29" Type="http://schemas.openxmlformats.org/officeDocument/2006/relationships/tags" Target="../tags/tag147.xml"/><Relationship Id="rId28" Type="http://schemas.openxmlformats.org/officeDocument/2006/relationships/tags" Target="../tags/tag146.xml"/><Relationship Id="rId27" Type="http://schemas.openxmlformats.org/officeDocument/2006/relationships/tags" Target="../tags/tag145.xml"/><Relationship Id="rId26" Type="http://schemas.openxmlformats.org/officeDocument/2006/relationships/tags" Target="../tags/tag144.xml"/><Relationship Id="rId25" Type="http://schemas.openxmlformats.org/officeDocument/2006/relationships/tags" Target="../tags/tag143.xml"/><Relationship Id="rId24" Type="http://schemas.openxmlformats.org/officeDocument/2006/relationships/tags" Target="../tags/tag142.xml"/><Relationship Id="rId23" Type="http://schemas.openxmlformats.org/officeDocument/2006/relationships/tags" Target="../tags/tag141.xml"/><Relationship Id="rId22" Type="http://schemas.openxmlformats.org/officeDocument/2006/relationships/tags" Target="../tags/tag140.xml"/><Relationship Id="rId21" Type="http://schemas.openxmlformats.org/officeDocument/2006/relationships/tags" Target="../tags/tag139.xml"/><Relationship Id="rId20" Type="http://schemas.openxmlformats.org/officeDocument/2006/relationships/tags" Target="../tags/tag138.xml"/><Relationship Id="rId2" Type="http://schemas.openxmlformats.org/officeDocument/2006/relationships/tags" Target="../tags/tag120.xml"/><Relationship Id="rId19" Type="http://schemas.openxmlformats.org/officeDocument/2006/relationships/tags" Target="../tags/tag137.xml"/><Relationship Id="rId18" Type="http://schemas.openxmlformats.org/officeDocument/2006/relationships/tags" Target="../tags/tag136.xml"/><Relationship Id="rId17" Type="http://schemas.openxmlformats.org/officeDocument/2006/relationships/tags" Target="../tags/tag135.xml"/><Relationship Id="rId16" Type="http://schemas.openxmlformats.org/officeDocument/2006/relationships/tags" Target="../tags/tag134.xml"/><Relationship Id="rId15" Type="http://schemas.openxmlformats.org/officeDocument/2006/relationships/tags" Target="../tags/tag133.xml"/><Relationship Id="rId14" Type="http://schemas.openxmlformats.org/officeDocument/2006/relationships/tags" Target="../tags/tag132.xml"/><Relationship Id="rId13" Type="http://schemas.openxmlformats.org/officeDocument/2006/relationships/tags" Target="../tags/tag131.xml"/><Relationship Id="rId12" Type="http://schemas.openxmlformats.org/officeDocument/2006/relationships/tags" Target="../tags/tag130.xml"/><Relationship Id="rId11" Type="http://schemas.openxmlformats.org/officeDocument/2006/relationships/tags" Target="../tags/tag129.xml"/><Relationship Id="rId10" Type="http://schemas.openxmlformats.org/officeDocument/2006/relationships/tags" Target="../tags/tag128.xml"/><Relationship Id="rId1" Type="http://schemas.openxmlformats.org/officeDocument/2006/relationships/tags" Target="../tags/tag119.xml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7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55.xml"/><Relationship Id="rId4" Type="http://schemas.openxmlformats.org/officeDocument/2006/relationships/image" Target="../media/image18.png"/><Relationship Id="rId3" Type="http://schemas.openxmlformats.org/officeDocument/2006/relationships/image" Target="../media/image17.png"/><Relationship Id="rId2" Type="http://schemas.openxmlformats.org/officeDocument/2006/relationships/tags" Target="../tags/tag154.xml"/><Relationship Id="rId1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3139440" y="81280"/>
            <a:ext cx="679958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R="0" defTabSz="914400" fontAlgn="auto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kumimoji="0" lang="en-US" altLang="zh-CN" sz="3600" b="1" i="0" kern="1200" cap="none" spc="0" normalizeH="0" baseline="0">
                <a:solidFill>
                  <a:schemeClr val="bg1"/>
                </a:solidFill>
              </a:rPr>
              <a:t>    </a:t>
            </a:r>
            <a:r>
              <a:rPr lang="zh-CN" sz="36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《好股研选》栏目介绍</a:t>
            </a:r>
            <a:endParaRPr lang="zh-CN" sz="36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8787130" y="5551170"/>
            <a:ext cx="2511425" cy="410845"/>
          </a:xfrm>
          <a:prstGeom prst="rect">
            <a:avLst/>
          </a:prstGeom>
        </p:spPr>
        <p:style>
          <a:lnRef idx="0">
            <a:srgbClr val="FFFFFF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p>
            <a:pPr algn="ctr">
              <a:lnSpc>
                <a:spcPct val="130000"/>
              </a:lnSpc>
            </a:pPr>
            <a:r>
              <a:rPr lang="en-US" altLang="zh-CN" sz="1600">
                <a:sym typeface="+mn-ea"/>
              </a:rPr>
              <a:t>98</a:t>
            </a:r>
            <a:r>
              <a:rPr lang="zh-CN" altLang="en-US" sz="1600">
                <a:sym typeface="+mn-ea"/>
              </a:rPr>
              <a:t>元</a:t>
            </a:r>
            <a:r>
              <a:rPr lang="en-US" altLang="zh-CN" sz="1600">
                <a:sym typeface="+mn-ea"/>
              </a:rPr>
              <a:t>/</a:t>
            </a:r>
            <a:r>
              <a:rPr lang="zh-CN" altLang="en-US" sz="1600">
                <a:sym typeface="+mn-ea"/>
              </a:rPr>
              <a:t>月，</a:t>
            </a:r>
            <a:r>
              <a:rPr lang="en-US" altLang="zh-CN" sz="1600">
                <a:sym typeface="+mn-ea"/>
              </a:rPr>
              <a:t>8</a:t>
            </a:r>
            <a:r>
              <a:rPr lang="zh-CN" altLang="en-US" sz="1600">
                <a:sym typeface="+mn-ea"/>
              </a:rPr>
              <a:t>篇，</a:t>
            </a:r>
            <a:r>
              <a:rPr lang="en-US" altLang="zh-CN" sz="1600">
                <a:sym typeface="+mn-ea"/>
              </a:rPr>
              <a:t>12</a:t>
            </a:r>
            <a:r>
              <a:rPr lang="zh-CN" altLang="en-US" sz="1600">
                <a:sym typeface="+mn-ea"/>
              </a:rPr>
              <a:t>元</a:t>
            </a:r>
            <a:r>
              <a:rPr lang="en-US" altLang="zh-CN" sz="1600">
                <a:sym typeface="+mn-ea"/>
              </a:rPr>
              <a:t>/</a:t>
            </a:r>
            <a:r>
              <a:rPr lang="zh-CN" altLang="en-US" sz="1600">
                <a:sym typeface="+mn-ea"/>
              </a:rPr>
              <a:t>篇</a:t>
            </a:r>
            <a:endParaRPr lang="zh-CN" altLang="en-US" sz="1600"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1560" y="1070610"/>
            <a:ext cx="2979420" cy="4266565"/>
          </a:xfrm>
          <a:prstGeom prst="rect">
            <a:avLst/>
          </a:prstGeom>
          <a:ln>
            <a:solidFill>
              <a:schemeClr val="accent4">
                <a:lumMod val="40000"/>
                <a:lumOff val="60000"/>
              </a:schemeClr>
            </a:solidFill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395" y="1299210"/>
            <a:ext cx="7797800" cy="43815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4373880"/>
            <a:ext cx="1032510" cy="1043940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3555365" y="69215"/>
            <a:ext cx="611568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R="0" defTabSz="914400" fontAlgn="auto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kumimoji="0" lang="en-US" sz="3600" b="1" i="0" kern="1200" cap="none" spc="0" normalizeH="0" baseline="0">
                <a:solidFill>
                  <a:schemeClr val="bg1"/>
                </a:solidFill>
              </a:rPr>
              <a:t>        </a:t>
            </a:r>
            <a:r>
              <a:rPr kumimoji="0" lang="zh-CN" sz="3600" b="1" i="0" kern="1200" cap="none" spc="0" normalizeH="0" baseline="0">
                <a:solidFill>
                  <a:schemeClr val="bg1"/>
                </a:solidFill>
              </a:rPr>
              <a:t>财报季行情挖掘</a:t>
            </a:r>
            <a:endParaRPr kumimoji="0" lang="zh-CN" altLang="en-US" sz="3600" b="1" i="0" kern="1200" cap="none" spc="0" normalizeH="0" baseline="0">
              <a:solidFill>
                <a:schemeClr val="bg1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rcRect r="13119" b="66193"/>
          <a:stretch>
            <a:fillRect/>
          </a:stretch>
        </p:blipFill>
        <p:spPr>
          <a:xfrm>
            <a:off x="475615" y="1423670"/>
            <a:ext cx="5277485" cy="155448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5975" y="1688465"/>
            <a:ext cx="5876925" cy="3896360"/>
          </a:xfrm>
          <a:prstGeom prst="rect">
            <a:avLst/>
          </a:prstGeom>
          <a:ln>
            <a:solidFill>
              <a:schemeClr val="accent6"/>
            </a:solidFill>
          </a:ln>
        </p:spPr>
      </p:pic>
      <p:sp>
        <p:nvSpPr>
          <p:cNvPr id="6" name="文本框 5"/>
          <p:cNvSpPr txBox="1"/>
          <p:nvPr/>
        </p:nvSpPr>
        <p:spPr>
          <a:xfrm>
            <a:off x="4550410" y="900430"/>
            <a:ext cx="3372485" cy="368300"/>
          </a:xfrm>
          <a:prstGeom prst="rect">
            <a:avLst/>
          </a:prstGeom>
        </p:spPr>
        <p:style>
          <a:lnRef idx="0">
            <a:srgbClr val="FFFFFF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p>
            <a:r>
              <a:rPr lang="en-US" altLang="zh-CN" b="1">
                <a:sym typeface="+mn-ea"/>
              </a:rPr>
              <a:t>   </a:t>
            </a:r>
            <a:r>
              <a:rPr lang="zh-CN" altLang="en-US" b="1">
                <a:sym typeface="+mn-ea"/>
              </a:rPr>
              <a:t>在确定性里面寻找回档机会</a:t>
            </a:r>
            <a:endParaRPr lang="zh-CN" altLang="en-US" b="1"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rcRect b="34236"/>
          <a:stretch>
            <a:fillRect/>
          </a:stretch>
        </p:blipFill>
        <p:spPr>
          <a:xfrm>
            <a:off x="455930" y="3429000"/>
            <a:ext cx="5278120" cy="2713355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sp>
        <p:nvSpPr>
          <p:cNvPr id="7" name="下箭头 6"/>
          <p:cNvSpPr/>
          <p:nvPr/>
        </p:nvSpPr>
        <p:spPr>
          <a:xfrm>
            <a:off x="2980690" y="3007995"/>
            <a:ext cx="227965" cy="421005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 w="12700" cmpd="sng">
            <a:solidFill>
              <a:schemeClr val="accent6">
                <a:lumMod val="75000"/>
              </a:schemeClr>
            </a:solidFill>
            <a:prstDash val="solid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5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占位符 4"/>
          <p:cNvSpPr>
            <a:spLocks noGrp="1"/>
          </p:cNvSpPr>
          <p:nvPr>
            <p:ph type="body" sz="quarter" idx="10"/>
          </p:nvPr>
        </p:nvSpPr>
        <p:spPr>
          <a:xfrm>
            <a:off x="4364999" y="2811670"/>
            <a:ext cx="4703762" cy="1050925"/>
          </a:xfrm>
        </p:spPr>
        <p:txBody>
          <a:bodyPr/>
          <a:lstStyle/>
          <a:p>
            <a:r>
              <a:rPr lang="zh-CN" altLang="en-US" dirty="0"/>
              <a:t>操作策略</a:t>
            </a:r>
            <a:endParaRPr lang="zh-CN" alt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4152265" y="33655"/>
            <a:ext cx="505777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R="0" defTabSz="914400" fontAlgn="auto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kumimoji="0" lang="en-US" sz="3600" b="1" i="0" kern="1200" cap="none" spc="0" normalizeH="0" baseline="0">
                <a:solidFill>
                  <a:schemeClr val="bg1"/>
                </a:solidFill>
              </a:rPr>
              <a:t>  L2</a:t>
            </a:r>
            <a:r>
              <a:rPr kumimoji="0" lang="zh-CN" altLang="en-US" sz="3600" b="1" i="0" kern="1200" cap="none" spc="0" normalizeH="0" baseline="0">
                <a:solidFill>
                  <a:schemeClr val="bg1"/>
                </a:solidFill>
              </a:rPr>
              <a:t>盘中《跟庄擒牛》</a:t>
            </a:r>
            <a:endParaRPr kumimoji="0" lang="zh-CN" altLang="en-US" sz="3600" b="1" i="0" kern="1200" cap="none" spc="0" normalizeH="0" baseline="0">
              <a:solidFill>
                <a:schemeClr val="bg1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4345" y="1274445"/>
            <a:ext cx="3615690" cy="4225290"/>
          </a:xfrm>
          <a:prstGeom prst="rect">
            <a:avLst/>
          </a:prstGeom>
          <a:ln>
            <a:solidFill>
              <a:srgbClr val="7030A0"/>
            </a:solidFill>
          </a:ln>
        </p:spPr>
      </p:pic>
      <p:sp>
        <p:nvSpPr>
          <p:cNvPr id="3" name="文本框 2"/>
          <p:cNvSpPr txBox="1"/>
          <p:nvPr/>
        </p:nvSpPr>
        <p:spPr>
          <a:xfrm>
            <a:off x="514350" y="1047750"/>
            <a:ext cx="7483475" cy="7556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、入选</a:t>
            </a:r>
            <a:r>
              <a:rPr lang="en-US" altLang="zh-CN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“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四线开花</a:t>
            </a:r>
            <a:r>
              <a:rPr lang="en-US" altLang="zh-CN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”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或</a:t>
            </a:r>
            <a:r>
              <a:rPr lang="en-US" altLang="zh-CN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“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主力增仓</a:t>
            </a:r>
            <a:r>
              <a:rPr lang="en-US" altLang="zh-CN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”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或二者同时符合的个股</a:t>
            </a:r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>
              <a:lnSpc>
                <a:spcPct val="140000"/>
              </a:lnSpc>
            </a:pPr>
            <a:r>
              <a:rPr lang="en-US" altLang="zh-CN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、从中优选日</a:t>
            </a:r>
            <a:r>
              <a:rPr lang="en-US" altLang="zh-CN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k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图符合《跟庄擒牛战法》的个股，结合当天行情低吸</a:t>
            </a:r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997825" y="5499735"/>
            <a:ext cx="399351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【脱水战法】L2跟庄擒牛战法</a:t>
            </a:r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https://neican.n8n8.cn/details/strategy/2469</a:t>
            </a:r>
            <a:endParaRPr lang="zh-CN" altLang="en-US" sz="1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350" y="1942465"/>
            <a:ext cx="7332345" cy="412496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4860290" y="0"/>
            <a:ext cx="494665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R="0" defTabSz="914400" fontAlgn="auto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kumimoji="0" lang="en-US" sz="3600" b="1" i="0" kern="1200" cap="none" spc="0" normalizeH="0" baseline="0">
                <a:solidFill>
                  <a:schemeClr val="bg1"/>
                </a:solidFill>
              </a:rPr>
              <a:t>L2</a:t>
            </a:r>
            <a:r>
              <a:rPr kumimoji="0" lang="zh-CN" altLang="en-US" sz="3600" b="1" i="0" kern="1200" cap="none" spc="0" normalizeH="0" baseline="0">
                <a:solidFill>
                  <a:schemeClr val="bg1"/>
                </a:solidFill>
              </a:rPr>
              <a:t>盘后选股方法</a:t>
            </a:r>
            <a:endParaRPr kumimoji="0" lang="zh-CN" altLang="en-US" sz="3600" b="1" i="0" kern="1200" cap="none" spc="0" normalizeH="0" baseline="0">
              <a:solidFill>
                <a:schemeClr val="bg1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097280" y="1904365"/>
            <a:ext cx="10264140" cy="3692525"/>
          </a:xfrm>
          <a:prstGeom prst="rect">
            <a:avLst/>
          </a:prstGeom>
        </p:spPr>
        <p:style>
          <a:lnRef idx="0">
            <a:srgbClr val="FFFFFF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p>
            <a:endParaRPr lang="zh-CN" altLang="en-US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对象：当天收盘依然入选《主力增仓》《四线开花》的个股</a:t>
            </a:r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endParaRPr lang="en-US" altLang="zh-CN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选股：优选关键位置突破</a:t>
            </a:r>
            <a:r>
              <a:rPr lang="en-US" altLang="zh-CN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+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水手变色</a:t>
            </a:r>
            <a:r>
              <a:rPr lang="en-US" altLang="zh-CN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+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金叉</a:t>
            </a:r>
            <a:r>
              <a:rPr lang="en-US" altLang="zh-CN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1-3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天</a:t>
            </a:r>
            <a:r>
              <a:rPr lang="en-US" altLang="zh-CN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+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辅助线上首根反弹阳线（即和盘中选股方法一致）</a:t>
            </a:r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endParaRPr lang="en-US" altLang="zh-CN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r>
              <a:rPr lang="en-US" altLang="zh-CN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</a:t>
            </a:r>
            <a:r>
              <a:rPr lang="zh-CN" altLang="en-US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、当天已涨停</a:t>
            </a:r>
            <a:endParaRPr lang="zh-CN" altLang="en-US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r>
              <a:rPr lang="en-US" altLang="zh-CN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→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尝试做涨停复制（观察回档支撑区</a:t>
            </a:r>
            <a:r>
              <a:rPr lang="en-US" altLang="zh-CN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60min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或日</a:t>
            </a:r>
            <a:r>
              <a:rPr lang="en-US" altLang="zh-CN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k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的买点）</a:t>
            </a:r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r>
              <a:rPr lang="en-US" altLang="zh-CN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</a:t>
            </a:r>
            <a:r>
              <a:rPr lang="zh-CN" altLang="en-US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、当天未涨多</a:t>
            </a:r>
            <a:endParaRPr lang="zh-CN" altLang="en-US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r>
              <a:rPr lang="en-US" altLang="zh-CN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→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优选主力净买额红肥绿瘦</a:t>
            </a:r>
            <a:r>
              <a:rPr lang="en-US" altLang="zh-CN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/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大额连买的个股，做回档低吸</a:t>
            </a:r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步骤：每天精选</a:t>
            </a:r>
            <a:r>
              <a:rPr lang="en-US" altLang="zh-CN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→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加入自选股</a:t>
            </a:r>
            <a:r>
              <a:rPr lang="en-US" altLang="zh-CN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→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跟踪观察一周</a:t>
            </a:r>
            <a:r>
              <a:rPr lang="en-US" altLang="zh-CN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→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走弱移出</a:t>
            </a:r>
            <a:r>
              <a:rPr lang="en-US" altLang="zh-CN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→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循环更新池子</a:t>
            </a:r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034415" y="1113790"/>
            <a:ext cx="980313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1600" b="1">
                <a:solidFill>
                  <a:srgbClr val="FF0000"/>
                </a:solidFill>
                <a:highlight>
                  <a:srgbClr val="FFFF00"/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方法</a:t>
            </a:r>
            <a:r>
              <a:rPr lang="en-US" altLang="zh-CN" sz="1600" b="1">
                <a:solidFill>
                  <a:srgbClr val="FF0000"/>
                </a:solidFill>
                <a:highlight>
                  <a:srgbClr val="FFFF00"/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</a:t>
            </a:r>
            <a:r>
              <a:rPr lang="zh-CN" altLang="en-US" sz="16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：</a:t>
            </a:r>
            <a:r>
              <a:rPr lang="zh-CN" altLang="en-US" sz="160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尽管</a:t>
            </a:r>
            <a:r>
              <a:rPr lang="en-US" altLang="zh-CN" sz="160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“</a:t>
            </a:r>
            <a:r>
              <a:rPr lang="zh-CN" altLang="en-US" sz="160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四线开花</a:t>
            </a:r>
            <a:r>
              <a:rPr lang="en-US" altLang="zh-CN" sz="160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”</a:t>
            </a:r>
            <a:r>
              <a:rPr lang="zh-CN" altLang="en-US" sz="160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盘中选出的个股当日或有表现，不敢追也不建议涨高，但只要比较请准地识别这个异动出现的位置，还是可以找到一些盘后能做的个股机会。</a:t>
            </a:r>
            <a:endParaRPr lang="zh-CN" altLang="en-US" sz="1600">
              <a:solidFill>
                <a:schemeClr val="tx2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4383405" y="0"/>
            <a:ext cx="440753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R="0" defTabSz="914400" fontAlgn="auto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kumimoji="0" lang="en-US" sz="3600" b="1" i="0" kern="1200" cap="none" spc="0" normalizeH="0" baseline="0">
                <a:solidFill>
                  <a:schemeClr val="bg1"/>
                </a:solidFill>
              </a:rPr>
              <a:t>  L2</a:t>
            </a:r>
            <a:r>
              <a:rPr kumimoji="0" lang="zh-CN" altLang="en-US" sz="3600" b="1" i="0" kern="1200" cap="none" spc="0" normalizeH="0" baseline="0">
                <a:solidFill>
                  <a:schemeClr val="bg1"/>
                </a:solidFill>
              </a:rPr>
              <a:t>盘后</a:t>
            </a:r>
            <a:r>
              <a:rPr kumimoji="0" lang="zh-CN" sz="3600" b="1" i="0" kern="1200" cap="none" spc="0" normalizeH="0" baseline="0">
                <a:solidFill>
                  <a:schemeClr val="bg1"/>
                </a:solidFill>
              </a:rPr>
              <a:t>选股方法</a:t>
            </a:r>
            <a:endParaRPr kumimoji="0" lang="zh-CN" altLang="en-US" sz="3600" b="1" i="0" kern="1200" cap="none" spc="0" normalizeH="0" baseline="0">
              <a:solidFill>
                <a:schemeClr val="bg1"/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702945" y="886460"/>
            <a:ext cx="5855970" cy="12712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20000"/>
              </a:lnSpc>
            </a:pPr>
            <a:r>
              <a:rPr lang="zh-CN" altLang="en-US" sz="1600" b="1">
                <a:solidFill>
                  <a:srgbClr val="FF0000"/>
                </a:solidFill>
                <a:highlight>
                  <a:srgbClr val="FFFF00"/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方法</a:t>
            </a:r>
            <a:r>
              <a:rPr lang="en-US" altLang="zh-CN" sz="1600" b="1">
                <a:solidFill>
                  <a:srgbClr val="FF0000"/>
                </a:solidFill>
                <a:highlight>
                  <a:srgbClr val="FFFF00"/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</a:t>
            </a:r>
            <a:r>
              <a:rPr lang="zh-CN" altLang="en-US" sz="1600" b="1">
                <a:solidFill>
                  <a:srgbClr val="FF0000"/>
                </a:solidFill>
                <a:highlight>
                  <a:srgbClr val="FFFF00"/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：</a:t>
            </a: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四线开花更多是监控在日内分时图里面的大资金流向，</a:t>
            </a: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大额连买监控的是在一个周期里面的大资金流向，更静态选股。盘后可以用智能盯盘设置条件，筛选一批</a:t>
            </a:r>
            <a:r>
              <a:rPr lang="en-US" altLang="zh-CN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“</a:t>
            </a: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大额连买</a:t>
            </a:r>
            <a:r>
              <a:rPr lang="en-US" altLang="zh-CN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”</a:t>
            </a: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的个股，透视主力做强势反弹。</a:t>
            </a:r>
            <a:endParaRPr lang="zh-CN" altLang="en-US" sz="16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2"/>
          <a:srcRect r="2836"/>
          <a:stretch>
            <a:fillRect/>
          </a:stretch>
        </p:blipFill>
        <p:spPr>
          <a:xfrm>
            <a:off x="768350" y="2313305"/>
            <a:ext cx="5790565" cy="2591435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  <p:sp>
        <p:nvSpPr>
          <p:cNvPr id="5" name="文本框 4"/>
          <p:cNvSpPr txBox="1"/>
          <p:nvPr/>
        </p:nvSpPr>
        <p:spPr>
          <a:xfrm>
            <a:off x="6857365" y="1038225"/>
            <a:ext cx="4744085" cy="9759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20000"/>
              </a:lnSpc>
            </a:pPr>
            <a:r>
              <a:rPr lang="zh-CN" altLang="en-US" sz="1600" b="1">
                <a:solidFill>
                  <a:srgbClr val="FF0000"/>
                </a:solidFill>
                <a:highlight>
                  <a:srgbClr val="FFFF00"/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方法</a:t>
            </a:r>
            <a:r>
              <a:rPr lang="en-US" altLang="zh-CN" sz="1600" b="1">
                <a:solidFill>
                  <a:srgbClr val="FF0000"/>
                </a:solidFill>
                <a:highlight>
                  <a:srgbClr val="FFFF00"/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3</a:t>
            </a:r>
            <a:r>
              <a:rPr lang="zh-CN" altLang="en-US" sz="1600" b="1">
                <a:solidFill>
                  <a:srgbClr val="FF0000"/>
                </a:solidFill>
                <a:highlight>
                  <a:srgbClr val="FFFF00"/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：</a:t>
            </a: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盘后可以用短打平台</a:t>
            </a:r>
            <a:r>
              <a:rPr lang="en-US" altLang="zh-CN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→</a:t>
            </a: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连续大额净买筛选一批个股，建立自选股，优选符合三把斧盈利模式个股去做强势反弹。</a:t>
            </a:r>
            <a:endParaRPr lang="zh-CN" altLang="en-US" sz="16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7365" y="2407285"/>
            <a:ext cx="4939665" cy="31115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文本框 2"/>
          <p:cNvSpPr txBox="1"/>
          <p:nvPr/>
        </p:nvSpPr>
        <p:spPr>
          <a:xfrm>
            <a:off x="614680" y="5115560"/>
            <a:ext cx="603250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1600" b="1">
                <a:solidFill>
                  <a:srgbClr val="FF0000"/>
                </a:solidFill>
                <a:highlight>
                  <a:srgbClr val="FFFF00"/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方法4：</a:t>
            </a: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盘后用智能盯盘设置条件，筛选一批“大额连买”的个股，结合技术形态（龙出水、跳空突破等），买在突破后二升。</a:t>
            </a:r>
            <a:endParaRPr lang="zh-CN" altLang="en-US" sz="16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4145280" y="0"/>
            <a:ext cx="658304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R="0" defTabSz="914400" fontAlgn="auto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kumimoji="0" lang="zh-CN" sz="3600" b="1" i="0" kern="1200" cap="none" spc="0" normalizeH="0" baseline="0">
                <a:solidFill>
                  <a:schemeClr val="bg1"/>
                </a:solidFill>
              </a:rPr>
              <a:t>补充：主力动向</a:t>
            </a:r>
            <a:r>
              <a:rPr kumimoji="0" lang="en-US" altLang="zh-CN" sz="3600" b="1" i="0" kern="1200" cap="none" spc="0" normalizeH="0" baseline="0">
                <a:solidFill>
                  <a:schemeClr val="bg1"/>
                </a:solidFill>
              </a:rPr>
              <a:t>VS</a:t>
            </a:r>
            <a:r>
              <a:rPr kumimoji="0" lang="zh-CN" altLang="en-US" sz="3600" b="1" i="0" kern="1200" cap="none" spc="0" normalizeH="0" baseline="0">
                <a:solidFill>
                  <a:schemeClr val="bg1"/>
                </a:solidFill>
              </a:rPr>
              <a:t>主力增仓</a:t>
            </a:r>
            <a:endParaRPr kumimoji="0" lang="zh-CN" altLang="en-US" sz="3600" b="1" i="0" kern="1200" cap="none" spc="0" normalizeH="0" baseline="0">
              <a:solidFill>
                <a:schemeClr val="bg1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4345" y="1309370"/>
            <a:ext cx="5968365" cy="4239260"/>
          </a:xfrm>
          <a:prstGeom prst="rect">
            <a:avLst/>
          </a:prstGeom>
          <a:ln>
            <a:solidFill>
              <a:schemeClr val="accent2"/>
            </a:solidFill>
          </a:ln>
        </p:spPr>
      </p:pic>
      <p:sp>
        <p:nvSpPr>
          <p:cNvPr id="3" name="文本框 2"/>
          <p:cNvSpPr txBox="1"/>
          <p:nvPr/>
        </p:nvSpPr>
        <p:spPr>
          <a:xfrm>
            <a:off x="713105" y="2902585"/>
            <a:ext cx="4469765" cy="220472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>
              <a:lnSpc>
                <a:spcPct val="120000"/>
              </a:lnSpc>
            </a:pP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1、未启动/箱体震荡时：每次的阳线拉升，主力动向都是大于主力增仓，属于主力扫盘；</a:t>
            </a:r>
            <a:endParaRPr lang="zh-CN" altLang="en-US" sz="16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20000"/>
              </a:lnSpc>
            </a:pPr>
            <a:endParaRPr lang="zh-CN" altLang="en-US" sz="16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</a:t>
            </a: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、拉升阶段</a:t>
            </a:r>
            <a:r>
              <a:rPr lang="en-US" altLang="zh-CN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/</a:t>
            </a: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高位：主力动向依然红柱子，下方主力增仓显示都是卖出的绿柱子。（因为庄家高位出货，就会在上方挂一个大卖单，同时在下方挂一些大单来对倒吸引资金接盘）</a:t>
            </a:r>
            <a:endParaRPr lang="zh-CN" altLang="en-US" sz="16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20000"/>
              </a:lnSpc>
            </a:pPr>
            <a:endParaRPr lang="zh-CN" altLang="en-US" sz="16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713105" y="1309370"/>
            <a:ext cx="4777105" cy="11734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10000"/>
              </a:lnSpc>
            </a:pPr>
            <a:r>
              <a:rPr lang="zh-CN" altLang="en-US" sz="1600">
                <a:highlight>
                  <a:srgbClr val="FFFF00"/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看主力动向和主力增仓时：</a:t>
            </a:r>
            <a:endParaRPr lang="zh-CN" altLang="en-US" sz="1600">
              <a:highlight>
                <a:srgbClr val="FFFF00"/>
              </a:highligh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10000"/>
              </a:lnSpc>
            </a:pP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①对比数值（而非柱子长短）</a:t>
            </a:r>
            <a:endParaRPr lang="zh-CN" altLang="en-US" sz="16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10000"/>
              </a:lnSpc>
            </a:pP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②看是出现在什么位置</a:t>
            </a:r>
            <a:endParaRPr lang="zh-CN" altLang="en-US" sz="16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10000"/>
              </a:lnSpc>
            </a:pP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③理解</a:t>
            </a:r>
            <a:r>
              <a:rPr lang="en-US" altLang="zh-CN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“</a:t>
            </a: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上红下绿</a:t>
            </a:r>
            <a:r>
              <a:rPr lang="en-US" altLang="zh-CN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” </a:t>
            </a: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的内在原理</a:t>
            </a:r>
            <a:endParaRPr lang="zh-CN" altLang="en-US" sz="16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1365" cy="685800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3139440" y="81280"/>
            <a:ext cx="60191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R="0" defTabSz="914400" fontAlgn="auto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kumimoji="0" lang="en-US" altLang="zh-CN" sz="3600" b="1" i="0" kern="1200" cap="none" spc="0" normalizeH="0" baseline="0">
                <a:solidFill>
                  <a:schemeClr val="bg1"/>
                </a:solidFill>
              </a:rPr>
              <a:t>    </a:t>
            </a:r>
            <a:r>
              <a:rPr lang="zh-CN" sz="36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《主线淘金》减钱活动</a:t>
            </a:r>
            <a:endParaRPr lang="zh-CN" sz="36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385" y="1333500"/>
            <a:ext cx="8244840" cy="463804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90610" y="1333500"/>
            <a:ext cx="3088640" cy="444246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84070" y="4636135"/>
            <a:ext cx="919480" cy="926465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" name="图片 7" descr="矢量智能对象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9852025" y="194945"/>
            <a:ext cx="1774825" cy="384810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3150870" y="5130165"/>
            <a:ext cx="2173605" cy="35687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矩形 10"/>
          <p:cNvSpPr/>
          <p:nvPr>
            <p:custDataLst>
              <p:tags r:id="rId3"/>
            </p:custDataLst>
          </p:nvPr>
        </p:nvSpPr>
        <p:spPr>
          <a:xfrm>
            <a:off x="3157220" y="5130165"/>
            <a:ext cx="995680" cy="3568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>
            <p:custDataLst>
              <p:tags r:id="rId4"/>
            </p:custDataLst>
          </p:nvPr>
        </p:nvSpPr>
        <p:spPr>
          <a:xfrm>
            <a:off x="3112770" y="5137150"/>
            <a:ext cx="1143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主讲</a:t>
            </a:r>
            <a:r>
              <a: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老师</a:t>
            </a:r>
            <a:endParaRPr lang="zh-CN" altLang="en-US">
              <a:solidFill>
                <a:srgbClr val="C00000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15" name="文本框 14"/>
          <p:cNvSpPr txBox="1"/>
          <p:nvPr>
            <p:custDataLst>
              <p:tags r:id="rId5"/>
            </p:custDataLst>
          </p:nvPr>
        </p:nvSpPr>
        <p:spPr>
          <a:xfrm>
            <a:off x="4152900" y="5118735"/>
            <a:ext cx="11620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梁洁云</a:t>
            </a:r>
            <a:endParaRPr lang="zh-CN" altLang="en-US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grpSp>
        <p:nvGrpSpPr>
          <p:cNvPr id="33" name="组合 32"/>
          <p:cNvGrpSpPr/>
          <p:nvPr/>
        </p:nvGrpSpPr>
        <p:grpSpPr>
          <a:xfrm rot="0">
            <a:off x="5587365" y="5137150"/>
            <a:ext cx="3528060" cy="374650"/>
            <a:chOff x="7093" y="6616"/>
            <a:chExt cx="5888" cy="656"/>
          </a:xfrm>
        </p:grpSpPr>
        <p:sp>
          <p:nvSpPr>
            <p:cNvPr id="18" name="矩形 17"/>
            <p:cNvSpPr/>
            <p:nvPr>
              <p:custDataLst>
                <p:tags r:id="rId6"/>
              </p:custDataLst>
            </p:nvPr>
          </p:nvSpPr>
          <p:spPr>
            <a:xfrm>
              <a:off x="7093" y="6626"/>
              <a:ext cx="5888" cy="62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>
              <p:custDataLst>
                <p:tags r:id="rId7"/>
              </p:custDataLst>
            </p:nvPr>
          </p:nvSpPr>
          <p:spPr>
            <a:xfrm>
              <a:off x="7105" y="6626"/>
              <a:ext cx="2321" cy="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0" name="文本框 19"/>
            <p:cNvSpPr txBox="1"/>
            <p:nvPr>
              <p:custDataLst>
                <p:tags r:id="rId8"/>
              </p:custDataLst>
            </p:nvPr>
          </p:nvSpPr>
          <p:spPr>
            <a:xfrm>
              <a:off x="7261" y="6627"/>
              <a:ext cx="2009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执业编号</a:t>
              </a:r>
              <a:endPara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  <p:sp>
          <p:nvSpPr>
            <p:cNvPr id="21" name="文本框 20"/>
            <p:cNvSpPr txBox="1"/>
            <p:nvPr>
              <p:custDataLst>
                <p:tags r:id="rId9"/>
              </p:custDataLst>
            </p:nvPr>
          </p:nvSpPr>
          <p:spPr>
            <a:xfrm>
              <a:off x="9470" y="6616"/>
              <a:ext cx="3511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l"/>
              <a:r>
                <a:rPr lang="zh-CN" altLang="en-US">
                  <a:solidFill>
                    <a:schemeClr val="bg1"/>
                  </a:solidFill>
                  <a:latin typeface="思源黑体 Normal" panose="020B0400000000000000" charset="-122"/>
                  <a:ea typeface="思源黑体 Normal" panose="020B0400000000000000" charset="-122"/>
                  <a:cs typeface="思源黑体 Normal" panose="020B0400000000000000" charset="-122"/>
                  <a:sym typeface="+mn-ea"/>
                </a:rPr>
                <a:t>A1120619060027</a:t>
              </a:r>
              <a:endParaRPr lang="zh-CN" altLang="en-US">
                <a:solidFill>
                  <a:schemeClr val="bg1"/>
                </a:solidFill>
                <a:latin typeface="思源黑体 Normal" panose="020B0400000000000000" charset="-122"/>
                <a:ea typeface="思源黑体 Normal" panose="020B0400000000000000" charset="-122"/>
                <a:cs typeface="思源黑体 Normal" panose="020B0400000000000000" charset="-122"/>
                <a:sym typeface="+mn-ea"/>
              </a:endParaRPr>
            </a:p>
          </p:txBody>
        </p:sp>
      </p:grpSp>
      <p:sp>
        <p:nvSpPr>
          <p:cNvPr id="12" name="文本框 11"/>
          <p:cNvSpPr txBox="1"/>
          <p:nvPr userDrawn="1">
            <p:custDataLst>
              <p:tags r:id="rId10"/>
            </p:custDataLst>
          </p:nvPr>
        </p:nvSpPr>
        <p:spPr>
          <a:xfrm>
            <a:off x="1707515" y="1340485"/>
            <a:ext cx="8777605" cy="183578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>
              <a:lnSpc>
                <a:spcPct val="120000"/>
              </a:lnSpc>
            </a:pPr>
            <a:r>
              <a:rPr lang="en-US" altLang="zh-CN" sz="3600" dirty="0">
                <a:gradFill>
                  <a:gsLst>
                    <a:gs pos="0">
                      <a:srgbClr val="FFFAE9"/>
                    </a:gs>
                    <a:gs pos="100000">
                      <a:srgbClr val="FBDF62"/>
                    </a:gs>
                  </a:gsLst>
                  <a:lin ang="5400000" scaled="0"/>
                </a:gra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 </a:t>
            </a:r>
            <a:r>
              <a:rPr lang="zh-CN" sz="3600" dirty="0">
                <a:gradFill>
                  <a:gsLst>
                    <a:gs pos="0">
                      <a:srgbClr val="FFFAE9"/>
                    </a:gs>
                    <a:gs pos="100000">
                      <a:srgbClr val="FBDF62"/>
                    </a:gs>
                  </a:gsLst>
                  <a:lin ang="5400000" scaled="0"/>
                </a:gra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耐心盘底</a:t>
            </a:r>
            <a:r>
              <a:rPr lang="en-US" altLang="zh-CN" sz="3600" dirty="0">
                <a:gradFill>
                  <a:gsLst>
                    <a:gs pos="0">
                      <a:srgbClr val="FFFAE9"/>
                    </a:gs>
                    <a:gs pos="100000">
                      <a:srgbClr val="FBDF62"/>
                    </a:gs>
                  </a:gsLst>
                  <a:lin ang="5400000" scaled="0"/>
                </a:gra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  </a:t>
            </a:r>
            <a:r>
              <a:rPr lang="zh-CN" altLang="en-US" sz="3600" dirty="0">
                <a:gradFill>
                  <a:gsLst>
                    <a:gs pos="0">
                      <a:srgbClr val="FFFAE9"/>
                    </a:gs>
                    <a:gs pos="100000">
                      <a:srgbClr val="FBDF62"/>
                    </a:gs>
                  </a:gsLst>
                  <a:lin ang="5400000" scaled="0"/>
                </a:gra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优选个股</a:t>
            </a:r>
            <a:r>
              <a:rPr lang="en-US" altLang="zh-CN" sz="3600" dirty="0">
                <a:gradFill>
                  <a:gsLst>
                    <a:gs pos="0">
                      <a:srgbClr val="FFFAE9"/>
                    </a:gs>
                    <a:gs pos="100000">
                      <a:srgbClr val="FBDF62"/>
                    </a:gs>
                  </a:gsLst>
                  <a:lin ang="5400000" scaled="0"/>
                </a:gra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 </a:t>
            </a:r>
            <a:endParaRPr lang="zh-CN" altLang="en-US" sz="3600" dirty="0">
              <a:gradFill>
                <a:gsLst>
                  <a:gs pos="0">
                    <a:srgbClr val="FFFAE9"/>
                  </a:gs>
                  <a:gs pos="100000">
                    <a:srgbClr val="FBDF62"/>
                  </a:gs>
                </a:gsLst>
                <a:lin ang="5400000" scaled="0"/>
              </a:gra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  <a:p>
            <a:pPr algn="ctr">
              <a:lnSpc>
                <a:spcPct val="120000"/>
              </a:lnSpc>
            </a:pPr>
            <a:r>
              <a:rPr lang="zh-CN" altLang="en-US" sz="3600" dirty="0">
                <a:gradFill>
                  <a:gsLst>
                    <a:gs pos="0">
                      <a:srgbClr val="FFFAE9"/>
                    </a:gs>
                    <a:gs pos="100000">
                      <a:srgbClr val="FBDF62"/>
                    </a:gs>
                  </a:gsLst>
                  <a:lin ang="5400000" scaled="0"/>
                </a:gra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 </a:t>
            </a:r>
            <a:r>
              <a:rPr lang="zh-CN" sz="2400" dirty="0">
                <a:gradFill>
                  <a:gsLst>
                    <a:gs pos="0">
                      <a:srgbClr val="FFFAE9"/>
                    </a:gs>
                    <a:gs pos="100000">
                      <a:srgbClr val="FBDF62"/>
                    </a:gs>
                  </a:gsLst>
                  <a:lin ang="5400000" scaled="0"/>
                </a:gra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（紧跟资金脉搏，捕捉短线机会）</a:t>
            </a:r>
            <a:endParaRPr lang="zh-CN" sz="2400" dirty="0">
              <a:gradFill>
                <a:gsLst>
                  <a:gs pos="0">
                    <a:srgbClr val="FFFAE9"/>
                  </a:gs>
                  <a:gs pos="100000">
                    <a:srgbClr val="FBDF62"/>
                  </a:gs>
                </a:gsLst>
                <a:lin ang="5400000" scaled="0"/>
              </a:gra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4" name="文本框 3"/>
          <p:cNvSpPr txBox="1"/>
          <p:nvPr>
            <p:custDataLst>
              <p:tags r:id="rId11"/>
            </p:custDataLst>
          </p:nvPr>
        </p:nvSpPr>
        <p:spPr>
          <a:xfrm>
            <a:off x="408305" y="283210"/>
            <a:ext cx="3613150" cy="41973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2400" b="1" dirty="0">
                <a:solidFill>
                  <a:schemeClr val="bg1"/>
                </a:solidFill>
                <a:latin typeface="阿里巴巴普惠体 Light" panose="00020600040101010101" charset="-122"/>
                <a:ea typeface="阿里巴巴普惠体 Light" panose="00020600040101010101" charset="-122"/>
                <a:cs typeface="阿里巴巴普惠体 Light" panose="00020600040101010101" charset="-122"/>
              </a:rPr>
              <a:t>资金脉搏</a:t>
            </a:r>
            <a:r>
              <a:rPr lang="en-US" altLang="zh-CN" sz="2400" b="1" dirty="0">
                <a:solidFill>
                  <a:schemeClr val="bg1"/>
                </a:solidFill>
                <a:latin typeface="阿里巴巴普惠体 Light" panose="00020600040101010101" charset="-122"/>
                <a:ea typeface="阿里巴巴普惠体 Light" panose="00020600040101010101" charset="-122"/>
                <a:cs typeface="阿里巴巴普惠体 Light" panose="00020600040101010101" charset="-122"/>
                <a:sym typeface="+mn-ea"/>
              </a:rPr>
              <a:t>——</a:t>
            </a:r>
            <a:endParaRPr lang="en-US" altLang="zh-CN" sz="2400" b="1" dirty="0">
              <a:solidFill>
                <a:schemeClr val="bg1"/>
              </a:solidFill>
              <a:latin typeface="阿里巴巴普惠体 Light" panose="00020600040101010101" charset="-122"/>
              <a:ea typeface="阿里巴巴普惠体 Light" panose="00020600040101010101" charset="-122"/>
              <a:cs typeface="阿里巴巴普惠体 Light" panose="00020600040101010101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003165" y="3813810"/>
            <a:ext cx="218503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400" b="1" dirty="0">
                <a:solidFill>
                  <a:schemeClr val="bg1"/>
                </a:solidFill>
                <a:latin typeface="阿里巴巴普惠体 Light" panose="00020600040101010101" charset="-122"/>
                <a:ea typeface="阿里巴巴普惠体 Light" panose="00020600040101010101" charset="-122"/>
                <a:cs typeface="阿里巴巴普惠体 Light" panose="00020600040101010101" charset="-122"/>
                <a:sym typeface="+mn-ea"/>
              </a:rPr>
              <a:t>2024 .07.25</a:t>
            </a:r>
            <a:endParaRPr lang="zh-CN" altLang="en-US" sz="2400" b="1" dirty="0">
              <a:solidFill>
                <a:schemeClr val="bg1"/>
              </a:solidFill>
              <a:latin typeface="阿里巴巴普惠体 Light" panose="00020600040101010101" charset="-122"/>
              <a:ea typeface="阿里巴巴普惠体 Light" panose="00020600040101010101" charset="-122"/>
              <a:cs typeface="阿里巴巴普惠体 Light" panose="00020600040101010101" charset="-122"/>
              <a:sym typeface="+mn-ea"/>
            </a:endParaRPr>
          </a:p>
        </p:txBody>
      </p:sp>
    </p:spTree>
    <p:custDataLst>
      <p:tags r:id="rId12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>
          <a:xfrm>
            <a:off x="4364999" y="2811670"/>
            <a:ext cx="4703762" cy="1050925"/>
          </a:xfrm>
        </p:spPr>
        <p:txBody>
          <a:bodyPr/>
          <a:lstStyle/>
          <a:p>
            <a:r>
              <a:rPr lang="zh-CN" altLang="en-US" dirty="0"/>
              <a:t>大盘环境</a:t>
            </a:r>
            <a:endParaRPr lang="zh-CN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3843655" y="62230"/>
            <a:ext cx="387731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R="0" defTabSz="914400" fontAlgn="auto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kumimoji="0" lang="en-US" sz="3600" b="1" i="0" kern="1200" cap="none" spc="0" normalizeH="0" baseline="0">
                <a:solidFill>
                  <a:schemeClr val="bg1"/>
                </a:solidFill>
              </a:rPr>
              <a:t>      </a:t>
            </a:r>
            <a:r>
              <a:rPr kumimoji="0" lang="en-US" sz="3600" b="1" i="0" kern="1200" cap="none" spc="0" normalizeH="0" baseline="0">
                <a:solidFill>
                  <a:srgbClr val="FF0000"/>
                </a:solidFill>
              </a:rPr>
              <a:t>    </a:t>
            </a:r>
            <a:r>
              <a:rPr kumimoji="0" lang="zh-CN" altLang="en-US" sz="3600" b="1" i="0" kern="1200" cap="none" spc="0" normalizeH="0" baseline="0">
                <a:solidFill>
                  <a:schemeClr val="bg1"/>
                </a:solidFill>
              </a:rPr>
              <a:t>大盘状态</a:t>
            </a:r>
            <a:endParaRPr kumimoji="0" lang="zh-CN" altLang="en-US" sz="3600" b="1" i="0" kern="1200" cap="none" spc="0" normalizeH="0" baseline="0">
              <a:solidFill>
                <a:schemeClr val="bg1"/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7660" y="1156335"/>
            <a:ext cx="4811395" cy="4737100"/>
          </a:xfrm>
          <a:prstGeom prst="rect">
            <a:avLst/>
          </a:prstGeom>
          <a:ln>
            <a:solidFill>
              <a:schemeClr val="accent6"/>
            </a:solidFill>
          </a:ln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245" y="1051560"/>
            <a:ext cx="5509895" cy="4946650"/>
          </a:xfrm>
          <a:prstGeom prst="rect">
            <a:avLst/>
          </a:prstGeom>
          <a:ln>
            <a:solidFill>
              <a:schemeClr val="accent6"/>
            </a:solidFill>
          </a:ln>
        </p:spPr>
      </p:pic>
    </p:spTree>
    <p:custDataLst>
      <p:tags r:id="rId4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占位符 4"/>
          <p:cNvSpPr>
            <a:spLocks noGrp="1"/>
          </p:cNvSpPr>
          <p:nvPr>
            <p:ph type="body" sz="quarter" idx="10"/>
          </p:nvPr>
        </p:nvSpPr>
        <p:spPr>
          <a:xfrm>
            <a:off x="4364999" y="2811670"/>
            <a:ext cx="4703762" cy="1050925"/>
          </a:xfrm>
        </p:spPr>
        <p:txBody>
          <a:bodyPr/>
          <a:lstStyle/>
          <a:p>
            <a:r>
              <a:rPr lang="zh-CN" altLang="en-US" dirty="0"/>
              <a:t>操作策略</a:t>
            </a:r>
            <a:endParaRPr lang="zh-CN" alt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4090670" y="0"/>
            <a:ext cx="506349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R="0" defTabSz="914400" fontAlgn="auto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kumimoji="0" lang="en-US" sz="3600" b="1" i="0" kern="1200" cap="none" spc="0" normalizeH="0" baseline="0">
                <a:solidFill>
                  <a:schemeClr val="bg1"/>
                </a:solidFill>
              </a:rPr>
              <a:t>   </a:t>
            </a:r>
            <a:r>
              <a:rPr kumimoji="0" lang="zh-CN" sz="3600" b="1" i="0" kern="1200" cap="none" spc="0" normalizeH="0" baseline="0">
                <a:solidFill>
                  <a:schemeClr val="bg1"/>
                </a:solidFill>
              </a:rPr>
              <a:t>本周</a:t>
            </a:r>
            <a:r>
              <a:rPr kumimoji="0" lang="zh-CN" altLang="en-US" sz="3600" b="1" i="0" kern="1200" cap="none" spc="0" normalizeH="0" baseline="0">
                <a:solidFill>
                  <a:schemeClr val="bg1"/>
                </a:solidFill>
              </a:rPr>
              <a:t>策略（</a:t>
            </a:r>
            <a:r>
              <a:rPr kumimoji="0" lang="en-US" altLang="zh-CN" sz="3600" b="1" i="0" kern="1200" cap="none" spc="0" normalizeH="0" baseline="0">
                <a:solidFill>
                  <a:schemeClr val="bg1"/>
                </a:solidFill>
              </a:rPr>
              <a:t>22</a:t>
            </a:r>
            <a:r>
              <a:rPr kumimoji="0" lang="en-US" altLang="zh-CN" sz="3600" b="1" i="0" kern="1200" cap="none" spc="0" normalizeH="0" baseline="0">
                <a:solidFill>
                  <a:schemeClr val="bg1"/>
                </a:solidFill>
              </a:rPr>
              <a:t>-26</a:t>
            </a:r>
            <a:r>
              <a:rPr kumimoji="0" lang="zh-CN" altLang="en-US" sz="3600" b="1" i="0" kern="1200" cap="none" spc="0" normalizeH="0" baseline="0">
                <a:solidFill>
                  <a:schemeClr val="bg1"/>
                </a:solidFill>
              </a:rPr>
              <a:t>）</a:t>
            </a:r>
            <a:endParaRPr kumimoji="0" lang="zh-CN" altLang="en-US" sz="3600" b="1" i="0" kern="1200" cap="none" spc="0" normalizeH="0" baseline="0">
              <a:solidFill>
                <a:schemeClr val="bg1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190625" y="1403350"/>
            <a:ext cx="9874250" cy="1173480"/>
          </a:xfrm>
          <a:prstGeom prst="rect">
            <a:avLst/>
          </a:prstGeom>
          <a:ln w="12700" cap="flat" cmpd="sng" algn="ctr">
            <a:solidFill>
              <a:schemeClr val="accent6">
                <a:lumMod val="75000"/>
              </a:schemeClr>
            </a:solidFill>
            <a:prstDash val="dash"/>
            <a:miter lim="800000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p>
            <a:pPr algn="l">
              <a:lnSpc>
                <a:spcPct val="110000"/>
              </a:lnSpc>
            </a:pPr>
            <a:r>
              <a:rPr lang="zh-CN" sz="1600" b="1">
                <a:solidFill>
                  <a:srgbClr val="FF0000"/>
                </a:solidFill>
                <a:sym typeface="+mn-ea"/>
              </a:rPr>
              <a:t>大盘：</a:t>
            </a:r>
            <a:r>
              <a:rPr lang="zh-CN" sz="1600">
                <a:solidFill>
                  <a:schemeClr val="tx1"/>
                </a:solidFill>
                <a:sym typeface="+mn-ea"/>
              </a:rPr>
              <a:t>国家队通过</a:t>
            </a:r>
            <a:r>
              <a:rPr lang="en-US" altLang="zh-CN" sz="1600">
                <a:solidFill>
                  <a:schemeClr val="tx1"/>
                </a:solidFill>
                <a:sym typeface="+mn-ea"/>
              </a:rPr>
              <a:t>ETF</a:t>
            </a:r>
            <a:r>
              <a:rPr lang="zh-CN" altLang="en-US" sz="1600">
                <a:solidFill>
                  <a:schemeClr val="tx1"/>
                </a:solidFill>
                <a:sym typeface="+mn-ea"/>
              </a:rPr>
              <a:t>持续护盘释放信心，</a:t>
            </a:r>
            <a:r>
              <a:rPr lang="en-US" altLang="zh-CN" sz="1600">
                <a:sym typeface="+mn-ea"/>
              </a:rPr>
              <a:t>3000</a:t>
            </a:r>
            <a:r>
              <a:rPr lang="zh-CN" altLang="en-US" sz="1600">
                <a:sym typeface="+mn-ea"/>
              </a:rPr>
              <a:t>点</a:t>
            </a:r>
            <a:r>
              <a:rPr lang="zh-CN" sz="1600">
                <a:sym typeface="+mn-ea"/>
              </a:rPr>
              <a:t>有望再次修复。银行煤炭电力等阶段调整，鲸落万物生</a:t>
            </a:r>
            <a:r>
              <a:rPr lang="zh-CN" altLang="en-US" sz="1600">
                <a:sym typeface="+mn-ea"/>
              </a:rPr>
              <a:t>，中小盘有望获得流动性；三中全会细则持续出台，叠加</a:t>
            </a:r>
            <a:r>
              <a:rPr lang="en-US" altLang="zh-CN" sz="1600">
                <a:sym typeface="+mn-ea"/>
              </a:rPr>
              <a:t>7-8</a:t>
            </a:r>
            <a:r>
              <a:rPr lang="zh-CN" altLang="en-US" sz="1600">
                <a:sym typeface="+mn-ea"/>
              </a:rPr>
              <a:t>月传统中报行情窗口，市场本周延续反弹。下旬关注政策指引，没新热点之前，持续关注资金强者</a:t>
            </a:r>
            <a:r>
              <a:rPr lang="en-US" altLang="zh-CN" sz="1600">
                <a:sym typeface="+mn-ea"/>
              </a:rPr>
              <a:t>——</a:t>
            </a:r>
            <a:r>
              <a:rPr lang="zh-CN" altLang="en-US" sz="1600">
                <a:sym typeface="+mn-ea"/>
              </a:rPr>
              <a:t>半导体芯片、智能驾驶、智能装备、汽车产业、低位储能。仓位：</a:t>
            </a:r>
            <a:r>
              <a:rPr lang="en-US" altLang="zh-CN" sz="1600">
                <a:sym typeface="+mn-ea"/>
              </a:rPr>
              <a:t>6</a:t>
            </a:r>
            <a:r>
              <a:rPr lang="zh-CN" altLang="en-US" sz="1600">
                <a:sym typeface="+mn-ea"/>
              </a:rPr>
              <a:t>成。</a:t>
            </a:r>
            <a:endParaRPr lang="zh-CN" altLang="en-US" sz="1600"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243965" y="2898775"/>
            <a:ext cx="9820275" cy="2247265"/>
          </a:xfrm>
          <a:prstGeom prst="rect">
            <a:avLst/>
          </a:prstGeom>
          <a:ln w="6350" cap="flat" cmpd="sng" algn="ctr">
            <a:solidFill>
              <a:schemeClr val="accent6">
                <a:lumMod val="75000"/>
              </a:schemeClr>
            </a:solidFill>
            <a:prstDash val="dash"/>
            <a:miter lim="800000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wrap="square" rtlCol="0" anchor="t">
            <a:noAutofit/>
          </a:bodyPr>
          <a:p>
            <a:pPr>
              <a:lnSpc>
                <a:spcPct val="130000"/>
              </a:lnSpc>
            </a:pPr>
            <a:r>
              <a:rPr lang="zh-CN" altLang="en-US" sz="1600" b="1">
                <a:solidFill>
                  <a:srgbClr val="FF0000"/>
                </a:solidFill>
                <a:sym typeface="+mn-ea"/>
              </a:rPr>
              <a:t>策略：</a:t>
            </a:r>
            <a:r>
              <a:rPr lang="zh-CN" altLang="en-US" sz="1600">
                <a:sym typeface="+mn-ea"/>
              </a:rPr>
              <a:t>回档低吸不追涨，风险偏好上升。反弹阶段注意去弱留强。</a:t>
            </a:r>
            <a:endParaRPr lang="zh-CN" altLang="en-US" sz="1600"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997575" y="3429000"/>
            <a:ext cx="5067300" cy="1716405"/>
          </a:xfrm>
          <a:prstGeom prst="rect">
            <a:avLst/>
          </a:prstGeom>
        </p:spPr>
        <p:style>
          <a:lnRef idx="0">
            <a:srgbClr val="FFFFFF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 anchor="t">
            <a:noAutofit/>
          </a:bodyPr>
          <a:p>
            <a:r>
              <a:rPr lang="en-US" altLang="zh-CN" sz="1600" b="1">
                <a:solidFill>
                  <a:schemeClr val="tx2"/>
                </a:solidFill>
                <a:sym typeface="+mn-ea"/>
              </a:rPr>
              <a:t>2</a:t>
            </a:r>
            <a:r>
              <a:rPr lang="zh-CN" altLang="en-US" sz="1600" b="1">
                <a:solidFill>
                  <a:schemeClr val="tx2"/>
                </a:solidFill>
                <a:sym typeface="+mn-ea"/>
              </a:rPr>
              <a:t>、</a:t>
            </a:r>
            <a:r>
              <a:rPr lang="zh-CN" altLang="en-US" sz="1600" b="1">
                <a:solidFill>
                  <a:schemeClr val="tx2"/>
                </a:solidFill>
                <a:sym typeface="+mn-ea"/>
              </a:rPr>
              <a:t>短线进取者</a:t>
            </a:r>
            <a:r>
              <a:rPr lang="en-US" altLang="zh-CN" sz="1600" b="1">
                <a:solidFill>
                  <a:schemeClr val="tx2"/>
                </a:solidFill>
                <a:sym typeface="+mn-ea"/>
              </a:rPr>
              <a:t>-</a:t>
            </a:r>
            <a:r>
              <a:rPr lang="zh-CN" altLang="en-US" sz="1600" b="1">
                <a:solidFill>
                  <a:schemeClr val="tx2"/>
                </a:solidFill>
                <a:sym typeface="+mn-ea"/>
              </a:rPr>
              <a:t>跟风口做资金轮动博弈-风口题材</a:t>
            </a:r>
            <a:endParaRPr lang="zh-CN" altLang="en-US" sz="1600" b="1">
              <a:solidFill>
                <a:schemeClr val="tx2"/>
              </a:solidFill>
              <a:sym typeface="+mn-ea"/>
            </a:endParaRPr>
          </a:p>
          <a:p>
            <a:endParaRPr lang="zh-CN" altLang="en-US" sz="1600" b="1">
              <a:solidFill>
                <a:schemeClr val="tx2"/>
              </a:solidFill>
              <a:sym typeface="+mn-ea"/>
            </a:endParaRPr>
          </a:p>
          <a:p>
            <a:pPr algn="l">
              <a:lnSpc>
                <a:spcPct val="150000"/>
              </a:lnSpc>
            </a:pPr>
            <a:r>
              <a:rPr lang="zh-CN" altLang="en-US" sz="1600">
                <a:solidFill>
                  <a:schemeClr val="tx2"/>
                </a:solidFill>
                <a:sym typeface="+mn-ea"/>
              </a:rPr>
              <a:t>①方向：</a:t>
            </a:r>
            <a:r>
              <a:rPr lang="zh-CN" altLang="en-US" sz="1600" b="1">
                <a:solidFill>
                  <a:srgbClr val="FF0000"/>
                </a:solidFill>
                <a:sym typeface="+mn-ea"/>
              </a:rPr>
              <a:t>芯片半导体</a:t>
            </a:r>
            <a:r>
              <a:rPr lang="zh-CN" altLang="en-US" sz="1600">
                <a:solidFill>
                  <a:schemeClr val="tx2"/>
                </a:solidFill>
                <a:sym typeface="+mn-ea"/>
              </a:rPr>
              <a:t>、</a:t>
            </a:r>
            <a:r>
              <a:rPr lang="zh-CN" altLang="en-US" sz="1600" b="1">
                <a:solidFill>
                  <a:srgbClr val="FF0000"/>
                </a:solidFill>
                <a:sym typeface="+mn-ea"/>
              </a:rPr>
              <a:t>智能驾驶</a:t>
            </a:r>
            <a:r>
              <a:rPr lang="zh-CN" altLang="en-US" sz="1600">
                <a:solidFill>
                  <a:schemeClr val="tx2"/>
                </a:solidFill>
                <a:sym typeface="+mn-ea"/>
              </a:rPr>
              <a:t>、</a:t>
            </a:r>
            <a:r>
              <a:rPr lang="zh-CN" sz="1600">
                <a:solidFill>
                  <a:schemeClr val="tx2"/>
                </a:solidFill>
                <a:sym typeface="+mn-ea"/>
              </a:rPr>
              <a:t>汽车行业、储能光伏</a:t>
            </a:r>
            <a:endParaRPr lang="zh-CN" altLang="en-US" sz="1600">
              <a:solidFill>
                <a:schemeClr val="tx2"/>
              </a:solidFill>
              <a:sym typeface="+mn-ea"/>
            </a:endParaRPr>
          </a:p>
          <a:p>
            <a:pPr algn="l">
              <a:lnSpc>
                <a:spcPct val="150000"/>
              </a:lnSpc>
            </a:pPr>
            <a:r>
              <a:rPr lang="zh-CN" altLang="en-US" sz="1600">
                <a:solidFill>
                  <a:schemeClr val="tx2"/>
                </a:solidFill>
                <a:sym typeface="+mn-ea"/>
              </a:rPr>
              <a:t>②个股：四线开花、大额连买盘中盘后选股，</a:t>
            </a:r>
            <a:endParaRPr lang="zh-CN" altLang="en-US" sz="1600">
              <a:solidFill>
                <a:schemeClr val="tx2"/>
              </a:solidFill>
              <a:sym typeface="+mn-ea"/>
            </a:endParaRPr>
          </a:p>
          <a:p>
            <a:pPr algn="l">
              <a:lnSpc>
                <a:spcPct val="150000"/>
              </a:lnSpc>
            </a:pPr>
            <a:r>
              <a:rPr lang="zh-CN" altLang="en-US" sz="1600">
                <a:solidFill>
                  <a:schemeClr val="tx2"/>
                </a:solidFill>
                <a:sym typeface="+mn-ea"/>
              </a:rPr>
              <a:t>优选符合《跟庄擒牛战法》</a:t>
            </a:r>
            <a:endParaRPr lang="zh-CN" altLang="en-US" sz="1600">
              <a:solidFill>
                <a:schemeClr val="tx2"/>
              </a:solidFill>
              <a:sym typeface="+mn-ea"/>
            </a:endParaRPr>
          </a:p>
          <a:p>
            <a:endParaRPr lang="zh-CN" altLang="en-US" sz="1600">
              <a:solidFill>
                <a:schemeClr val="tx2"/>
              </a:solidFill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244600" y="3429000"/>
            <a:ext cx="4644390" cy="1716405"/>
          </a:xfrm>
          <a:prstGeom prst="rect">
            <a:avLst/>
          </a:prstGeom>
        </p:spPr>
        <p:style>
          <a:lnRef idx="0">
            <a:srgbClr val="FFFFFF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 anchor="t">
            <a:noAutofit/>
          </a:bodyPr>
          <a:p>
            <a:r>
              <a:rPr lang="en-US" altLang="zh-CN" sz="1600" b="1">
                <a:solidFill>
                  <a:schemeClr val="tx2"/>
                </a:solidFill>
                <a:sym typeface="+mn-ea"/>
              </a:rPr>
              <a:t>1</a:t>
            </a:r>
            <a:r>
              <a:rPr lang="zh-CN" altLang="en-US" sz="1600" b="1">
                <a:solidFill>
                  <a:schemeClr val="tx2"/>
                </a:solidFill>
                <a:sym typeface="+mn-ea"/>
              </a:rPr>
              <a:t>、中线稳健者</a:t>
            </a:r>
            <a:r>
              <a:rPr lang="en-US" altLang="zh-CN" sz="1600" b="1">
                <a:solidFill>
                  <a:schemeClr val="tx2"/>
                </a:solidFill>
                <a:sym typeface="+mn-ea"/>
              </a:rPr>
              <a:t>-</a:t>
            </a:r>
            <a:r>
              <a:rPr lang="zh-CN" sz="1600" b="1">
                <a:solidFill>
                  <a:schemeClr val="tx2"/>
                </a:solidFill>
                <a:sym typeface="+mn-ea"/>
              </a:rPr>
              <a:t>趋势行情</a:t>
            </a:r>
            <a:endParaRPr lang="zh-CN" sz="1600" b="1">
              <a:solidFill>
                <a:schemeClr val="tx2"/>
              </a:solidFill>
              <a:sym typeface="+mn-ea"/>
            </a:endParaRPr>
          </a:p>
          <a:p>
            <a:endParaRPr lang="zh-CN" altLang="en-US" sz="1600">
              <a:solidFill>
                <a:schemeClr val="tx2"/>
              </a:solidFill>
              <a:sym typeface="+mn-ea"/>
            </a:endParaRPr>
          </a:p>
          <a:p>
            <a:pPr>
              <a:lnSpc>
                <a:spcPct val="140000"/>
              </a:lnSpc>
            </a:pPr>
            <a:r>
              <a:rPr lang="zh-CN" sz="1600">
                <a:solidFill>
                  <a:schemeClr val="tx2"/>
                </a:solidFill>
                <a:sym typeface="+mn-ea"/>
              </a:rPr>
              <a:t>①</a:t>
            </a:r>
            <a:r>
              <a:rPr lang="zh-CN" sz="1600">
                <a:solidFill>
                  <a:schemeClr val="tx2"/>
                </a:solidFill>
                <a:sym typeface="+mn-ea"/>
              </a:rPr>
              <a:t>中线启动类个股--低位建仓</a:t>
            </a:r>
            <a:r>
              <a:rPr lang="zh-CN" sz="1600">
                <a:solidFill>
                  <a:schemeClr val="tx2"/>
                </a:solidFill>
                <a:sym typeface="+mn-ea"/>
              </a:rPr>
              <a:t>（刚脱离底部区）</a:t>
            </a:r>
            <a:endParaRPr lang="zh-CN" sz="1600">
              <a:solidFill>
                <a:schemeClr val="tx2"/>
              </a:solidFill>
              <a:sym typeface="+mn-ea"/>
            </a:endParaRPr>
          </a:p>
          <a:p>
            <a:pPr>
              <a:lnSpc>
                <a:spcPct val="140000"/>
              </a:lnSpc>
            </a:pPr>
            <a:r>
              <a:rPr lang="zh-CN" sz="1600">
                <a:solidFill>
                  <a:schemeClr val="tx2"/>
                </a:solidFill>
                <a:sym typeface="+mn-ea"/>
              </a:rPr>
              <a:t>②</a:t>
            </a:r>
            <a:r>
              <a:rPr lang="zh-CN" sz="1600">
                <a:solidFill>
                  <a:schemeClr val="tx2"/>
                </a:solidFill>
                <a:sym typeface="+mn-ea"/>
              </a:rPr>
              <a:t>在中报里寻找确定性机会</a:t>
            </a:r>
            <a:r>
              <a:rPr lang="zh-CN" sz="1600">
                <a:solidFill>
                  <a:schemeClr val="tx2"/>
                </a:solidFill>
                <a:sym typeface="+mn-ea"/>
              </a:rPr>
              <a:t>（中报预增等回档</a:t>
            </a:r>
            <a:r>
              <a:rPr lang="en-US" altLang="zh-CN" sz="1600">
                <a:solidFill>
                  <a:schemeClr val="tx2"/>
                </a:solidFill>
                <a:sym typeface="+mn-ea"/>
              </a:rPr>
              <a:t>)</a:t>
            </a:r>
            <a:endParaRPr lang="zh-CN" sz="1600">
              <a:solidFill>
                <a:schemeClr val="tx2"/>
              </a:solidFill>
              <a:sym typeface="+mn-ea"/>
            </a:endParaRPr>
          </a:p>
          <a:p>
            <a:endParaRPr lang="zh-CN" altLang="en-US" sz="1600">
              <a:solidFill>
                <a:schemeClr val="tx2"/>
              </a:solidFill>
              <a:sym typeface="+mn-ea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" name="椭圆 10"/>
          <p:cNvSpPr/>
          <p:nvPr>
            <p:custDataLst>
              <p:tags r:id="rId1"/>
            </p:custDataLst>
          </p:nvPr>
        </p:nvSpPr>
        <p:spPr>
          <a:xfrm>
            <a:off x="10127110" y="4635394"/>
            <a:ext cx="146398" cy="146398"/>
          </a:xfrm>
          <a:prstGeom prst="ellipse">
            <a:avLst/>
          </a:prstGeom>
          <a:solidFill>
            <a:srgbClr val="FFFFFF"/>
          </a:solidFill>
          <a:ln w="3175">
            <a:solidFill>
              <a:schemeClr val="accent1"/>
            </a:solidFill>
          </a:ln>
          <a:effectLst>
            <a:outerShdw blurRad="63500" sx="102000" sy="102000" algn="ctr" rotWithShape="0">
              <a:schemeClr val="accent1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3863975" y="13970"/>
            <a:ext cx="464248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R="0" defTabSz="914400" fontAlgn="auto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kumimoji="0" lang="en-US" sz="3600" b="1" i="0" kern="1200" cap="none" spc="0" normalizeH="0" baseline="0">
                <a:solidFill>
                  <a:schemeClr val="bg1"/>
                </a:solidFill>
              </a:rPr>
              <a:t>     </a:t>
            </a:r>
            <a:r>
              <a:rPr kumimoji="0" lang="zh-CN" sz="3600" b="1" i="0" kern="1200" cap="none" spc="0" normalizeH="0" baseline="0">
                <a:solidFill>
                  <a:schemeClr val="bg1"/>
                </a:solidFill>
              </a:rPr>
              <a:t>舆情角度</a:t>
            </a:r>
            <a:r>
              <a:rPr kumimoji="0" lang="en-US" altLang="zh-CN" sz="3600" b="1" i="0" kern="1200" cap="none" spc="0" normalizeH="0" baseline="0">
                <a:solidFill>
                  <a:schemeClr val="bg1"/>
                </a:solidFill>
              </a:rPr>
              <a:t>/</a:t>
            </a:r>
            <a:r>
              <a:rPr kumimoji="0" lang="zh-CN" altLang="en-US" sz="3600" b="1" i="0" kern="1200" cap="none" spc="0" normalizeH="0" baseline="0">
                <a:solidFill>
                  <a:schemeClr val="bg1"/>
                </a:solidFill>
              </a:rPr>
              <a:t>资金方向</a:t>
            </a:r>
            <a:endParaRPr kumimoji="0" lang="zh-CN" altLang="en-US" sz="3600" b="1" i="0" kern="1200" cap="none" spc="0" normalizeH="0" baseline="0">
              <a:solidFill>
                <a:schemeClr val="bg1"/>
              </a:solidFill>
            </a:endParaRPr>
          </a:p>
        </p:txBody>
      </p:sp>
      <p:sp>
        <p:nvSpPr>
          <p:cNvPr id="2" name="任意多边形: 形状 17"/>
          <p:cNvSpPr/>
          <p:nvPr>
            <p:custDataLst>
              <p:tags r:id="rId3"/>
            </p:custDataLst>
          </p:nvPr>
        </p:nvSpPr>
        <p:spPr>
          <a:xfrm>
            <a:off x="1215902" y="4025782"/>
            <a:ext cx="9849340" cy="2006542"/>
          </a:xfrm>
          <a:custGeom>
            <a:avLst/>
            <a:gdLst>
              <a:gd name="connsiteX0" fmla="*/ 4924244 w 9848488"/>
              <a:gd name="connsiteY0" fmla="*/ 0 h 2006368"/>
              <a:gd name="connsiteX1" fmla="*/ 9775437 w 9848488"/>
              <a:gd name="connsiteY1" fmla="*/ 1858432 h 2006368"/>
              <a:gd name="connsiteX2" fmla="*/ 9848488 w 9848488"/>
              <a:gd name="connsiteY2" fmla="*/ 2006368 h 2006368"/>
              <a:gd name="connsiteX3" fmla="*/ 0 w 9848488"/>
              <a:gd name="connsiteY3" fmla="*/ 2006368 h 2006368"/>
              <a:gd name="connsiteX4" fmla="*/ 73051 w 9848488"/>
              <a:gd name="connsiteY4" fmla="*/ 1858432 h 2006368"/>
              <a:gd name="connsiteX5" fmla="*/ 4924244 w 9848488"/>
              <a:gd name="connsiteY5" fmla="*/ 0 h 2006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848488" h="2006368">
                <a:moveTo>
                  <a:pt x="4924244" y="0"/>
                </a:moveTo>
                <a:cubicBezTo>
                  <a:pt x="7203603" y="0"/>
                  <a:pt x="9132307" y="781751"/>
                  <a:pt x="9775437" y="1858432"/>
                </a:cubicBezTo>
                <a:lnTo>
                  <a:pt x="9848488" y="2006368"/>
                </a:lnTo>
                <a:lnTo>
                  <a:pt x="0" y="2006368"/>
                </a:lnTo>
                <a:lnTo>
                  <a:pt x="73051" y="1858432"/>
                </a:lnTo>
                <a:cubicBezTo>
                  <a:pt x="716182" y="781751"/>
                  <a:pt x="2644886" y="0"/>
                  <a:pt x="4924244" y="0"/>
                </a:cubicBezTo>
                <a:close/>
              </a:path>
            </a:pathLst>
          </a:custGeom>
          <a:gradFill>
            <a:gsLst>
              <a:gs pos="0">
                <a:schemeClr val="accent1">
                  <a:alpha val="15000"/>
                </a:schemeClr>
              </a:gs>
              <a:gs pos="100000">
                <a:schemeClr val="accent1">
                  <a:alpha val="0"/>
                </a:schemeClr>
              </a:gs>
            </a:gsLst>
            <a:lin ang="5400000" scaled="1"/>
          </a:gradFill>
          <a:ln>
            <a:gradFill>
              <a:gsLst>
                <a:gs pos="0">
                  <a:schemeClr val="accent1"/>
                </a:gs>
                <a:gs pos="87000">
                  <a:schemeClr val="accent1">
                    <a:alpha val="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任意多边形: 形状 4"/>
          <p:cNvSpPr/>
          <p:nvPr>
            <p:custDataLst>
              <p:tags r:id="rId4"/>
            </p:custDataLst>
          </p:nvPr>
        </p:nvSpPr>
        <p:spPr>
          <a:xfrm>
            <a:off x="5761444" y="5330815"/>
            <a:ext cx="808417" cy="409251"/>
          </a:xfrm>
          <a:custGeom>
            <a:avLst/>
            <a:gdLst>
              <a:gd name="connsiteX0" fmla="*/ 1450658 w 1450657"/>
              <a:gd name="connsiteY0" fmla="*/ 523875 h 734377"/>
              <a:gd name="connsiteX1" fmla="*/ 161925 w 1450657"/>
              <a:gd name="connsiteY1" fmla="*/ 734377 h 734377"/>
              <a:gd name="connsiteX2" fmla="*/ 0 w 1450657"/>
              <a:gd name="connsiteY2" fmla="*/ 0 h 734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50657" h="734377">
                <a:moveTo>
                  <a:pt x="1450658" y="523875"/>
                </a:moveTo>
                <a:lnTo>
                  <a:pt x="161925" y="734377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">
                <a:schemeClr val="accent1">
                  <a:lumMod val="78000"/>
                  <a:lumOff val="22000"/>
                </a:schemeClr>
              </a:gs>
              <a:gs pos="78000">
                <a:schemeClr val="accent1">
                  <a:lumMod val="91000"/>
                </a:schemeClr>
              </a:gs>
            </a:gsLst>
            <a:lin ang="16200000" scaled="0"/>
          </a:gradFill>
          <a:ln w="48331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p>
            <a:endParaRPr lang="zh-CN" altLang="en-US"/>
          </a:p>
        </p:txBody>
      </p:sp>
      <p:sp>
        <p:nvSpPr>
          <p:cNvPr id="6" name="任意多边形: 形状 5"/>
          <p:cNvSpPr/>
          <p:nvPr>
            <p:custDataLst>
              <p:tags r:id="rId5"/>
            </p:custDataLst>
          </p:nvPr>
        </p:nvSpPr>
        <p:spPr>
          <a:xfrm>
            <a:off x="5321937" y="5058511"/>
            <a:ext cx="529745" cy="681555"/>
          </a:xfrm>
          <a:custGeom>
            <a:avLst/>
            <a:gdLst>
              <a:gd name="connsiteX0" fmla="*/ 0 w 950595"/>
              <a:gd name="connsiteY0" fmla="*/ 0 h 1223009"/>
              <a:gd name="connsiteX1" fmla="*/ 788670 w 950595"/>
              <a:gd name="connsiteY1" fmla="*/ 488633 h 1223009"/>
              <a:gd name="connsiteX2" fmla="*/ 950595 w 950595"/>
              <a:gd name="connsiteY2" fmla="*/ 1223010 h 1223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50595" h="1223009">
                <a:moveTo>
                  <a:pt x="0" y="0"/>
                </a:moveTo>
                <a:lnTo>
                  <a:pt x="788670" y="488633"/>
                </a:lnTo>
                <a:lnTo>
                  <a:pt x="950595" y="1223010"/>
                </a:lnTo>
                <a:close/>
              </a:path>
            </a:pathLst>
          </a:custGeom>
          <a:gradFill>
            <a:gsLst>
              <a:gs pos="19000">
                <a:schemeClr val="accent1">
                  <a:lumMod val="60000"/>
                  <a:lumOff val="40000"/>
                </a:schemeClr>
              </a:gs>
              <a:gs pos="92000">
                <a:schemeClr val="accent1"/>
              </a:gs>
            </a:gsLst>
            <a:lin ang="0" scaled="0"/>
          </a:gradFill>
          <a:ln w="48331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p>
            <a:endParaRPr lang="zh-CN" altLang="en-US"/>
          </a:p>
        </p:txBody>
      </p:sp>
      <p:sp>
        <p:nvSpPr>
          <p:cNvPr id="17" name="任意多边形: 形状 6"/>
          <p:cNvSpPr/>
          <p:nvPr>
            <p:custDataLst>
              <p:tags r:id="rId6"/>
            </p:custDataLst>
          </p:nvPr>
        </p:nvSpPr>
        <p:spPr>
          <a:xfrm>
            <a:off x="5321937" y="4427383"/>
            <a:ext cx="439507" cy="903431"/>
          </a:xfrm>
          <a:custGeom>
            <a:avLst/>
            <a:gdLst>
              <a:gd name="connsiteX0" fmla="*/ 0 w 788670"/>
              <a:gd name="connsiteY0" fmla="*/ 1132523 h 1621155"/>
              <a:gd name="connsiteX1" fmla="*/ 619125 w 788670"/>
              <a:gd name="connsiteY1" fmla="*/ 0 h 1621155"/>
              <a:gd name="connsiteX2" fmla="*/ 788670 w 788670"/>
              <a:gd name="connsiteY2" fmla="*/ 1621155 h 1621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88670" h="1621155">
                <a:moveTo>
                  <a:pt x="0" y="1132523"/>
                </a:moveTo>
                <a:lnTo>
                  <a:pt x="619125" y="0"/>
                </a:lnTo>
                <a:lnTo>
                  <a:pt x="788670" y="1621155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50000"/>
                  <a:lumOff val="50000"/>
                </a:schemeClr>
              </a:gs>
              <a:gs pos="100000">
                <a:schemeClr val="accent1">
                  <a:lumMod val="86000"/>
                  <a:lumOff val="14000"/>
                </a:schemeClr>
              </a:gs>
            </a:gsLst>
            <a:lin ang="600000" scaled="0"/>
          </a:gradFill>
          <a:ln w="48331" cap="flat">
            <a:noFill/>
            <a:prstDash val="solid"/>
            <a:miter/>
          </a:ln>
        </p:spPr>
        <p:txBody>
          <a:bodyPr rtlCol="0" anchor="ctr"/>
          <a:p>
            <a:endParaRPr lang="zh-CN" altLang="en-US"/>
          </a:p>
        </p:txBody>
      </p:sp>
      <p:sp>
        <p:nvSpPr>
          <p:cNvPr id="23" name="任意多边形: 形状 7"/>
          <p:cNvSpPr/>
          <p:nvPr>
            <p:custDataLst>
              <p:tags r:id="rId7"/>
            </p:custDataLst>
          </p:nvPr>
        </p:nvSpPr>
        <p:spPr>
          <a:xfrm>
            <a:off x="5761444" y="4760199"/>
            <a:ext cx="808417" cy="862560"/>
          </a:xfrm>
          <a:custGeom>
            <a:avLst/>
            <a:gdLst>
              <a:gd name="connsiteX0" fmla="*/ 1385888 w 1450657"/>
              <a:gd name="connsiteY0" fmla="*/ 0 h 1547812"/>
              <a:gd name="connsiteX1" fmla="*/ 1450658 w 1450657"/>
              <a:gd name="connsiteY1" fmla="*/ 1547812 h 1547812"/>
              <a:gd name="connsiteX2" fmla="*/ 0 w 1450657"/>
              <a:gd name="connsiteY2" fmla="*/ 1023938 h 1547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50657" h="1547812">
                <a:moveTo>
                  <a:pt x="1385888" y="0"/>
                </a:moveTo>
                <a:lnTo>
                  <a:pt x="1450658" y="1547812"/>
                </a:lnTo>
                <a:lnTo>
                  <a:pt x="0" y="1023938"/>
                </a:lnTo>
                <a:close/>
              </a:path>
            </a:pathLst>
          </a:custGeom>
          <a:gradFill flip="none" rotWithShape="1">
            <a:gsLst>
              <a:gs pos="36000">
                <a:schemeClr val="accent1">
                  <a:lumMod val="75000"/>
                </a:schemeClr>
              </a:gs>
              <a:gs pos="100000">
                <a:schemeClr val="accent1">
                  <a:lumMod val="70000"/>
                  <a:lumOff val="30000"/>
                </a:schemeClr>
              </a:gs>
            </a:gsLst>
            <a:lin ang="1800000" scaled="0"/>
            <a:tileRect/>
          </a:gradFill>
          <a:ln w="48331" cap="flat">
            <a:noFill/>
            <a:prstDash val="solid"/>
            <a:miter/>
          </a:ln>
        </p:spPr>
        <p:txBody>
          <a:bodyPr rtlCol="0" anchor="ctr"/>
          <a:p>
            <a:endParaRPr lang="zh-CN" altLang="en-US"/>
          </a:p>
        </p:txBody>
      </p:sp>
      <p:sp>
        <p:nvSpPr>
          <p:cNvPr id="25" name="任意多边形: 形状 9"/>
          <p:cNvSpPr/>
          <p:nvPr>
            <p:custDataLst>
              <p:tags r:id="rId8"/>
            </p:custDataLst>
          </p:nvPr>
        </p:nvSpPr>
        <p:spPr>
          <a:xfrm>
            <a:off x="6450430" y="4219838"/>
            <a:ext cx="513819" cy="702787"/>
          </a:xfrm>
          <a:custGeom>
            <a:avLst/>
            <a:gdLst>
              <a:gd name="connsiteX0" fmla="*/ 149542 w 922019"/>
              <a:gd name="connsiteY0" fmla="*/ 969645 h 1261109"/>
              <a:gd name="connsiteX1" fmla="*/ 0 w 922019"/>
              <a:gd name="connsiteY1" fmla="*/ 0 h 1261109"/>
              <a:gd name="connsiteX2" fmla="*/ 922020 w 922019"/>
              <a:gd name="connsiteY2" fmla="*/ 1261110 h 1261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22019" h="1261109">
                <a:moveTo>
                  <a:pt x="149542" y="969645"/>
                </a:moveTo>
                <a:lnTo>
                  <a:pt x="0" y="0"/>
                </a:lnTo>
                <a:lnTo>
                  <a:pt x="922020" y="1261110"/>
                </a:lnTo>
                <a:close/>
              </a:path>
            </a:pathLst>
          </a:custGeom>
          <a:gradFill>
            <a:gsLst>
              <a:gs pos="1000">
                <a:schemeClr val="accent1">
                  <a:lumMod val="60000"/>
                  <a:lumOff val="40000"/>
                </a:schemeClr>
              </a:gs>
              <a:gs pos="92000">
                <a:schemeClr val="accent1"/>
              </a:gs>
            </a:gsLst>
            <a:lin ang="9600000" scaled="0"/>
          </a:gradFill>
          <a:ln w="48331" cap="flat">
            <a:noFill/>
            <a:prstDash val="solid"/>
            <a:miter/>
          </a:ln>
        </p:spPr>
        <p:txBody>
          <a:bodyPr rtlCol="0" anchor="ctr"/>
          <a:p>
            <a:endParaRPr lang="zh-CN" altLang="en-US"/>
          </a:p>
        </p:txBody>
      </p:sp>
      <p:sp>
        <p:nvSpPr>
          <p:cNvPr id="27" name="任意多边形: 形状 10"/>
          <p:cNvSpPr/>
          <p:nvPr>
            <p:custDataLst>
              <p:tags r:id="rId9"/>
            </p:custDataLst>
          </p:nvPr>
        </p:nvSpPr>
        <p:spPr>
          <a:xfrm>
            <a:off x="6533766" y="4760199"/>
            <a:ext cx="430483" cy="862560"/>
          </a:xfrm>
          <a:custGeom>
            <a:avLst/>
            <a:gdLst>
              <a:gd name="connsiteX0" fmla="*/ 0 w 772477"/>
              <a:gd name="connsiteY0" fmla="*/ 0 h 1547812"/>
              <a:gd name="connsiteX1" fmla="*/ 772477 w 772477"/>
              <a:gd name="connsiteY1" fmla="*/ 291465 h 1547812"/>
              <a:gd name="connsiteX2" fmla="*/ 64770 w 772477"/>
              <a:gd name="connsiteY2" fmla="*/ 1547812 h 1547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72477" h="1547812">
                <a:moveTo>
                  <a:pt x="0" y="0"/>
                </a:moveTo>
                <a:lnTo>
                  <a:pt x="772477" y="291465"/>
                </a:lnTo>
                <a:lnTo>
                  <a:pt x="64770" y="1547812"/>
                </a:lnTo>
                <a:close/>
              </a:path>
            </a:pathLst>
          </a:custGeom>
          <a:gradFill>
            <a:gsLst>
              <a:gs pos="28000">
                <a:schemeClr val="accent1">
                  <a:lumMod val="75000"/>
                </a:schemeClr>
              </a:gs>
              <a:gs pos="100000">
                <a:schemeClr val="accent1">
                  <a:lumMod val="70000"/>
                  <a:lumOff val="30000"/>
                </a:schemeClr>
              </a:gs>
            </a:gsLst>
            <a:lin ang="21594000" scaled="0"/>
          </a:gradFill>
          <a:ln w="48331" cap="flat">
            <a:noFill/>
            <a:prstDash val="solid"/>
            <a:miter/>
          </a:ln>
        </p:spPr>
        <p:txBody>
          <a:bodyPr rtlCol="0" anchor="ctr"/>
          <a:p>
            <a:endParaRPr lang="zh-CN" altLang="en-US"/>
          </a:p>
        </p:txBody>
      </p:sp>
      <p:sp>
        <p:nvSpPr>
          <p:cNvPr id="28" name="任意多边形: 形状 11"/>
          <p:cNvSpPr/>
          <p:nvPr>
            <p:custDataLst>
              <p:tags r:id="rId10"/>
            </p:custDataLst>
          </p:nvPr>
        </p:nvSpPr>
        <p:spPr>
          <a:xfrm>
            <a:off x="5666961" y="4219838"/>
            <a:ext cx="866805" cy="540361"/>
          </a:xfrm>
          <a:custGeom>
            <a:avLst/>
            <a:gdLst>
              <a:gd name="connsiteX0" fmla="*/ 0 w 1555432"/>
              <a:gd name="connsiteY0" fmla="*/ 372428 h 969645"/>
              <a:gd name="connsiteX1" fmla="*/ 1405890 w 1555432"/>
              <a:gd name="connsiteY1" fmla="*/ 0 h 969645"/>
              <a:gd name="connsiteX2" fmla="*/ 1555433 w 1555432"/>
              <a:gd name="connsiteY2" fmla="*/ 969645 h 969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55432" h="969645">
                <a:moveTo>
                  <a:pt x="0" y="372428"/>
                </a:moveTo>
                <a:lnTo>
                  <a:pt x="1405890" y="0"/>
                </a:lnTo>
                <a:lnTo>
                  <a:pt x="1555433" y="969645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55000"/>
                  <a:lumOff val="45000"/>
                </a:schemeClr>
              </a:gs>
              <a:gs pos="100000">
                <a:schemeClr val="accent1"/>
              </a:gs>
            </a:gsLst>
            <a:lin ang="7200000" scaled="0"/>
            <a:tileRect/>
          </a:gradFill>
          <a:ln w="48331" cap="flat">
            <a:noFill/>
            <a:prstDash val="solid"/>
            <a:miter/>
          </a:ln>
        </p:spPr>
        <p:txBody>
          <a:bodyPr rtlCol="0" anchor="ctr"/>
          <a:p>
            <a:endParaRPr lang="zh-CN" altLang="en-US"/>
          </a:p>
        </p:txBody>
      </p:sp>
      <p:sp>
        <p:nvSpPr>
          <p:cNvPr id="29" name="任意多边形: 形状 12"/>
          <p:cNvSpPr/>
          <p:nvPr>
            <p:custDataLst>
              <p:tags r:id="rId11"/>
            </p:custDataLst>
          </p:nvPr>
        </p:nvSpPr>
        <p:spPr>
          <a:xfrm>
            <a:off x="5666961" y="4427383"/>
            <a:ext cx="866805" cy="903431"/>
          </a:xfrm>
          <a:custGeom>
            <a:avLst/>
            <a:gdLst>
              <a:gd name="connsiteX0" fmla="*/ 0 w 1555432"/>
              <a:gd name="connsiteY0" fmla="*/ 0 h 1621155"/>
              <a:gd name="connsiteX1" fmla="*/ 1555433 w 1555432"/>
              <a:gd name="connsiteY1" fmla="*/ 597218 h 1621155"/>
              <a:gd name="connsiteX2" fmla="*/ 169545 w 1555432"/>
              <a:gd name="connsiteY2" fmla="*/ 1621155 h 1621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55432" h="1621155">
                <a:moveTo>
                  <a:pt x="0" y="0"/>
                </a:moveTo>
                <a:lnTo>
                  <a:pt x="1555433" y="597218"/>
                </a:lnTo>
                <a:lnTo>
                  <a:pt x="169545" y="1621155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36000"/>
                  <a:lumOff val="64000"/>
                </a:schemeClr>
              </a:gs>
              <a:gs pos="100000">
                <a:schemeClr val="accent1">
                  <a:lumMod val="77000"/>
                  <a:lumOff val="23000"/>
                </a:schemeClr>
              </a:gs>
            </a:gsLst>
            <a:lin ang="2700000" scaled="1"/>
            <a:tileRect/>
          </a:gradFill>
          <a:ln w="48331" cap="flat">
            <a:noFill/>
            <a:prstDash val="solid"/>
            <a:miter/>
          </a:ln>
        </p:spPr>
        <p:txBody>
          <a:bodyPr rtlCol="0" anchor="ctr"/>
          <a:p>
            <a:endParaRPr lang="zh-CN" altLang="en-US"/>
          </a:p>
        </p:txBody>
      </p:sp>
      <p:sp>
        <p:nvSpPr>
          <p:cNvPr id="30" name="椭圆 29"/>
          <p:cNvSpPr/>
          <p:nvPr>
            <p:custDataLst>
              <p:tags r:id="rId12"/>
            </p:custDataLst>
          </p:nvPr>
        </p:nvSpPr>
        <p:spPr>
          <a:xfrm rot="20464926">
            <a:off x="4766649" y="4733625"/>
            <a:ext cx="2828260" cy="590855"/>
          </a:xfrm>
          <a:prstGeom prst="ellipse">
            <a:avLst/>
          </a:prstGeom>
          <a:noFill/>
          <a:ln w="9525">
            <a:gradFill flip="none" rotWithShape="1">
              <a:gsLst>
                <a:gs pos="0">
                  <a:schemeClr val="accent1"/>
                </a:gs>
                <a:gs pos="100000">
                  <a:schemeClr val="accent1">
                    <a:alpha val="0"/>
                  </a:schemeClr>
                </a:gs>
              </a:gsLst>
              <a:lin ang="16200000" scaled="1"/>
              <a:tileRect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1" name="椭圆 30"/>
          <p:cNvSpPr/>
          <p:nvPr>
            <p:custDataLst>
              <p:tags r:id="rId13"/>
            </p:custDataLst>
          </p:nvPr>
        </p:nvSpPr>
        <p:spPr>
          <a:xfrm rot="997938">
            <a:off x="4877396" y="4733625"/>
            <a:ext cx="2606766" cy="590855"/>
          </a:xfrm>
          <a:prstGeom prst="ellipse">
            <a:avLst/>
          </a:prstGeom>
          <a:noFill/>
          <a:ln w="19050">
            <a:gradFill flip="none" rotWithShape="1">
              <a:gsLst>
                <a:gs pos="0">
                  <a:schemeClr val="accent1"/>
                </a:gs>
                <a:gs pos="100000">
                  <a:schemeClr val="accent1">
                    <a:alpha val="0"/>
                  </a:schemeClr>
                </a:gs>
              </a:gsLst>
              <a:lin ang="16200000" scaled="1"/>
              <a:tileRect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2" name="椭圆 31"/>
          <p:cNvSpPr/>
          <p:nvPr>
            <p:custDataLst>
              <p:tags r:id="rId14"/>
            </p:custDataLst>
          </p:nvPr>
        </p:nvSpPr>
        <p:spPr>
          <a:xfrm rot="19668910">
            <a:off x="4686233" y="4733625"/>
            <a:ext cx="2828260" cy="590855"/>
          </a:xfrm>
          <a:prstGeom prst="ellipse">
            <a:avLst/>
          </a:prstGeom>
          <a:noFill/>
          <a:ln w="19050">
            <a:gradFill flip="none" rotWithShape="1">
              <a:gsLst>
                <a:gs pos="100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lin ang="16200000" scaled="1"/>
              <a:tileRect/>
            </a:gra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3" name="椭圆 32"/>
          <p:cNvSpPr/>
          <p:nvPr>
            <p:custDataLst>
              <p:tags r:id="rId15"/>
            </p:custDataLst>
          </p:nvPr>
        </p:nvSpPr>
        <p:spPr>
          <a:xfrm>
            <a:off x="7009367" y="4918784"/>
            <a:ext cx="110267" cy="110267"/>
          </a:xfrm>
          <a:prstGeom prst="ellipse">
            <a:avLst/>
          </a:prstGeom>
          <a:gradFill>
            <a:gsLst>
              <a:gs pos="1000">
                <a:schemeClr val="accent1">
                  <a:lumMod val="75000"/>
                </a:schemeClr>
              </a:gs>
              <a:gs pos="100000">
                <a:schemeClr val="accent1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4" name="椭圆 33"/>
          <p:cNvSpPr/>
          <p:nvPr>
            <p:custDataLst>
              <p:tags r:id="rId16"/>
            </p:custDataLst>
          </p:nvPr>
        </p:nvSpPr>
        <p:spPr>
          <a:xfrm>
            <a:off x="6381446" y="5332876"/>
            <a:ext cx="110267" cy="110267"/>
          </a:xfrm>
          <a:prstGeom prst="ellipse">
            <a:avLst/>
          </a:prstGeom>
          <a:gradFill flip="none" rotWithShape="1">
            <a:gsLst>
              <a:gs pos="1000">
                <a:schemeClr val="accent1">
                  <a:lumMod val="20000"/>
                  <a:lumOff val="80000"/>
                </a:schemeClr>
              </a:gs>
              <a:gs pos="100000">
                <a:schemeClr val="accent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5" name="任意多边形: 形状 21"/>
          <p:cNvSpPr/>
          <p:nvPr>
            <p:custDataLst>
              <p:tags r:id="rId17"/>
            </p:custDataLst>
          </p:nvPr>
        </p:nvSpPr>
        <p:spPr>
          <a:xfrm>
            <a:off x="1078745" y="3809150"/>
            <a:ext cx="10123652" cy="2006542"/>
          </a:xfrm>
          <a:custGeom>
            <a:avLst/>
            <a:gdLst>
              <a:gd name="connsiteX0" fmla="*/ 4924244 w 9848488"/>
              <a:gd name="connsiteY0" fmla="*/ 0 h 2006368"/>
              <a:gd name="connsiteX1" fmla="*/ 9775437 w 9848488"/>
              <a:gd name="connsiteY1" fmla="*/ 1858432 h 2006368"/>
              <a:gd name="connsiteX2" fmla="*/ 9848488 w 9848488"/>
              <a:gd name="connsiteY2" fmla="*/ 2006368 h 2006368"/>
              <a:gd name="connsiteX3" fmla="*/ 0 w 9848488"/>
              <a:gd name="connsiteY3" fmla="*/ 2006368 h 2006368"/>
              <a:gd name="connsiteX4" fmla="*/ 73051 w 9848488"/>
              <a:gd name="connsiteY4" fmla="*/ 1858432 h 2006368"/>
              <a:gd name="connsiteX5" fmla="*/ 4924244 w 9848488"/>
              <a:gd name="connsiteY5" fmla="*/ 0 h 2006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848488" h="2006368">
                <a:moveTo>
                  <a:pt x="4924244" y="0"/>
                </a:moveTo>
                <a:cubicBezTo>
                  <a:pt x="7203603" y="0"/>
                  <a:pt x="9132307" y="781751"/>
                  <a:pt x="9775437" y="1858432"/>
                </a:cubicBezTo>
                <a:lnTo>
                  <a:pt x="9848488" y="2006368"/>
                </a:lnTo>
                <a:lnTo>
                  <a:pt x="0" y="2006368"/>
                </a:lnTo>
                <a:lnTo>
                  <a:pt x="73051" y="1858432"/>
                </a:lnTo>
                <a:cubicBezTo>
                  <a:pt x="716182" y="781751"/>
                  <a:pt x="2644886" y="0"/>
                  <a:pt x="4924244" y="0"/>
                </a:cubicBezTo>
                <a:close/>
              </a:path>
            </a:pathLst>
          </a:custGeom>
          <a:noFill/>
          <a:ln w="15875"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92000">
                  <a:schemeClr val="accent1">
                    <a:alpha val="0"/>
                  </a:schemeClr>
                </a:gs>
              </a:gsLst>
              <a:lin ang="5400000" scaled="1"/>
            </a:gra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6" name="椭圆 35"/>
          <p:cNvSpPr/>
          <p:nvPr>
            <p:custDataLst>
              <p:tags r:id="rId18"/>
            </p:custDataLst>
          </p:nvPr>
        </p:nvSpPr>
        <p:spPr>
          <a:xfrm>
            <a:off x="1704742" y="4636029"/>
            <a:ext cx="146398" cy="146398"/>
          </a:xfrm>
          <a:prstGeom prst="ellipse">
            <a:avLst/>
          </a:prstGeom>
          <a:solidFill>
            <a:srgbClr val="FFFFFF"/>
          </a:solidFill>
          <a:ln w="3175">
            <a:solidFill>
              <a:schemeClr val="accent1"/>
            </a:solidFill>
          </a:ln>
          <a:effectLst>
            <a:outerShdw blurRad="63500" sx="102000" sy="102000" algn="ctr" rotWithShape="0">
              <a:schemeClr val="accent1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7" name="椭圆 36"/>
          <p:cNvSpPr/>
          <p:nvPr>
            <p:custDataLst>
              <p:tags r:id="rId19"/>
            </p:custDataLst>
          </p:nvPr>
        </p:nvSpPr>
        <p:spPr>
          <a:xfrm>
            <a:off x="1761290" y="4824021"/>
            <a:ext cx="90453" cy="90453"/>
          </a:xfrm>
          <a:prstGeom prst="ellipse">
            <a:avLst/>
          </a:prstGeom>
          <a:gradFill>
            <a:gsLst>
              <a:gs pos="1000">
                <a:schemeClr val="accent1">
                  <a:lumMod val="75000"/>
                </a:schemeClr>
              </a:gs>
              <a:gs pos="100000">
                <a:schemeClr val="accent1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9" name="矩形 38"/>
          <p:cNvSpPr/>
          <p:nvPr>
            <p:custDataLst>
              <p:tags r:id="rId20"/>
            </p:custDataLst>
          </p:nvPr>
        </p:nvSpPr>
        <p:spPr>
          <a:xfrm>
            <a:off x="1368425" y="2853055"/>
            <a:ext cx="1074420" cy="1090295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p>
            <a:pPr algn="l">
              <a:spcBef>
                <a:spcPct val="0"/>
              </a:spcBef>
              <a:spcAft>
                <a:spcPct val="0"/>
              </a:spcAft>
            </a:pPr>
            <a:r>
              <a:rPr lang="zh-CN" sz="1400" b="1">
                <a:solidFill>
                  <a:srgbClr val="FF0000"/>
                </a:solidFill>
                <a:latin typeface="+mn-ea"/>
                <a:cs typeface="+mn-ea"/>
                <a:sym typeface="+mn-ea"/>
              </a:rPr>
              <a:t>海外扰动</a:t>
            </a:r>
            <a:endParaRPr sz="1400" b="1">
              <a:solidFill>
                <a:srgbClr val="FF0000"/>
              </a:solidFill>
              <a:latin typeface="+mn-ea"/>
              <a:cs typeface="+mn-ea"/>
              <a:sym typeface="+mn-ea"/>
            </a:endParaRPr>
          </a:p>
          <a:p>
            <a:pPr algn="l">
              <a:lnSpc>
                <a:spcPct val="17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sz="1400">
                <a:latin typeface="+mn-ea"/>
                <a:cs typeface="+mn-ea"/>
                <a:sym typeface="+mn-ea"/>
              </a:rPr>
              <a:t>美大选落地</a:t>
            </a:r>
            <a:endParaRPr lang="zh-CN" sz="1400">
              <a:latin typeface="+mn-ea"/>
              <a:cs typeface="+mn-ea"/>
              <a:sym typeface="+mn-ea"/>
            </a:endParaRPr>
          </a:p>
          <a:p>
            <a:pPr algn="l">
              <a:lnSpc>
                <a:spcPct val="17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sz="1400">
                <a:latin typeface="+mn-ea"/>
                <a:cs typeface="+mn-ea"/>
                <a:sym typeface="+mn-ea"/>
              </a:rPr>
              <a:t>美联储降息</a:t>
            </a:r>
            <a:endParaRPr lang="zh-CN" sz="1400">
              <a:latin typeface="+mn-ea"/>
              <a:cs typeface="+mn-ea"/>
              <a:sym typeface="+mn-ea"/>
            </a:endParaRPr>
          </a:p>
        </p:txBody>
      </p:sp>
      <p:cxnSp>
        <p:nvCxnSpPr>
          <p:cNvPr id="40" name="直接连接符 39"/>
          <p:cNvCxnSpPr/>
          <p:nvPr>
            <p:custDataLst>
              <p:tags r:id="rId21"/>
            </p:custDataLst>
          </p:nvPr>
        </p:nvCxnSpPr>
        <p:spPr>
          <a:xfrm flipV="1">
            <a:off x="1761466" y="4132769"/>
            <a:ext cx="0" cy="649310"/>
          </a:xfrm>
          <a:prstGeom prst="line">
            <a:avLst/>
          </a:prstGeom>
          <a:noFill/>
          <a:ln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00000">
                  <a:schemeClr val="accent1"/>
                </a:gs>
              </a:gsLst>
              <a:lin ang="16200000" scaled="0"/>
              <a:tileRect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41" name="椭圆 40"/>
          <p:cNvSpPr/>
          <p:nvPr>
            <p:custDataLst>
              <p:tags r:id="rId22"/>
            </p:custDataLst>
          </p:nvPr>
        </p:nvSpPr>
        <p:spPr>
          <a:xfrm>
            <a:off x="8450710" y="4196609"/>
            <a:ext cx="146398" cy="146398"/>
          </a:xfrm>
          <a:prstGeom prst="ellipse">
            <a:avLst/>
          </a:prstGeom>
          <a:solidFill>
            <a:srgbClr val="FFFFFF"/>
          </a:solidFill>
          <a:ln w="3175">
            <a:solidFill>
              <a:schemeClr val="accent1"/>
            </a:solidFill>
          </a:ln>
          <a:effectLst>
            <a:outerShdw blurRad="63500" sx="102000" sy="102000" algn="ctr" rotWithShape="0">
              <a:schemeClr val="accent1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2" name="椭圆 41"/>
          <p:cNvSpPr/>
          <p:nvPr>
            <p:custDataLst>
              <p:tags r:id="rId23"/>
            </p:custDataLst>
          </p:nvPr>
        </p:nvSpPr>
        <p:spPr>
          <a:xfrm>
            <a:off x="10183022" y="4669716"/>
            <a:ext cx="90453" cy="90453"/>
          </a:xfrm>
          <a:prstGeom prst="ellipse">
            <a:avLst/>
          </a:prstGeom>
          <a:gradFill>
            <a:gsLst>
              <a:gs pos="1000">
                <a:schemeClr val="accent1">
                  <a:lumMod val="75000"/>
                </a:schemeClr>
              </a:gs>
              <a:gs pos="100000">
                <a:schemeClr val="accent1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45" name="直接连接符 44"/>
          <p:cNvCxnSpPr/>
          <p:nvPr>
            <p:custDataLst>
              <p:tags r:id="rId24"/>
            </p:custDataLst>
          </p:nvPr>
        </p:nvCxnSpPr>
        <p:spPr>
          <a:xfrm flipV="1">
            <a:off x="10273368" y="3956874"/>
            <a:ext cx="0" cy="649310"/>
          </a:xfrm>
          <a:prstGeom prst="line">
            <a:avLst/>
          </a:prstGeom>
          <a:noFill/>
          <a:ln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00000">
                  <a:schemeClr val="accent1"/>
                </a:gs>
              </a:gsLst>
              <a:lin ang="16200000" scaled="0"/>
              <a:tileRect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46" name="椭圆 45"/>
          <p:cNvSpPr/>
          <p:nvPr>
            <p:custDataLst>
              <p:tags r:id="rId25"/>
            </p:custDataLst>
          </p:nvPr>
        </p:nvSpPr>
        <p:spPr>
          <a:xfrm>
            <a:off x="3708288" y="4018013"/>
            <a:ext cx="146398" cy="146398"/>
          </a:xfrm>
          <a:prstGeom prst="ellipse">
            <a:avLst/>
          </a:prstGeom>
          <a:solidFill>
            <a:srgbClr val="FFFFFF"/>
          </a:solidFill>
          <a:ln w="3175">
            <a:solidFill>
              <a:schemeClr val="accent1"/>
            </a:solidFill>
          </a:ln>
          <a:effectLst>
            <a:outerShdw blurRad="63500" sx="102000" sy="102000" algn="ctr" rotWithShape="0">
              <a:schemeClr val="accent1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7" name="椭圆 46"/>
          <p:cNvSpPr/>
          <p:nvPr>
            <p:custDataLst>
              <p:tags r:id="rId26"/>
            </p:custDataLst>
          </p:nvPr>
        </p:nvSpPr>
        <p:spPr>
          <a:xfrm>
            <a:off x="3764835" y="4018046"/>
            <a:ext cx="90453" cy="90453"/>
          </a:xfrm>
          <a:prstGeom prst="ellipse">
            <a:avLst/>
          </a:prstGeom>
          <a:gradFill>
            <a:gsLst>
              <a:gs pos="1000">
                <a:schemeClr val="accent1">
                  <a:lumMod val="75000"/>
                </a:schemeClr>
              </a:gs>
              <a:gs pos="100000">
                <a:schemeClr val="accent1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9" name="矩形 48"/>
          <p:cNvSpPr/>
          <p:nvPr>
            <p:custDataLst>
              <p:tags r:id="rId27"/>
            </p:custDataLst>
          </p:nvPr>
        </p:nvSpPr>
        <p:spPr>
          <a:xfrm>
            <a:off x="7941945" y="1809115"/>
            <a:ext cx="1731010" cy="1884680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p>
            <a:pPr marL="0" indent="0" algn="l">
              <a:lnSpc>
                <a:spcPct val="19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-US" altLang="zh-CN" sz="1600" b="1">
                <a:solidFill>
                  <a:srgbClr val="FF0000"/>
                </a:solidFill>
                <a:latin typeface="+mn-ea"/>
                <a:cs typeface="+mn-ea"/>
                <a:sym typeface="+mn-ea"/>
              </a:rPr>
              <a:t>A</a:t>
            </a:r>
            <a:r>
              <a:rPr lang="zh-CN" altLang="en-US" sz="1600" b="1">
                <a:solidFill>
                  <a:srgbClr val="FF0000"/>
                </a:solidFill>
                <a:latin typeface="+mn-ea"/>
                <a:cs typeface="+mn-ea"/>
                <a:sym typeface="+mn-ea"/>
              </a:rPr>
              <a:t>股</a:t>
            </a:r>
            <a:r>
              <a:rPr lang="zh-CN" sz="1600" b="1">
                <a:solidFill>
                  <a:srgbClr val="FF0000"/>
                </a:solidFill>
                <a:latin typeface="+mn-ea"/>
                <a:cs typeface="+mn-ea"/>
                <a:sym typeface="+mn-ea"/>
              </a:rPr>
              <a:t>中报</a:t>
            </a:r>
            <a:endParaRPr lang="zh-CN" sz="1600" b="1">
              <a:solidFill>
                <a:srgbClr val="FF0000"/>
              </a:solidFill>
              <a:latin typeface="+mn-ea"/>
              <a:cs typeface="+mn-ea"/>
              <a:sym typeface="+mn-ea"/>
            </a:endParaRPr>
          </a:p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-US" altLang="zh-CN" sz="1600">
                <a:latin typeface="+mn-ea"/>
                <a:cs typeface="+mn-ea"/>
                <a:sym typeface="+mn-ea"/>
              </a:rPr>
              <a:t>→</a:t>
            </a:r>
            <a:r>
              <a:rPr lang="zh-CN" altLang="en-US" sz="1600">
                <a:latin typeface="+mn-ea"/>
                <a:cs typeface="+mn-ea"/>
                <a:sym typeface="+mn-ea"/>
              </a:rPr>
              <a:t>潜伏预增</a:t>
            </a:r>
            <a:endParaRPr lang="zh-CN" altLang="en-US" sz="1600">
              <a:latin typeface="+mn-ea"/>
              <a:cs typeface="+mn-ea"/>
              <a:sym typeface="+mn-ea"/>
            </a:endParaRPr>
          </a:p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-US" altLang="zh-CN" sz="1600">
                <a:latin typeface="+mn-ea"/>
                <a:cs typeface="+mn-ea"/>
                <a:sym typeface="+mn-ea"/>
              </a:rPr>
              <a:t>→</a:t>
            </a:r>
            <a:r>
              <a:rPr lang="zh-CN" altLang="en-US" sz="1600">
                <a:latin typeface="+mn-ea"/>
                <a:cs typeface="+mn-ea"/>
                <a:sym typeface="+mn-ea"/>
              </a:rPr>
              <a:t>布局确定性</a:t>
            </a:r>
            <a:endParaRPr lang="zh-CN" sz="1600">
              <a:latin typeface="+mn-ea"/>
              <a:cs typeface="+mn-ea"/>
              <a:sym typeface="+mn-ea"/>
            </a:endParaRPr>
          </a:p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endParaRPr lang="zh-CN" sz="1600">
              <a:latin typeface="+mn-ea"/>
              <a:cs typeface="+mn-ea"/>
              <a:sym typeface="+mn-ea"/>
            </a:endParaRPr>
          </a:p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endParaRPr lang="zh-CN" sz="1600">
              <a:latin typeface="+mn-ea"/>
              <a:cs typeface="+mn-ea"/>
              <a:sym typeface="+mn-ea"/>
            </a:endParaRPr>
          </a:p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endParaRPr lang="zh-CN" sz="1600">
              <a:latin typeface="+mn-ea"/>
              <a:cs typeface="+mn-ea"/>
              <a:sym typeface="+mn-ea"/>
            </a:endParaRPr>
          </a:p>
        </p:txBody>
      </p:sp>
      <p:cxnSp>
        <p:nvCxnSpPr>
          <p:cNvPr id="50" name="直接连接符 49"/>
          <p:cNvCxnSpPr/>
          <p:nvPr>
            <p:custDataLst>
              <p:tags r:id="rId28"/>
            </p:custDataLst>
          </p:nvPr>
        </p:nvCxnSpPr>
        <p:spPr>
          <a:xfrm flipV="1">
            <a:off x="3765646" y="3293773"/>
            <a:ext cx="0" cy="649310"/>
          </a:xfrm>
          <a:prstGeom prst="line">
            <a:avLst/>
          </a:prstGeom>
          <a:noFill/>
          <a:ln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00000">
                  <a:schemeClr val="accent1"/>
                </a:gs>
              </a:gsLst>
              <a:lin ang="16200000" scaled="0"/>
              <a:tileRect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11" name="椭圆 110"/>
          <p:cNvSpPr/>
          <p:nvPr>
            <p:custDataLst>
              <p:tags r:id="rId29"/>
            </p:custDataLst>
          </p:nvPr>
        </p:nvSpPr>
        <p:spPr>
          <a:xfrm>
            <a:off x="6003933" y="3810368"/>
            <a:ext cx="146398" cy="146398"/>
          </a:xfrm>
          <a:prstGeom prst="ellipse">
            <a:avLst/>
          </a:prstGeom>
          <a:solidFill>
            <a:srgbClr val="FFFFFF"/>
          </a:solidFill>
          <a:ln w="3175">
            <a:solidFill>
              <a:schemeClr val="accent1"/>
            </a:solidFill>
          </a:ln>
          <a:effectLst>
            <a:outerShdw blurRad="63500" sx="102000" sy="102000" algn="ctr" rotWithShape="0">
              <a:schemeClr val="accent1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2" name="椭圆 111"/>
          <p:cNvSpPr/>
          <p:nvPr>
            <p:custDataLst>
              <p:tags r:id="rId30"/>
            </p:custDataLst>
          </p:nvPr>
        </p:nvSpPr>
        <p:spPr>
          <a:xfrm>
            <a:off x="6003966" y="3843421"/>
            <a:ext cx="90453" cy="90453"/>
          </a:xfrm>
          <a:prstGeom prst="ellipse">
            <a:avLst/>
          </a:prstGeom>
          <a:gradFill>
            <a:gsLst>
              <a:gs pos="1000">
                <a:schemeClr val="accent1">
                  <a:lumMod val="75000"/>
                </a:schemeClr>
              </a:gs>
              <a:gs pos="100000">
                <a:schemeClr val="accent1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108" name="直接连接符 107"/>
          <p:cNvCxnSpPr/>
          <p:nvPr>
            <p:custDataLst>
              <p:tags r:id="rId31"/>
            </p:custDataLst>
          </p:nvPr>
        </p:nvCxnSpPr>
        <p:spPr>
          <a:xfrm flipV="1">
            <a:off x="6094312" y="3044218"/>
            <a:ext cx="0" cy="649310"/>
          </a:xfrm>
          <a:prstGeom prst="line">
            <a:avLst/>
          </a:prstGeom>
          <a:noFill/>
          <a:ln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00000">
                  <a:schemeClr val="accent1"/>
                </a:gs>
              </a:gsLst>
              <a:lin ang="16200000" scaled="0"/>
              <a:tileRect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" name="文本框 2"/>
          <p:cNvSpPr txBox="1"/>
          <p:nvPr/>
        </p:nvSpPr>
        <p:spPr>
          <a:xfrm>
            <a:off x="3284855" y="2507615"/>
            <a:ext cx="1054735" cy="106235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>
              <a:lnSpc>
                <a:spcPct val="150000"/>
              </a:lnSpc>
            </a:pPr>
            <a:r>
              <a:rPr lang="zh-CN" sz="1400" b="1">
                <a:solidFill>
                  <a:srgbClr val="FF0000"/>
                </a:solidFill>
                <a:latin typeface="+mn-ea"/>
                <a:cs typeface="+mn-ea"/>
              </a:rPr>
              <a:t>外围市场</a:t>
            </a:r>
            <a:endParaRPr lang="zh-CN" sz="1400" b="1">
              <a:solidFill>
                <a:srgbClr val="FF0000"/>
              </a:solidFill>
              <a:latin typeface="+mn-ea"/>
              <a:cs typeface="+mn-ea"/>
            </a:endParaRPr>
          </a:p>
          <a:p>
            <a:pPr>
              <a:lnSpc>
                <a:spcPct val="150000"/>
              </a:lnSpc>
            </a:pPr>
            <a:r>
              <a:rPr lang="zh-CN" sz="1400">
                <a:latin typeface="+mn-ea"/>
                <a:cs typeface="+mn-ea"/>
              </a:rPr>
              <a:t>隔夜美股</a:t>
            </a:r>
            <a:endParaRPr lang="zh-CN" sz="1400">
              <a:latin typeface="+mn-ea"/>
              <a:cs typeface="+mn-ea"/>
            </a:endParaRPr>
          </a:p>
          <a:p>
            <a:pPr>
              <a:lnSpc>
                <a:spcPct val="150000"/>
              </a:lnSpc>
            </a:pPr>
            <a:r>
              <a:rPr lang="zh-CN" sz="1400">
                <a:latin typeface="+mn-ea"/>
                <a:cs typeface="+mn-ea"/>
              </a:rPr>
              <a:t>港股等</a:t>
            </a:r>
            <a:endParaRPr lang="zh-CN" sz="1400">
              <a:latin typeface="+mn-ea"/>
              <a:cs typeface="+mn-ea"/>
            </a:endParaRPr>
          </a:p>
        </p:txBody>
      </p:sp>
      <p:cxnSp>
        <p:nvCxnSpPr>
          <p:cNvPr id="7" name="直接连接符 6"/>
          <p:cNvCxnSpPr/>
          <p:nvPr>
            <p:custDataLst>
              <p:tags r:id="rId32"/>
            </p:custDataLst>
          </p:nvPr>
        </p:nvCxnSpPr>
        <p:spPr>
          <a:xfrm flipV="1">
            <a:off x="8506163" y="3483164"/>
            <a:ext cx="0" cy="649310"/>
          </a:xfrm>
          <a:prstGeom prst="line">
            <a:avLst/>
          </a:prstGeom>
          <a:noFill/>
          <a:ln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00000">
                  <a:schemeClr val="accent1"/>
                </a:gs>
              </a:gsLst>
              <a:lin ang="16200000" scaled="0"/>
              <a:tileRect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8" name="椭圆 7"/>
          <p:cNvSpPr/>
          <p:nvPr>
            <p:custDataLst>
              <p:tags r:id="rId33"/>
            </p:custDataLst>
          </p:nvPr>
        </p:nvSpPr>
        <p:spPr>
          <a:xfrm>
            <a:off x="8506622" y="4196641"/>
            <a:ext cx="90453" cy="90453"/>
          </a:xfrm>
          <a:prstGeom prst="ellipse">
            <a:avLst/>
          </a:prstGeom>
          <a:gradFill>
            <a:gsLst>
              <a:gs pos="1000">
                <a:schemeClr val="accent1">
                  <a:lumMod val="75000"/>
                </a:schemeClr>
              </a:gs>
              <a:gs pos="100000">
                <a:schemeClr val="accent1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5851525" y="2586355"/>
            <a:ext cx="835025" cy="70739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zh-CN" sz="1400" b="1">
                <a:solidFill>
                  <a:srgbClr val="FF0000"/>
                </a:solidFill>
                <a:latin typeface="+mn-ea"/>
                <a:cs typeface="+mn-ea"/>
              </a:rPr>
              <a:t>国家队</a:t>
            </a:r>
            <a:endParaRPr lang="zh-CN" sz="1400">
              <a:latin typeface="+mn-ea"/>
              <a:cs typeface="+mn-ea"/>
            </a:endParaRPr>
          </a:p>
          <a:p>
            <a:endParaRPr lang="zh-CN" sz="1400">
              <a:latin typeface="+mn-ea"/>
              <a:cs typeface="+mn-ea"/>
            </a:endParaRPr>
          </a:p>
        </p:txBody>
      </p:sp>
      <p:sp>
        <p:nvSpPr>
          <p:cNvPr id="9" name="矩形 8"/>
          <p:cNvSpPr/>
          <p:nvPr>
            <p:custDataLst>
              <p:tags r:id="rId34"/>
            </p:custDataLst>
          </p:nvPr>
        </p:nvSpPr>
        <p:spPr>
          <a:xfrm>
            <a:off x="9909175" y="2686685"/>
            <a:ext cx="1768475" cy="1270000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endParaRPr lang="zh-CN" sz="1600">
              <a:latin typeface="+mn-ea"/>
              <a:cs typeface="+mn-ea"/>
              <a:sym typeface="+mn-ea"/>
            </a:endParaRPr>
          </a:p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endParaRPr lang="zh-CN" sz="1600">
              <a:latin typeface="+mn-ea"/>
              <a:cs typeface="+mn-ea"/>
              <a:sym typeface="+mn-ea"/>
            </a:endParaRPr>
          </a:p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endParaRPr lang="zh-CN" sz="1600">
              <a:latin typeface="+mn-ea"/>
              <a:cs typeface="+mn-ea"/>
              <a:sym typeface="+mn-ea"/>
            </a:endParaRPr>
          </a:p>
          <a:p>
            <a:pPr marL="0" indent="0" algn="l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zh-CN" altLang="en-US" sz="1600" b="1">
                <a:solidFill>
                  <a:srgbClr val="FF0000"/>
                </a:solidFill>
                <a:latin typeface="+mn-ea"/>
                <a:cs typeface="+mn-ea"/>
                <a:sym typeface="+mn-ea"/>
              </a:rPr>
              <a:t>市场热点</a:t>
            </a:r>
            <a:endParaRPr lang="zh-CN" altLang="en-US" sz="1600" b="1">
              <a:solidFill>
                <a:srgbClr val="FF0000"/>
              </a:solidFill>
              <a:latin typeface="+mn-ea"/>
              <a:cs typeface="+mn-ea"/>
              <a:sym typeface="+mn-ea"/>
            </a:endParaRPr>
          </a:p>
          <a:p>
            <a:pPr marL="0" algn="l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</a:pPr>
            <a:r>
              <a:rPr lang="zh-CN" sz="1600" b="1">
                <a:solidFill>
                  <a:srgbClr val="0070C0"/>
                </a:solidFill>
                <a:latin typeface="+mn-ea"/>
                <a:cs typeface="+mn-ea"/>
                <a:sym typeface="+mn-ea"/>
              </a:rPr>
              <a:t>网络安全</a:t>
            </a:r>
            <a:endParaRPr lang="zh-CN" sz="1600" b="1">
              <a:solidFill>
                <a:srgbClr val="0070C0"/>
              </a:solidFill>
              <a:latin typeface="+mn-ea"/>
              <a:cs typeface="+mn-ea"/>
              <a:sym typeface="+mn-ea"/>
            </a:endParaRPr>
          </a:p>
          <a:p>
            <a:pPr marL="0" algn="l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</a:pPr>
            <a:r>
              <a:rPr lang="zh-CN" sz="1600">
                <a:latin typeface="+mn-ea"/>
                <a:cs typeface="+mn-ea"/>
                <a:sym typeface="+mn-ea"/>
              </a:rPr>
              <a:t>智能驾驶</a:t>
            </a:r>
            <a:endParaRPr lang="zh-CN" sz="1600">
              <a:latin typeface="+mn-ea"/>
              <a:cs typeface="+mn-ea"/>
              <a:sym typeface="+mn-ea"/>
            </a:endParaRPr>
          </a:p>
          <a:p>
            <a:pPr marL="0" algn="l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</a:pPr>
            <a:r>
              <a:rPr lang="zh-CN" sz="160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芯片半导体</a:t>
            </a:r>
            <a:endParaRPr lang="zh-CN" sz="1600">
              <a:solidFill>
                <a:schemeClr val="tx1"/>
              </a:solidFill>
              <a:latin typeface="+mn-ea"/>
              <a:cs typeface="+mn-ea"/>
              <a:sym typeface="+mn-ea"/>
            </a:endParaRPr>
          </a:p>
          <a:p>
            <a:pPr marL="0" algn="l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</a:pPr>
            <a:r>
              <a:rPr lang="zh-CN" sz="1600">
                <a:latin typeface="+mn-ea"/>
                <a:cs typeface="+mn-ea"/>
                <a:sym typeface="+mn-ea"/>
              </a:rPr>
              <a:t>储能光伏</a:t>
            </a:r>
            <a:endParaRPr lang="zh-CN" sz="1600">
              <a:latin typeface="+mn-ea"/>
              <a:cs typeface="+mn-ea"/>
              <a:sym typeface="+mn-ea"/>
            </a:endParaRPr>
          </a:p>
          <a:p>
            <a:pPr marL="0" algn="l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</a:pPr>
            <a:r>
              <a:rPr lang="zh-CN" sz="1600">
                <a:latin typeface="+mn-ea"/>
                <a:cs typeface="+mn-ea"/>
                <a:sym typeface="+mn-ea"/>
              </a:rPr>
              <a:t>设备更新</a:t>
            </a:r>
            <a:r>
              <a:rPr lang="en-US" altLang="zh-CN" sz="1600">
                <a:latin typeface="+mn-ea"/>
                <a:cs typeface="+mn-ea"/>
                <a:sym typeface="+mn-ea"/>
              </a:rPr>
              <a:t>/</a:t>
            </a:r>
            <a:r>
              <a:rPr lang="zh-CN" altLang="en-US" sz="1600" b="1">
                <a:solidFill>
                  <a:schemeClr val="accent1"/>
                </a:solidFill>
                <a:latin typeface="+mn-ea"/>
                <a:cs typeface="+mn-ea"/>
                <a:sym typeface="+mn-ea"/>
              </a:rPr>
              <a:t>环保水务</a:t>
            </a:r>
            <a:endParaRPr lang="zh-CN" altLang="en-US" sz="1600" b="1">
              <a:solidFill>
                <a:schemeClr val="accent1"/>
              </a:solidFill>
              <a:latin typeface="+mn-ea"/>
              <a:cs typeface="+mn-ea"/>
              <a:sym typeface="+mn-ea"/>
            </a:endParaRPr>
          </a:p>
        </p:txBody>
      </p:sp>
    </p:spTree>
    <p:custDataLst>
      <p:tags r:id="rId35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261735" y="1013460"/>
            <a:ext cx="5538470" cy="489839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3088005" y="0"/>
            <a:ext cx="606615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R="0" defTabSz="914400" fontAlgn="auto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kumimoji="0" lang="en-US" sz="3600" b="1" i="0" kern="1200" cap="none" spc="0" normalizeH="0" baseline="0">
                <a:solidFill>
                  <a:schemeClr val="bg1"/>
                </a:solidFill>
              </a:rPr>
              <a:t>          </a:t>
            </a:r>
            <a:r>
              <a:rPr kumimoji="0" lang="zh-CN" altLang="en-US" sz="3600" b="1" i="0" kern="1200" cap="none" spc="0" normalizeH="0" baseline="0">
                <a:solidFill>
                  <a:schemeClr val="bg1"/>
                </a:solidFill>
              </a:rPr>
              <a:t>短线跟庄</a:t>
            </a:r>
            <a:r>
              <a:rPr lang="zh-CN" altLang="en-US" sz="3600" b="1">
                <a:solidFill>
                  <a:schemeClr val="bg1"/>
                </a:solidFill>
                <a:sym typeface="+mn-ea"/>
              </a:rPr>
              <a:t>选股策略</a:t>
            </a:r>
            <a:endParaRPr kumimoji="0" lang="zh-CN" altLang="en-US" sz="3600" b="1" i="0" kern="1200" cap="none" spc="0" normalizeH="0" baseline="0">
              <a:solidFill>
                <a:schemeClr val="bg1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700520" y="3654425"/>
            <a:ext cx="2799715" cy="1322070"/>
          </a:xfrm>
          <a:prstGeom prst="rect">
            <a:avLst/>
          </a:prstGeom>
        </p:spPr>
        <p:style>
          <a:lnRef idx="2">
            <a:schemeClr val="accent4"/>
          </a:lnRef>
          <a:fillRef idx="2">
            <a:schemeClr val="accent4"/>
          </a:fillRef>
          <a:effectRef idx="0">
            <a:srgbClr val="FFFFFF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p>
            <a:r>
              <a:rPr lang="zh-CN" altLang="en-US" sz="1600" b="1">
                <a:sym typeface="+mn-ea"/>
              </a:rPr>
              <a:t>方法：</a:t>
            </a:r>
            <a:endParaRPr lang="zh-CN" altLang="en-US" sz="1600" b="1">
              <a:sym typeface="+mn-ea"/>
            </a:endParaRPr>
          </a:p>
          <a:p>
            <a:r>
              <a:rPr lang="zh-CN" altLang="en-US" sz="1600">
                <a:sym typeface="+mn-ea"/>
              </a:rPr>
              <a:t>①大额连买</a:t>
            </a:r>
            <a:r>
              <a:rPr lang="en-US" altLang="zh-CN" sz="1600">
                <a:sym typeface="+mn-ea"/>
              </a:rPr>
              <a:t>≥4</a:t>
            </a:r>
            <a:endParaRPr lang="en-US" altLang="zh-CN" sz="1600">
              <a:sym typeface="+mn-ea"/>
            </a:endParaRPr>
          </a:p>
          <a:p>
            <a:r>
              <a:rPr lang="zh-CN" altLang="en-US" sz="1600">
                <a:sym typeface="+mn-ea"/>
              </a:rPr>
              <a:t>②上升通道横盘蓄势或回档</a:t>
            </a:r>
            <a:endParaRPr lang="zh-CN" altLang="en-US" sz="1600">
              <a:sym typeface="+mn-ea"/>
            </a:endParaRPr>
          </a:p>
          <a:p>
            <a:r>
              <a:rPr lang="zh-CN" altLang="en-US" sz="1600">
                <a:sym typeface="+mn-ea"/>
              </a:rPr>
              <a:t>③优选近日风口</a:t>
            </a:r>
            <a:endParaRPr lang="zh-CN" altLang="en-US" sz="1600">
              <a:sym typeface="+mn-ea"/>
            </a:endParaRPr>
          </a:p>
          <a:p>
            <a:r>
              <a:rPr lang="zh-CN" altLang="en-US" sz="1600" b="1">
                <a:solidFill>
                  <a:srgbClr val="FF0000"/>
                </a:solidFill>
                <a:sym typeface="+mn-ea"/>
              </a:rPr>
              <a:t>（用智能盯盘）</a:t>
            </a:r>
            <a:endParaRPr lang="zh-CN" altLang="en-US" sz="1600" b="1">
              <a:solidFill>
                <a:srgbClr val="FF0000"/>
              </a:solidFill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775" y="892810"/>
            <a:ext cx="5293995" cy="268478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rcRect b="34980"/>
          <a:stretch>
            <a:fillRect/>
          </a:stretch>
        </p:blipFill>
        <p:spPr>
          <a:xfrm>
            <a:off x="803275" y="3654425"/>
            <a:ext cx="5046345" cy="2449830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</p:spPr>
      </p:pic>
      <p:sp>
        <p:nvSpPr>
          <p:cNvPr id="6" name="文本框 5"/>
          <p:cNvSpPr txBox="1"/>
          <p:nvPr/>
        </p:nvSpPr>
        <p:spPr>
          <a:xfrm>
            <a:off x="2273935" y="4589780"/>
            <a:ext cx="3369310" cy="1322070"/>
          </a:xfrm>
          <a:prstGeom prst="rect">
            <a:avLst/>
          </a:prstGeom>
        </p:spPr>
        <p:style>
          <a:lnRef idx="0">
            <a:srgbClr val="FFFFFF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p>
            <a:r>
              <a:rPr lang="zh-CN" altLang="en-US" sz="1600" b="1">
                <a:sym typeface="+mn-ea"/>
              </a:rPr>
              <a:t>方法：</a:t>
            </a:r>
            <a:endParaRPr lang="zh-CN" altLang="en-US" sz="1600" b="1">
              <a:sym typeface="+mn-ea"/>
            </a:endParaRPr>
          </a:p>
          <a:p>
            <a:r>
              <a:rPr lang="zh-CN" sz="1600">
                <a:sym typeface="+mn-ea"/>
              </a:rPr>
              <a:t>①盘中分时异动</a:t>
            </a:r>
            <a:endParaRPr lang="zh-CN" sz="1600">
              <a:sym typeface="+mn-ea"/>
            </a:endParaRPr>
          </a:p>
          <a:p>
            <a:r>
              <a:rPr lang="zh-CN" sz="1600">
                <a:sym typeface="+mn-ea"/>
              </a:rPr>
              <a:t>②日</a:t>
            </a:r>
            <a:r>
              <a:rPr lang="en-US" altLang="zh-CN" sz="1600">
                <a:sym typeface="+mn-ea"/>
              </a:rPr>
              <a:t>k</a:t>
            </a:r>
            <a:r>
              <a:rPr lang="zh-CN" altLang="en-US" sz="1600">
                <a:sym typeface="+mn-ea"/>
              </a:rPr>
              <a:t>最佳出手点</a:t>
            </a:r>
            <a:endParaRPr lang="zh-CN" altLang="en-US" sz="1600">
              <a:sym typeface="+mn-ea"/>
            </a:endParaRPr>
          </a:p>
          <a:p>
            <a:r>
              <a:rPr lang="zh-CN" altLang="en-US" sz="1600">
                <a:sym typeface="+mn-ea"/>
              </a:rPr>
              <a:t>（水手变色</a:t>
            </a:r>
            <a:r>
              <a:rPr lang="en-US" altLang="zh-CN" sz="1600">
                <a:sym typeface="+mn-ea"/>
              </a:rPr>
              <a:t>+</a:t>
            </a:r>
            <a:r>
              <a:rPr lang="zh-CN" altLang="en-US" sz="1600">
                <a:sym typeface="+mn-ea"/>
              </a:rPr>
              <a:t>辅助线首根反弹阳线</a:t>
            </a:r>
            <a:r>
              <a:rPr lang="en-US" altLang="zh-CN" sz="1600">
                <a:sym typeface="+mn-ea"/>
              </a:rPr>
              <a:t>+</a:t>
            </a:r>
            <a:r>
              <a:rPr lang="zh-CN" altLang="en-US" sz="1600">
                <a:sym typeface="+mn-ea"/>
              </a:rPr>
              <a:t>金叉初期</a:t>
            </a:r>
            <a:r>
              <a:rPr lang="en-US" altLang="zh-CN" sz="1600">
                <a:sym typeface="+mn-ea"/>
              </a:rPr>
              <a:t>+</a:t>
            </a:r>
            <a:r>
              <a:rPr lang="zh-CN" altLang="en-US" sz="1600">
                <a:sym typeface="+mn-ea"/>
              </a:rPr>
              <a:t>优选当日风口）</a:t>
            </a:r>
            <a:endParaRPr lang="en-US" altLang="zh-CN" sz="1600">
              <a:sym typeface="+mn-ea"/>
            </a:endParaRPr>
          </a:p>
        </p:txBody>
      </p:sp>
    </p:spTree>
    <p:custDataLst>
      <p:tags r:id="rId5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10168,&quot;width&quot;:18489}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BEAUTIFY_FLAG" val=""/>
</p:tagLst>
</file>

<file path=ppt/tags/tag10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02.xml><?xml version="1.0" encoding="utf-8"?>
<p:tagLst xmlns:p="http://schemas.openxmlformats.org/presentationml/2006/main">
  <p:tag name="KSO_WM_BEAUTIFY_FLAG" val=""/>
</p:tagLst>
</file>

<file path=ppt/tags/tag10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04.xml><?xml version="1.0" encoding="utf-8"?>
<p:tagLst xmlns:p="http://schemas.openxmlformats.org/presentationml/2006/main">
  <p:tag name="KSO_WM_UNIT_PLACING_PICTURE_USER_VIEWPORT" val="{&quot;height&quot;:606,&quot;width&quot;:2795}"/>
</p:tagLst>
</file>

<file path=ppt/tags/tag105.xml><?xml version="1.0" encoding="utf-8"?>
<p:tagLst xmlns:p="http://schemas.openxmlformats.org/presentationml/2006/main">
  <p:tag name="KSO_WM_BEAUTIFY_FLAG" val=""/>
</p:tagLst>
</file>

<file path=ppt/tags/tag106.xml><?xml version="1.0" encoding="utf-8"?>
<p:tagLst xmlns:p="http://schemas.openxmlformats.org/presentationml/2006/main">
  <p:tag name="KSO_WM_BEAUTIFY_FLAG" val=""/>
</p:tagLst>
</file>

<file path=ppt/tags/tag107.xml><?xml version="1.0" encoding="utf-8"?>
<p:tagLst xmlns:p="http://schemas.openxmlformats.org/presentationml/2006/main">
  <p:tag name="KSO_WM_BEAUTIFY_FLAG" val=""/>
</p:tagLst>
</file>

<file path=ppt/tags/tag108.xml><?xml version="1.0" encoding="utf-8"?>
<p:tagLst xmlns:p="http://schemas.openxmlformats.org/presentationml/2006/main">
  <p:tag name="KSO_WM_BEAUTIFY_FLAG" val=""/>
</p:tagLst>
</file>

<file path=ppt/tags/tag109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BEAUTIFY_FLAG" val=""/>
</p:tagLst>
</file>

<file path=ppt/tags/tag111.xml><?xml version="1.0" encoding="utf-8"?>
<p:tagLst xmlns:p="http://schemas.openxmlformats.org/presentationml/2006/main">
  <p:tag name="KSO_WM_BEAUTIFY_FLAG" val=""/>
</p:tagLst>
</file>

<file path=ppt/tags/tag112.xml><?xml version="1.0" encoding="utf-8"?>
<p:tagLst xmlns:p="http://schemas.openxmlformats.org/presentationml/2006/main">
  <p:tag name="KSO_WM_BEAUTIFY_FLAG" val=""/>
</p:tagLst>
</file>

<file path=ppt/tags/tag113.xml><?xml version="1.0" encoding="utf-8"?>
<p:tagLst xmlns:p="http://schemas.openxmlformats.org/presentationml/2006/main">
  <p:tag name="KSO_WM_BEAUTIFY_FLAG" val=""/>
</p:tagLst>
</file>

<file path=ppt/tags/tag11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15.xml><?xml version="1.0" encoding="utf-8"?>
<p:tagLst xmlns:p="http://schemas.openxmlformats.org/presentationml/2006/main">
  <p:tag name="KSO_WM_BEAUTIFY_FLAG" val=""/>
</p:tagLst>
</file>

<file path=ppt/tags/tag11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17.xml><?xml version="1.0" encoding="utf-8"?>
<p:tagLst xmlns:p="http://schemas.openxmlformats.org/presentationml/2006/main">
  <p:tag name="KSO_WM_BEAUTIFY_FLAG" val=""/>
</p:tagLst>
</file>

<file path=ppt/tags/tag11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1731_3*l_h_i*1_4_1"/>
  <p:tag name="KSO_WM_TEMPLATE_CATEGORY" val="diagram"/>
  <p:tag name="KSO_WM_TEMPLATE_INDEX" val="20231731"/>
  <p:tag name="KSO_WM_UNIT_LAYERLEVEL" val="1_1_1"/>
  <p:tag name="KSO_WM_TAG_VERSION" val="3.0"/>
  <p:tag name="KSO_WM_UNIT_TYPE" val="l_h_i"/>
  <p:tag name="KSO_WM_UNIT_INDEX" val="1_4_1"/>
  <p:tag name="KSO_WM_DIAGRAM_VERSION" val="3"/>
  <p:tag name="KSO_WM_DIAGRAM_COLOR_TRICK" val="1"/>
  <p:tag name="KSO_WM_DIAGRAM_COLOR_TEXT_CAN_REMOVE" val="n"/>
  <p:tag name="KSO_WM_DIAGRAM_GROUP_CODE" val="l1-1"/>
  <p:tag name="KSO_WM_DIAGRAM_MAX_ITEMCNT" val="6"/>
  <p:tag name="KSO_WM_DIAGRAM_MIN_ITEMCNT" val="2"/>
  <p:tag name="KSO_WM_DIAGRAM_VIRTUALLY_FRAME" val="{&quot;height&quot;:455.7567716535433,&quot;left&quot;:45.25,&quot;top&quot;:26.75,&quot;width&quot;:857.95}"/>
  <p:tag name="KSO_WM_DIAGRAM_COLOR_MATCH_VALUE" val="{&quot;shape&quot;:{&quot;fill&quot;:{&quot;solid&quot;:{&quot;brightness&quot;:0,&quot;colorType&quot;:2,&quot;rgb&quot;:&quot;#ffffff&quot;,&quot;transparency&quot;:0},&quot;type&quot;:1},&quot;glow&quot;:{&quot;colorType&quot;:0},&quot;line&quot;:{&quot;solidLine&quot;:{&quot;brightness&quot;:0,&quot;colorType&quot;:1,&quot;foreColorIndex&quot;:5,&quot;transparency&quot;:0},&quot;type&quot;:1},&quot;shadow&quot;:{&quot;brightness&quot;:-0.25,&quot;colorType&quot;:1,&quot;foreColorIndex&quot;:5,&quot;transparency&quot;:0.600000023841857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LINE_FORE_SCHEMECOLOR_INDEX" val="5"/>
  <p:tag name="KSO_WM_UNIT_LINE_FORE_SCHEMECOLOR_INDEX_BRIGHTNESS" val="0"/>
  <p:tag name="KSO_WM_UNIT_LINE_FILL_TYPE" val="2"/>
  <p:tag name="KSO_WM_UNIT_SHADOW_SCHEMECOLOR_INDEX_BRIGHTNESS" val="-0.25"/>
  <p:tag name="KSO_WM_UNIT_SHADOW_SCHEMECOLOR_INDEX" val="5"/>
  <p:tag name="KSO_WM_UNIT_TEXT_FILL_FORE_SCHEMECOLOR_INDEX_BRIGHTNESS" val="0"/>
  <p:tag name="KSO_WM_UNIT_TEXT_FILL_FORE_SCHEMECOLOR_INDEX" val="2"/>
  <p:tag name="KSO_WM_UNIT_TEXT_FILL_TYPE" val="1"/>
  <p:tag name="KSO_WM_UNIT_USESOURCEFORMAT_APPLY" val="1"/>
  <p:tag name="KSO_WM_DIAGRAM_USE_COLOR_VALUE" val="{&quot;color_scheme&quot;:1,&quot;color_type&quot;:1,&quot;theme_color_indexes&quot;:[]}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BEAUTIFY_FLAG" val=""/>
</p:tagLst>
</file>

<file path=ppt/tags/tag1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1731_3*l_i*1_1"/>
  <p:tag name="KSO_WM_TEMPLATE_CATEGORY" val="diagram"/>
  <p:tag name="KSO_WM_TEMPLATE_INDEX" val="20231731"/>
  <p:tag name="KSO_WM_UNIT_LAYERLEVEL" val="1_1"/>
  <p:tag name="KSO_WM_TAG_VERSION" val="3.0"/>
  <p:tag name="KSO_WM_BEAUTIFY_FLAG" val="#wm#"/>
  <p:tag name="KSO_WM_UNIT_TYPE" val="l_i"/>
  <p:tag name="KSO_WM_UNIT_INDEX" val="1_1"/>
  <p:tag name="KSO_WM_DIAGRAM_GROUP_CODE" val="l1-1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455.7567716535433,&quot;left&quot;:40.25,&quot;top&quot;:26.75,&quot;width&quot;:951.35}"/>
  <p:tag name="KSO_WM_DIAGRAM_COLOR_MATCH_VALUE" val="{&quot;shape&quot;:{&quot;fill&quot;:{&quot;gradient&quot;:[{&quot;brightness&quot;:0,&quot;colorType&quot;:1,&quot;foreColorIndex&quot;:5,&quot;pos&quot;:0,&quot;transparency&quot;:0.8500000238418579},{&quot;brightness&quot;:0,&quot;colorType&quot;:1,&quot;foreColorIndex&quot;:5,&quot;pos&quot;:1,&quot;transparency&quot;:1}],&quot;type&quot;:3},&quot;glow&quot;:{&quot;colorType&quot;:0},&quot;line&quot;:{&quot;gradient&quot;:[{&quot;brightness&quot;:0,&quot;colorType&quot;:1,&quot;foreColorIndex&quot;:5,&quot;pos&quot;:0,&quot;transparency&quot;:0},{&quot;brightness&quot;:0,&quot;colorType&quot;:1,&quot;foreColorIndex&quot;:5,&quot;pos&quot;:0.8700000047683716,&quot;transparency&quot;:1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UNIT_LINE_FORE_SCHEMECOLOR_INDEX_1_BRIGHTNESS" val="0"/>
  <p:tag name="KSO_WM_UNIT_LINE_FORE_SCHEMECOLOR_INDEX_1" val="5"/>
  <p:tag name="KSO_WM_UNIT_LINE_FORE_SCHEMECOLOR_INDEX_1_POS" val="0"/>
  <p:tag name="KSO_WM_UNIT_LINE_FORE_SCHEMECOLOR_INDEX_1_TRANS" val="0"/>
  <p:tag name="KSO_WM_UNIT_LINE_FORE_SCHEMECOLOR_INDEX_2_BRIGHTNESS" val="0"/>
  <p:tag name="KSO_WM_UNIT_LINE_FORE_SCHEMECOLOR_INDEX_2" val="5"/>
  <p:tag name="KSO_WM_UNIT_LINE_FORE_SCHEMECOLOR_INDEX_2_POS" val="0.87"/>
  <p:tag name="KSO_WM_UNIT_LINE_FORE_SCHEMECOLOR_INDEX_2_TRANS" val="1"/>
  <p:tag name="KSO_WM_UNIT_LINE_GRADIENT_TYPE" val="0"/>
  <p:tag name="KSO_WM_UNIT_LINE_GRADIENT_ANGLE" val="90"/>
  <p:tag name="KSO_WM_UNIT_LINE_GRADIENT_Direction" val="1"/>
  <p:tag name="KSO_WM_UNIT_LINE_FILL_TYPE" val="5"/>
  <p:tag name="KSO_WM_UNIT_TEXT_FILL_FORE_SCHEMECOLOR_INDEX_BRIGHTNESS" val="0"/>
  <p:tag name="KSO_WM_UNIT_TEXT_FILL_FORE_SCHEMECOLOR_INDEX" val="2"/>
  <p:tag name="KSO_WM_UNIT_TEXT_FILL_TYPE" val="1"/>
  <p:tag name="KSO_WM_UNIT_USESOURCEFORMAT_APPLY" val="1"/>
  <p:tag name="KSO_WM_DIAGRAM_USE_COLOR_VALUE" val="{&quot;color_scheme&quot;:1,&quot;color_type&quot;:1,&quot;theme_color_indexes&quot;:[]}"/>
</p:tagLst>
</file>

<file path=ppt/tags/tag1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1731_3*l_i*1_2"/>
  <p:tag name="KSO_WM_TEMPLATE_CATEGORY" val="diagram"/>
  <p:tag name="KSO_WM_TEMPLATE_INDEX" val="20231731"/>
  <p:tag name="KSO_WM_UNIT_LAYERLEVEL" val="1_1"/>
  <p:tag name="KSO_WM_TAG_VERSION" val="3.0"/>
  <p:tag name="KSO_WM_BEAUTIFY_FLAG" val="#wm#"/>
  <p:tag name="KSO_WM_UNIT_TYPE" val="l_i"/>
  <p:tag name="KSO_WM_UNIT_INDEX" val="1_2"/>
  <p:tag name="KSO_WM_DIAGRAM_GROUP_CODE" val="l1-1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455.7567716535433,&quot;left&quot;:40.25,&quot;top&quot;:26.75,&quot;width&quot;:951.35}"/>
  <p:tag name="KSO_WM_DIAGRAM_COLOR_MATCH_VALUE" val="{&quot;shape&quot;:{&quot;fill&quot;:{&quot;gradient&quot;:[{&quot;brightness&quot;:0.2199999988079071,&quot;colorType&quot;:1,&quot;foreColorIndex&quot;:5,&quot;pos&quot;:0.009999999776482582,&quot;transparency&quot;:0},{&quot;brightness&quot;:-0.09000000357627869,&quot;colorType&quot;:1,&quot;foreColorIndex&quot;:5,&quot;pos&quot;:0.7799999713897705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UNIT_TEXT_FILL_FORE_SCHEMECOLOR_INDEX_BRIGHTNESS" val="0"/>
  <p:tag name="KSO_WM_UNIT_TEXT_FILL_FORE_SCHEMECOLOR_INDEX" val="13"/>
  <p:tag name="KSO_WM_UNIT_TEXT_FILL_TYPE" val="1"/>
  <p:tag name="KSO_WM_UNIT_USESOURCEFORMAT_APPLY" val="1"/>
  <p:tag name="KSO_WM_DIAGRAM_USE_COLOR_VALUE" val="{&quot;color_scheme&quot;:1,&quot;color_type&quot;:1,&quot;theme_color_indexes&quot;:[]}"/>
</p:tagLst>
</file>

<file path=ppt/tags/tag1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1731_3*l_i*1_3"/>
  <p:tag name="KSO_WM_TEMPLATE_CATEGORY" val="diagram"/>
  <p:tag name="KSO_WM_TEMPLATE_INDEX" val="20231731"/>
  <p:tag name="KSO_WM_UNIT_LAYERLEVEL" val="1_1"/>
  <p:tag name="KSO_WM_TAG_VERSION" val="3.0"/>
  <p:tag name="KSO_WM_BEAUTIFY_FLAG" val="#wm#"/>
  <p:tag name="KSO_WM_UNIT_TYPE" val="l_i"/>
  <p:tag name="KSO_WM_UNIT_INDEX" val="1_3"/>
  <p:tag name="KSO_WM_DIAGRAM_GROUP_CODE" val="l1-1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455.7567716535433,&quot;left&quot;:40.25,&quot;top&quot;:26.75,&quot;width&quot;:951.35}"/>
  <p:tag name="KSO_WM_DIAGRAM_COLOR_MATCH_VALUE" val="{&quot;shape&quot;:{&quot;fill&quot;:{&quot;gradient&quot;:[{&quot;brightness&quot;:0.4000000059604645,&quot;colorType&quot;:1,&quot;foreColorIndex&quot;:5,&quot;pos&quot;:0.1899999976158142,&quot;transparency&quot;:0},{&quot;brightness&quot;:0,&quot;colorType&quot;:1,&quot;foreColorIndex&quot;:5,&quot;pos&quot;:0.9200000166893005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UNIT_TEXT_FILL_FORE_SCHEMECOLOR_INDEX_BRIGHTNESS" val="0"/>
  <p:tag name="KSO_WM_UNIT_TEXT_FILL_FORE_SCHEMECOLOR_INDEX" val="13"/>
  <p:tag name="KSO_WM_UNIT_TEXT_FILL_TYPE" val="1"/>
  <p:tag name="KSO_WM_UNIT_USESOURCEFORMAT_APPLY" val="1"/>
  <p:tag name="KSO_WM_DIAGRAM_USE_COLOR_VALUE" val="{&quot;color_scheme&quot;:1,&quot;color_type&quot;:1,&quot;theme_color_indexes&quot;:[]}"/>
</p:tagLst>
</file>

<file path=ppt/tags/tag1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1731_3*l_i*1_4"/>
  <p:tag name="KSO_WM_TEMPLATE_CATEGORY" val="diagram"/>
  <p:tag name="KSO_WM_TEMPLATE_INDEX" val="20231731"/>
  <p:tag name="KSO_WM_UNIT_LAYERLEVEL" val="1_1"/>
  <p:tag name="KSO_WM_TAG_VERSION" val="3.0"/>
  <p:tag name="KSO_WM_BEAUTIFY_FLAG" val="#wm#"/>
  <p:tag name="KSO_WM_UNIT_TYPE" val="l_i"/>
  <p:tag name="KSO_WM_UNIT_INDEX" val="1_4"/>
  <p:tag name="KSO_WM_DIAGRAM_GROUP_CODE" val="l1-1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455.7567716535433,&quot;left&quot;:40.25,&quot;top&quot;:26.75,&quot;width&quot;:951.35}"/>
  <p:tag name="KSO_WM_DIAGRAM_COLOR_MATCH_VALUE" val="{&quot;shape&quot;:{&quot;fill&quot;:{&quot;gradient&quot;:[{&quot;brightness&quot;:0.5,&quot;colorType&quot;:1,&quot;foreColorIndex&quot;:5,&quot;pos&quot;:0,&quot;transparency&quot;:0},{&quot;brightness&quot;:0.14000000059604645,&quot;colorType&quot;:1,&quot;foreColorIndex&quot;:5,&quot;pos&quot;:1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UNIT_TEXT_FILL_FORE_SCHEMECOLOR_INDEX_BRIGHTNESS" val="0"/>
  <p:tag name="KSO_WM_UNIT_TEXT_FILL_FORE_SCHEMECOLOR_INDEX" val="13"/>
  <p:tag name="KSO_WM_UNIT_TEXT_FILL_TYPE" val="1"/>
  <p:tag name="KSO_WM_UNIT_USESOURCEFORMAT_APPLY" val="1"/>
  <p:tag name="KSO_WM_DIAGRAM_USE_COLOR_VALUE" val="{&quot;color_scheme&quot;:1,&quot;color_type&quot;:1,&quot;theme_color_indexes&quot;:[]}"/>
</p:tagLst>
</file>

<file path=ppt/tags/tag1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1731_3*l_i*1_5"/>
  <p:tag name="KSO_WM_TEMPLATE_CATEGORY" val="diagram"/>
  <p:tag name="KSO_WM_TEMPLATE_INDEX" val="20231731"/>
  <p:tag name="KSO_WM_UNIT_LAYERLEVEL" val="1_1"/>
  <p:tag name="KSO_WM_TAG_VERSION" val="3.0"/>
  <p:tag name="KSO_WM_BEAUTIFY_FLAG" val="#wm#"/>
  <p:tag name="KSO_WM_UNIT_TYPE" val="l_i"/>
  <p:tag name="KSO_WM_UNIT_INDEX" val="1_5"/>
  <p:tag name="KSO_WM_DIAGRAM_GROUP_CODE" val="l1-1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455.7567716535433,&quot;left&quot;:40.25,&quot;top&quot;:26.75,&quot;width&quot;:951.35}"/>
  <p:tag name="KSO_WM_DIAGRAM_COLOR_MATCH_VALUE" val="{&quot;shape&quot;:{&quot;fill&quot;:{&quot;gradient&quot;:[{&quot;brightness&quot;:-0.25,&quot;colorType&quot;:1,&quot;foreColorIndex&quot;:5,&quot;pos&quot;:0.36000001430511475,&quot;transparency&quot;:0},{&quot;brightness&quot;:0.30000001192092896,&quot;colorType&quot;:1,&quot;foreColorIndex&quot;:5,&quot;pos&quot;:1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UNIT_TEXT_FILL_FORE_SCHEMECOLOR_INDEX_BRIGHTNESS" val="0"/>
  <p:tag name="KSO_WM_UNIT_TEXT_FILL_FORE_SCHEMECOLOR_INDEX" val="13"/>
  <p:tag name="KSO_WM_UNIT_TEXT_FILL_TYPE" val="1"/>
  <p:tag name="KSO_WM_UNIT_USESOURCEFORMAT_APPLY" val="1"/>
  <p:tag name="KSO_WM_DIAGRAM_USE_COLOR_VALUE" val="{&quot;color_scheme&quot;:1,&quot;color_type&quot;:1,&quot;theme_color_indexes&quot;:[]}"/>
</p:tagLst>
</file>

<file path=ppt/tags/tag1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1731_3*l_i*1_6"/>
  <p:tag name="KSO_WM_TEMPLATE_CATEGORY" val="diagram"/>
  <p:tag name="KSO_WM_TEMPLATE_INDEX" val="20231731"/>
  <p:tag name="KSO_WM_UNIT_LAYERLEVEL" val="1_1"/>
  <p:tag name="KSO_WM_TAG_VERSION" val="3.0"/>
  <p:tag name="KSO_WM_BEAUTIFY_FLAG" val="#wm#"/>
  <p:tag name="KSO_WM_UNIT_TYPE" val="l_i"/>
  <p:tag name="KSO_WM_UNIT_INDEX" val="1_6"/>
  <p:tag name="KSO_WM_DIAGRAM_GROUP_CODE" val="l1-1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455.7567716535433,&quot;left&quot;:40.25,&quot;top&quot;:26.75,&quot;width&quot;:951.35}"/>
  <p:tag name="KSO_WM_DIAGRAM_COLOR_MATCH_VALUE" val="{&quot;shape&quot;:{&quot;fill&quot;:{&quot;gradient&quot;:[{&quot;brightness&quot;:0.4000000059604645,&quot;colorType&quot;:1,&quot;foreColorIndex&quot;:5,&quot;pos&quot;:0.009999999776482582,&quot;transparency&quot;:0},{&quot;brightness&quot;:0,&quot;colorType&quot;:1,&quot;foreColorIndex&quot;:5,&quot;pos&quot;:0.9200000166893005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UNIT_TEXT_FILL_FORE_SCHEMECOLOR_INDEX_BRIGHTNESS" val="0"/>
  <p:tag name="KSO_WM_UNIT_TEXT_FILL_FORE_SCHEMECOLOR_INDEX" val="13"/>
  <p:tag name="KSO_WM_UNIT_TEXT_FILL_TYPE" val="1"/>
  <p:tag name="KSO_WM_UNIT_USESOURCEFORMAT_APPLY" val="1"/>
  <p:tag name="KSO_WM_DIAGRAM_USE_COLOR_VALUE" val="{&quot;color_scheme&quot;:1,&quot;color_type&quot;:1,&quot;theme_color_indexes&quot;:[]}"/>
</p:tagLst>
</file>

<file path=ppt/tags/tag1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1731_3*l_i*1_7"/>
  <p:tag name="KSO_WM_TEMPLATE_CATEGORY" val="diagram"/>
  <p:tag name="KSO_WM_TEMPLATE_INDEX" val="20231731"/>
  <p:tag name="KSO_WM_UNIT_LAYERLEVEL" val="1_1"/>
  <p:tag name="KSO_WM_TAG_VERSION" val="3.0"/>
  <p:tag name="KSO_WM_BEAUTIFY_FLAG" val="#wm#"/>
  <p:tag name="KSO_WM_UNIT_TYPE" val="l_i"/>
  <p:tag name="KSO_WM_UNIT_INDEX" val="1_7"/>
  <p:tag name="KSO_WM_DIAGRAM_GROUP_CODE" val="l1-1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455.7567716535433,&quot;left&quot;:40.25,&quot;top&quot;:26.75,&quot;width&quot;:951.35}"/>
  <p:tag name="KSO_WM_DIAGRAM_COLOR_MATCH_VALUE" val="{&quot;shape&quot;:{&quot;fill&quot;:{&quot;gradient&quot;:[{&quot;brightness&quot;:-0.25,&quot;colorType&quot;:1,&quot;foreColorIndex&quot;:5,&quot;pos&quot;:0.2800000011920929,&quot;transparency&quot;:0},{&quot;brightness&quot;:0.30000001192092896,&quot;colorType&quot;:1,&quot;foreColorIndex&quot;:5,&quot;pos&quot;:1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UNIT_TEXT_FILL_FORE_SCHEMECOLOR_INDEX_BRIGHTNESS" val="0"/>
  <p:tag name="KSO_WM_UNIT_TEXT_FILL_FORE_SCHEMECOLOR_INDEX" val="13"/>
  <p:tag name="KSO_WM_UNIT_TEXT_FILL_TYPE" val="1"/>
  <p:tag name="KSO_WM_UNIT_USESOURCEFORMAT_APPLY" val="1"/>
  <p:tag name="KSO_WM_DIAGRAM_USE_COLOR_VALUE" val="{&quot;color_scheme&quot;:1,&quot;color_type&quot;:1,&quot;theme_color_indexes&quot;:[]}"/>
</p:tagLst>
</file>

<file path=ppt/tags/tag1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1731_3*l_i*1_8"/>
  <p:tag name="KSO_WM_TEMPLATE_CATEGORY" val="diagram"/>
  <p:tag name="KSO_WM_TEMPLATE_INDEX" val="20231731"/>
  <p:tag name="KSO_WM_UNIT_LAYERLEVEL" val="1_1"/>
  <p:tag name="KSO_WM_TAG_VERSION" val="3.0"/>
  <p:tag name="KSO_WM_BEAUTIFY_FLAG" val="#wm#"/>
  <p:tag name="KSO_WM_UNIT_TYPE" val="l_i"/>
  <p:tag name="KSO_WM_UNIT_INDEX" val="1_8"/>
  <p:tag name="KSO_WM_DIAGRAM_GROUP_CODE" val="l1-1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455.7567716535433,&quot;left&quot;:40.25,&quot;top&quot;:26.75,&quot;width&quot;:951.35}"/>
  <p:tag name="KSO_WM_DIAGRAM_COLOR_MATCH_VALUE" val="{&quot;shape&quot;:{&quot;fill&quot;:{&quot;gradient&quot;:[{&quot;brightness&quot;:0.44999998807907104,&quot;colorType&quot;:1,&quot;foreColorIndex&quot;:5,&quot;pos&quot;:0,&quot;transparency&quot;:0},{&quot;brightness&quot;:0,&quot;colorType&quot;:1,&quot;foreColorIndex&quot;:5,&quot;pos&quot;:1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UNIT_TEXT_FILL_FORE_SCHEMECOLOR_INDEX_BRIGHTNESS" val="0"/>
  <p:tag name="KSO_WM_UNIT_TEXT_FILL_FORE_SCHEMECOLOR_INDEX" val="13"/>
  <p:tag name="KSO_WM_UNIT_TEXT_FILL_TYPE" val="1"/>
  <p:tag name="KSO_WM_UNIT_USESOURCEFORMAT_APPLY" val="1"/>
  <p:tag name="KSO_WM_DIAGRAM_USE_COLOR_VALUE" val="{&quot;color_scheme&quot;:1,&quot;color_type&quot;:1,&quot;theme_color_indexes&quot;:[]}"/>
</p:tagLst>
</file>

<file path=ppt/tags/tag1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1731_3*l_i*1_9"/>
  <p:tag name="KSO_WM_TEMPLATE_CATEGORY" val="diagram"/>
  <p:tag name="KSO_WM_TEMPLATE_INDEX" val="20231731"/>
  <p:tag name="KSO_WM_UNIT_LAYERLEVEL" val="1_1"/>
  <p:tag name="KSO_WM_TAG_VERSION" val="3.0"/>
  <p:tag name="KSO_WM_BEAUTIFY_FLAG" val="#wm#"/>
  <p:tag name="KSO_WM_UNIT_TYPE" val="l_i"/>
  <p:tag name="KSO_WM_UNIT_INDEX" val="1_9"/>
  <p:tag name="KSO_WM_DIAGRAM_GROUP_CODE" val="l1-1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455.7567716535433,&quot;left&quot;:40.25,&quot;top&quot;:26.75,&quot;width&quot;:951.35}"/>
  <p:tag name="KSO_WM_DIAGRAM_COLOR_MATCH_VALUE" val="{&quot;shape&quot;:{&quot;fill&quot;:{&quot;gradient&quot;:[{&quot;brightness&quot;:0.6399999856948853,&quot;colorType&quot;:1,&quot;foreColorIndex&quot;:5,&quot;pos&quot;:0,&quot;transparency&quot;:0},{&quot;brightness&quot;:0.23000000417232513,&quot;colorType&quot;:1,&quot;foreColorIndex&quot;:5,&quot;pos&quot;:1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UNIT_TEXT_FILL_FORE_SCHEMECOLOR_INDEX_BRIGHTNESS" val="0"/>
  <p:tag name="KSO_WM_UNIT_TEXT_FILL_FORE_SCHEMECOLOR_INDEX" val="13"/>
  <p:tag name="KSO_WM_UNIT_TEXT_FILL_TYPE" val="1"/>
  <p:tag name="KSO_WM_UNIT_USESOURCEFORMAT_APPLY" val="1"/>
  <p:tag name="KSO_WM_DIAGRAM_USE_COLOR_VALUE" val="{&quot;color_scheme&quot;:1,&quot;color_type&quot;:1,&quot;theme_color_indexes&quot;:[]}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1731_3*l_i*1_10"/>
  <p:tag name="KSO_WM_TEMPLATE_CATEGORY" val="diagram"/>
  <p:tag name="KSO_WM_TEMPLATE_INDEX" val="20231731"/>
  <p:tag name="KSO_WM_UNIT_LAYERLEVEL" val="1_1"/>
  <p:tag name="KSO_WM_TAG_VERSION" val="3.0"/>
  <p:tag name="KSO_WM_BEAUTIFY_FLAG" val="#wm#"/>
  <p:tag name="KSO_WM_UNIT_TYPE" val="l_i"/>
  <p:tag name="KSO_WM_UNIT_INDEX" val="1_10"/>
  <p:tag name="KSO_WM_DIAGRAM_GROUP_CODE" val="l1-1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455.7567716535433,&quot;left&quot;:40.25,&quot;top&quot;:26.75,&quot;width&quot;:951.35}"/>
  <p:tag name="KSO_WM_DIAGRAM_COLOR_MATCH_VALUE" val="{&quot;shape&quot;:{&quot;fill&quot;:{&quot;type&quot;:0},&quot;glow&quot;:{&quot;colorType&quot;:0},&quot;line&quot;:{&quot;gradient&quot;:[{&quot;brightness&quot;:0,&quot;colorType&quot;:1,&quot;foreColorIndex&quot;:5,&quot;pos&quot;:0,&quot;transparency&quot;:0},{&quot;brightness&quot;:0,&quot;colorType&quot;:1,&quot;foreColorIndex&quot;:5,&quot;pos&quot;:1,&quot;transparency&quot;:1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LINE_FORE_SCHEMECOLOR_INDEX_1_BRIGHTNESS" val="0"/>
  <p:tag name="KSO_WM_UNIT_LINE_FORE_SCHEMECOLOR_INDEX_1" val="5"/>
  <p:tag name="KSO_WM_UNIT_LINE_FORE_SCHEMECOLOR_INDEX_1_POS" val="0"/>
  <p:tag name="KSO_WM_UNIT_LINE_FORE_SCHEMECOLOR_INDEX_1_TRANS" val="0"/>
  <p:tag name="KSO_WM_UNIT_LINE_FORE_SCHEMECOLOR_INDEX_2_BRIGHTNESS" val="0"/>
  <p:tag name="KSO_WM_UNIT_LINE_FORE_SCHEMECOLOR_INDEX_2" val="5"/>
  <p:tag name="KSO_WM_UNIT_LINE_FORE_SCHEMECOLOR_INDEX_2_POS" val="1"/>
  <p:tag name="KSO_WM_UNIT_LINE_FORE_SCHEMECOLOR_INDEX_2_TRANS" val="1"/>
  <p:tag name="KSO_WM_UNIT_LINE_GRADIENT_TYPE" val="0"/>
  <p:tag name="KSO_WM_UNIT_LINE_GRADIENT_ANGLE" val="270"/>
  <p:tag name="KSO_WM_UNIT_LINE_GRADIENT_Direction" val="6"/>
  <p:tag name="KSO_WM_UNIT_LINE_FILL_TYPE" val="5"/>
  <p:tag name="KSO_WM_UNIT_TEXT_FILL_FORE_SCHEMECOLOR_INDEX_BRIGHTNESS" val="0"/>
  <p:tag name="KSO_WM_UNIT_TEXT_FILL_FORE_SCHEMECOLOR_INDEX" val="2"/>
  <p:tag name="KSO_WM_UNIT_TEXT_FILL_TYPE" val="1"/>
  <p:tag name="KSO_WM_UNIT_USESOURCEFORMAT_APPLY" val="1"/>
  <p:tag name="KSO_WM_DIAGRAM_USE_COLOR_VALUE" val="{&quot;color_scheme&quot;:1,&quot;color_type&quot;:1,&quot;theme_color_indexes&quot;:[]}"/>
</p:tagLst>
</file>

<file path=ppt/tags/tag1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1731_3*l_i*1_11"/>
  <p:tag name="KSO_WM_TEMPLATE_CATEGORY" val="diagram"/>
  <p:tag name="KSO_WM_TEMPLATE_INDEX" val="20231731"/>
  <p:tag name="KSO_WM_UNIT_LAYERLEVEL" val="1_1"/>
  <p:tag name="KSO_WM_TAG_VERSION" val="3.0"/>
  <p:tag name="KSO_WM_BEAUTIFY_FLAG" val="#wm#"/>
  <p:tag name="KSO_WM_UNIT_TYPE" val="l_i"/>
  <p:tag name="KSO_WM_UNIT_INDEX" val="1_11"/>
  <p:tag name="KSO_WM_DIAGRAM_GROUP_CODE" val="l1-1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455.7567716535433,&quot;left&quot;:40.25,&quot;top&quot;:26.75,&quot;width&quot;:951.35}"/>
  <p:tag name="KSO_WM_DIAGRAM_COLOR_MATCH_VALUE" val="{&quot;shape&quot;:{&quot;fill&quot;:{&quot;type&quot;:0},&quot;glow&quot;:{&quot;colorType&quot;:0},&quot;line&quot;:{&quot;gradient&quot;:[{&quot;brightness&quot;:0,&quot;colorType&quot;:1,&quot;foreColorIndex&quot;:5,&quot;pos&quot;:0,&quot;transparency&quot;:0},{&quot;brightness&quot;:0,&quot;colorType&quot;:1,&quot;foreColorIndex&quot;:5,&quot;pos&quot;:1,&quot;transparency&quot;:1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LINE_FORE_SCHEMECOLOR_INDEX_1_BRIGHTNESS" val="0"/>
  <p:tag name="KSO_WM_UNIT_LINE_FORE_SCHEMECOLOR_INDEX_1" val="5"/>
  <p:tag name="KSO_WM_UNIT_LINE_FORE_SCHEMECOLOR_INDEX_1_POS" val="0"/>
  <p:tag name="KSO_WM_UNIT_LINE_FORE_SCHEMECOLOR_INDEX_1_TRANS" val="0"/>
  <p:tag name="KSO_WM_UNIT_LINE_FORE_SCHEMECOLOR_INDEX_2_BRIGHTNESS" val="0"/>
  <p:tag name="KSO_WM_UNIT_LINE_FORE_SCHEMECOLOR_INDEX_2" val="5"/>
  <p:tag name="KSO_WM_UNIT_LINE_FORE_SCHEMECOLOR_INDEX_2_POS" val="1"/>
  <p:tag name="KSO_WM_UNIT_LINE_FORE_SCHEMECOLOR_INDEX_2_TRANS" val="1"/>
  <p:tag name="KSO_WM_UNIT_LINE_GRADIENT_TYPE" val="0"/>
  <p:tag name="KSO_WM_UNIT_LINE_GRADIENT_ANGLE" val="270"/>
  <p:tag name="KSO_WM_UNIT_LINE_GRADIENT_Direction" val="6"/>
  <p:tag name="KSO_WM_UNIT_LINE_FILL_TYPE" val="5"/>
  <p:tag name="KSO_WM_UNIT_TEXT_FILL_FORE_SCHEMECOLOR_INDEX_BRIGHTNESS" val="0"/>
  <p:tag name="KSO_WM_UNIT_TEXT_FILL_FORE_SCHEMECOLOR_INDEX" val="2"/>
  <p:tag name="KSO_WM_UNIT_TEXT_FILL_TYPE" val="1"/>
  <p:tag name="KSO_WM_UNIT_USESOURCEFORMAT_APPLY" val="1"/>
  <p:tag name="KSO_WM_DIAGRAM_USE_COLOR_VALUE" val="{&quot;color_scheme&quot;:1,&quot;color_type&quot;:1,&quot;theme_color_indexes&quot;:[]}"/>
</p:tagLst>
</file>

<file path=ppt/tags/tag1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1731_3*l_i*1_12"/>
  <p:tag name="KSO_WM_TEMPLATE_CATEGORY" val="diagram"/>
  <p:tag name="KSO_WM_TEMPLATE_INDEX" val="20231731"/>
  <p:tag name="KSO_WM_UNIT_LAYERLEVEL" val="1_1"/>
  <p:tag name="KSO_WM_TAG_VERSION" val="3.0"/>
  <p:tag name="KSO_WM_BEAUTIFY_FLAG" val="#wm#"/>
  <p:tag name="KSO_WM_UNIT_TYPE" val="l_i"/>
  <p:tag name="KSO_WM_UNIT_INDEX" val="1_12"/>
  <p:tag name="KSO_WM_DIAGRAM_GROUP_CODE" val="l1-1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455.7567716535433,&quot;left&quot;:40.25,&quot;top&quot;:26.75,&quot;width&quot;:951.35}"/>
  <p:tag name="KSO_WM_DIAGRAM_COLOR_MATCH_VALUE" val="{&quot;shape&quot;:{&quot;fill&quot;:{&quot;type&quot;:0},&quot;glow&quot;:{&quot;colorType&quot;:0},&quot;line&quot;:{&quot;gradient&quot;:[{&quot;brightness&quot;:0.4000000059604645,&quot;colorType&quot;:1,&quot;foreColorIndex&quot;:5,&quot;pos&quot;:0.009999999776482582,&quot;transparency&quot;:0},{&quot;brightness&quot;:0,&quot;colorType&quot;:1,&quot;foreColorIndex&quot;:5,&quot;pos&quot;:1,&quot;transparency&quot;:1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LINE_FORE_SCHEMECOLOR_INDEX_1_BRIGHTNESS" val="0.4"/>
  <p:tag name="KSO_WM_UNIT_LINE_FORE_SCHEMECOLOR_INDEX_1" val="5"/>
  <p:tag name="KSO_WM_UNIT_LINE_FORE_SCHEMECOLOR_INDEX_1_POS" val="0.01"/>
  <p:tag name="KSO_WM_UNIT_LINE_FORE_SCHEMECOLOR_INDEX_1_TRANS" val="0"/>
  <p:tag name="KSO_WM_UNIT_LINE_FORE_SCHEMECOLOR_INDEX_2_BRIGHTNESS" val="0"/>
  <p:tag name="KSO_WM_UNIT_LINE_FORE_SCHEMECOLOR_INDEX_2" val="5"/>
  <p:tag name="KSO_WM_UNIT_LINE_FORE_SCHEMECOLOR_INDEX_2_POS" val="1"/>
  <p:tag name="KSO_WM_UNIT_LINE_FORE_SCHEMECOLOR_INDEX_2_TRANS" val="1"/>
  <p:tag name="KSO_WM_UNIT_LINE_GRADIENT_TYPE" val="0"/>
  <p:tag name="KSO_WM_UNIT_LINE_GRADIENT_ANGLE" val="270"/>
  <p:tag name="KSO_WM_UNIT_LINE_GRADIENT_Direction" val="6"/>
  <p:tag name="KSO_WM_UNIT_LINE_FILL_TYPE" val="5"/>
  <p:tag name="KSO_WM_UNIT_TEXT_FILL_FORE_SCHEMECOLOR_INDEX_BRIGHTNESS" val="0"/>
  <p:tag name="KSO_WM_UNIT_TEXT_FILL_FORE_SCHEMECOLOR_INDEX" val="2"/>
  <p:tag name="KSO_WM_UNIT_TEXT_FILL_TYPE" val="1"/>
  <p:tag name="KSO_WM_UNIT_USESOURCEFORMAT_APPLY" val="1"/>
  <p:tag name="KSO_WM_DIAGRAM_USE_COLOR_VALUE" val="{&quot;color_scheme&quot;:1,&quot;color_type&quot;:1,&quot;theme_color_indexes&quot;:[]}"/>
</p:tagLst>
</file>

<file path=ppt/tags/tag1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1731_3*l_i*1_13"/>
  <p:tag name="KSO_WM_TEMPLATE_CATEGORY" val="diagram"/>
  <p:tag name="KSO_WM_TEMPLATE_INDEX" val="20231731"/>
  <p:tag name="KSO_WM_UNIT_LAYERLEVEL" val="1_1"/>
  <p:tag name="KSO_WM_TAG_VERSION" val="3.0"/>
  <p:tag name="KSO_WM_BEAUTIFY_FLAG" val="#wm#"/>
  <p:tag name="KSO_WM_UNIT_TYPE" val="l_i"/>
  <p:tag name="KSO_WM_UNIT_INDEX" val="1_13"/>
  <p:tag name="KSO_WM_DIAGRAM_GROUP_CODE" val="l1-1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455.7567716535433,&quot;left&quot;:40.25,&quot;top&quot;:26.75,&quot;width&quot;:951.35}"/>
  <p:tag name="KSO_WM_DIAGRAM_COLOR_MATCH_VALUE" val="{&quot;shape&quot;:{&quot;fill&quot;:{&quot;gradient&quot;:[{&quot;brightness&quot;:-0.25,&quot;colorType&quot;:1,&quot;foreColorIndex&quot;:5,&quot;pos&quot;:0.009999999776482582,&quot;transparency&quot;:0},{&quot;brightness&quot;:0,&quot;colorType&quot;:1,&quot;foreColorIndex&quot;:5,&quot;pos&quot;:1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UNIT_TEXT_FILL_FORE_SCHEMECOLOR_INDEX_BRIGHTNESS" val="0"/>
  <p:tag name="KSO_WM_UNIT_TEXT_FILL_FORE_SCHEMECOLOR_INDEX" val="2"/>
  <p:tag name="KSO_WM_UNIT_TEXT_FILL_TYPE" val="1"/>
  <p:tag name="KSO_WM_UNIT_USESOURCEFORMAT_APPLY" val="1"/>
  <p:tag name="KSO_WM_DIAGRAM_USE_COLOR_VALUE" val="{&quot;color_scheme&quot;:1,&quot;color_type&quot;:1,&quot;theme_color_indexes&quot;:[]}"/>
</p:tagLst>
</file>

<file path=ppt/tags/tag1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1731_3*l_i*1_14"/>
  <p:tag name="KSO_WM_TEMPLATE_CATEGORY" val="diagram"/>
  <p:tag name="KSO_WM_TEMPLATE_INDEX" val="20231731"/>
  <p:tag name="KSO_WM_UNIT_LAYERLEVEL" val="1_1"/>
  <p:tag name="KSO_WM_TAG_VERSION" val="3.0"/>
  <p:tag name="KSO_WM_BEAUTIFY_FLAG" val="#wm#"/>
  <p:tag name="KSO_WM_UNIT_TYPE" val="l_i"/>
  <p:tag name="KSO_WM_UNIT_INDEX" val="1_14"/>
  <p:tag name="KSO_WM_DIAGRAM_GROUP_CODE" val="l1-1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455.7567716535433,&quot;left&quot;:40.25,&quot;top&quot;:26.75,&quot;width&quot;:951.35}"/>
  <p:tag name="KSO_WM_DIAGRAM_COLOR_MATCH_VALUE" val="{&quot;shape&quot;:{&quot;fill&quot;:{&quot;gradient&quot;:[{&quot;brightness&quot;:0.800000011920929,&quot;colorType&quot;:1,&quot;foreColorIndex&quot;:5,&quot;pos&quot;:0.009999999776482582,&quot;transparency&quot;:0},{&quot;brightness&quot;:0,&quot;colorType&quot;:1,&quot;foreColorIndex&quot;:5,&quot;pos&quot;:1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UNIT_TEXT_FILL_FORE_SCHEMECOLOR_INDEX_BRIGHTNESS" val="0"/>
  <p:tag name="KSO_WM_UNIT_TEXT_FILL_FORE_SCHEMECOLOR_INDEX" val="2"/>
  <p:tag name="KSO_WM_UNIT_TEXT_FILL_TYPE" val="1"/>
  <p:tag name="KSO_WM_UNIT_USESOURCEFORMAT_APPLY" val="1"/>
  <p:tag name="KSO_WM_DIAGRAM_USE_COLOR_VALUE" val="{&quot;color_scheme&quot;:1,&quot;color_type&quot;:1,&quot;theme_color_indexes&quot;:[]}"/>
</p:tagLst>
</file>

<file path=ppt/tags/tag1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1731_3*l_i*1_15"/>
  <p:tag name="KSO_WM_TEMPLATE_CATEGORY" val="diagram"/>
  <p:tag name="KSO_WM_TEMPLATE_INDEX" val="20231731"/>
  <p:tag name="KSO_WM_UNIT_LAYERLEVEL" val="1_1"/>
  <p:tag name="KSO_WM_TAG_VERSION" val="3.0"/>
  <p:tag name="KSO_WM_BEAUTIFY_FLAG" val="#wm#"/>
  <p:tag name="KSO_WM_UNIT_TYPE" val="l_i"/>
  <p:tag name="KSO_WM_UNIT_INDEX" val="1_15"/>
  <p:tag name="KSO_WM_DIAGRAM_GROUP_CODE" val="l1-1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455.7567716535433,&quot;left&quot;:40.25,&quot;top&quot;:26.75,&quot;width&quot;:951.35}"/>
  <p:tag name="KSO_WM_DIAGRAM_COLOR_MATCH_VALUE" val="{&quot;shape&quot;:{&quot;fill&quot;:{&quot;type&quot;:0},&quot;glow&quot;:{&quot;colorType&quot;:0},&quot;line&quot;:{&quot;gradient&quot;:[{&quot;brightness&quot;:0.6000000238418579,&quot;colorType&quot;:1,&quot;foreColorIndex&quot;:5,&quot;pos&quot;:0,&quot;transparency&quot;:0},{&quot;brightness&quot;:0,&quot;colorType&quot;:1,&quot;foreColorIndex&quot;:5,&quot;pos&quot;:0.9200000166893005,&quot;transparency&quot;:1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LINE_FORE_SCHEMECOLOR_INDEX_1_BRIGHTNESS" val="0.6"/>
  <p:tag name="KSO_WM_UNIT_LINE_FORE_SCHEMECOLOR_INDEX_1" val="5"/>
  <p:tag name="KSO_WM_UNIT_LINE_FORE_SCHEMECOLOR_INDEX_1_POS" val="0"/>
  <p:tag name="KSO_WM_UNIT_LINE_FORE_SCHEMECOLOR_INDEX_1_TRANS" val="0"/>
  <p:tag name="KSO_WM_UNIT_LINE_FORE_SCHEMECOLOR_INDEX_2_BRIGHTNESS" val="0"/>
  <p:tag name="KSO_WM_UNIT_LINE_FORE_SCHEMECOLOR_INDEX_2" val="5"/>
  <p:tag name="KSO_WM_UNIT_LINE_FORE_SCHEMECOLOR_INDEX_2_POS" val="0.92"/>
  <p:tag name="KSO_WM_UNIT_LINE_FORE_SCHEMECOLOR_INDEX_2_TRANS" val="1"/>
  <p:tag name="KSO_WM_UNIT_LINE_GRADIENT_TYPE" val="0"/>
  <p:tag name="KSO_WM_UNIT_LINE_GRADIENT_ANGLE" val="90"/>
  <p:tag name="KSO_WM_UNIT_LINE_GRADIENT_Direction" val="1"/>
  <p:tag name="KSO_WM_UNIT_LINE_FILL_TYPE" val="5"/>
  <p:tag name="KSO_WM_UNIT_TEXT_FILL_FORE_SCHEMECOLOR_INDEX_BRIGHTNESS" val="0"/>
  <p:tag name="KSO_WM_UNIT_TEXT_FILL_FORE_SCHEMECOLOR_INDEX" val="2"/>
  <p:tag name="KSO_WM_UNIT_TEXT_FILL_TYPE" val="1"/>
  <p:tag name="KSO_WM_UNIT_USESOURCEFORMAT_APPLY" val="1"/>
  <p:tag name="KSO_WM_DIAGRAM_USE_COLOR_VALUE" val="{&quot;color_scheme&quot;:1,&quot;color_type&quot;:1,&quot;theme_color_indexes&quot;:[]}"/>
</p:tagLst>
</file>

<file path=ppt/tags/tag1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1731_3*l_h_i*1_1_1"/>
  <p:tag name="KSO_WM_TEMPLATE_CATEGORY" val="diagram"/>
  <p:tag name="KSO_WM_TEMPLATE_INDEX" val="20231731"/>
  <p:tag name="KSO_WM_UNIT_LAYERLEVEL" val="1_1_1"/>
  <p:tag name="KSO_WM_TAG_VERSION" val="3.0"/>
  <p:tag name="KSO_WM_BEAUTIFY_FLAG" val="#wm#"/>
  <p:tag name="KSO_WM_UNIT_TYPE" val="l_h_i"/>
  <p:tag name="KSO_WM_UNIT_INDEX" val="1_1_1"/>
  <p:tag name="KSO_WM_DIAGRAM_VERSION" val="3"/>
  <p:tag name="KSO_WM_DIAGRAM_COLOR_TRICK" val="1"/>
  <p:tag name="KSO_WM_DIAGRAM_COLOR_TEXT_CAN_REMOVE" val="n"/>
  <p:tag name="KSO_WM_DIAGRAM_GROUP_CODE" val="l1-1"/>
  <p:tag name="KSO_WM_DIAGRAM_MAX_ITEMCNT" val="6"/>
  <p:tag name="KSO_WM_DIAGRAM_MIN_ITEMCNT" val="2"/>
  <p:tag name="KSO_WM_DIAGRAM_VIRTUALLY_FRAME" val="{&quot;height&quot;:455.7567716535433,&quot;left&quot;:40.25,&quot;top&quot;:26.75,&quot;width&quot;:951.35}"/>
  <p:tag name="KSO_WM_DIAGRAM_COLOR_MATCH_VALUE" val="{&quot;shape&quot;:{&quot;fill&quot;:{&quot;solid&quot;:{&quot;brightness&quot;:0,&quot;colorType&quot;:2,&quot;rgb&quot;:&quot;#ffffff&quot;,&quot;transparency&quot;:0},&quot;type&quot;:1},&quot;glow&quot;:{&quot;colorType&quot;:0},&quot;line&quot;:{&quot;solidLine&quot;:{&quot;brightness&quot;:0,&quot;colorType&quot;:1,&quot;foreColorIndex&quot;:5,&quot;transparency&quot;:0},&quot;type&quot;:1},&quot;shadow&quot;:{&quot;brightness&quot;:-0.25,&quot;colorType&quot;:1,&quot;foreColorIndex&quot;:5,&quot;transparency&quot;:0.600000023841857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LINE_FORE_SCHEMECOLOR_INDEX" val="5"/>
  <p:tag name="KSO_WM_UNIT_LINE_FORE_SCHEMECOLOR_INDEX_BRIGHTNESS" val="0"/>
  <p:tag name="KSO_WM_UNIT_LINE_FILL_TYPE" val="2"/>
  <p:tag name="KSO_WM_UNIT_SHADOW_SCHEMECOLOR_INDEX_BRIGHTNESS" val="-0.25"/>
  <p:tag name="KSO_WM_UNIT_SHADOW_SCHEMECOLOR_INDEX" val="5"/>
  <p:tag name="KSO_WM_UNIT_TEXT_FILL_FORE_SCHEMECOLOR_INDEX_BRIGHTNESS" val="0"/>
  <p:tag name="KSO_WM_UNIT_TEXT_FILL_FORE_SCHEMECOLOR_INDEX" val="2"/>
  <p:tag name="KSO_WM_UNIT_TEXT_FILL_TYPE" val="1"/>
  <p:tag name="KSO_WM_UNIT_USESOURCEFORMAT_APPLY" val="1"/>
  <p:tag name="KSO_WM_DIAGRAM_USE_COLOR_VALUE" val="{&quot;color_scheme&quot;:1,&quot;color_type&quot;:1,&quot;theme_color_indexes&quot;:[]}"/>
</p:tagLst>
</file>

<file path=ppt/tags/tag1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1731_3*l_h_i*1_1_2"/>
  <p:tag name="KSO_WM_TEMPLATE_CATEGORY" val="diagram"/>
  <p:tag name="KSO_WM_TEMPLATE_INDEX" val="20231731"/>
  <p:tag name="KSO_WM_UNIT_LAYERLEVEL" val="1_1_1"/>
  <p:tag name="KSO_WM_TAG_VERSION" val="3.0"/>
  <p:tag name="KSO_WM_BEAUTIFY_FLAG" val="#wm#"/>
  <p:tag name="KSO_WM_UNIT_TYPE" val="l_h_i"/>
  <p:tag name="KSO_WM_UNIT_INDEX" val="1_1_2"/>
  <p:tag name="KSO_WM_DIAGRAM_VERSION" val="3"/>
  <p:tag name="KSO_WM_DIAGRAM_COLOR_TRICK" val="1"/>
  <p:tag name="KSO_WM_DIAGRAM_COLOR_TEXT_CAN_REMOVE" val="n"/>
  <p:tag name="KSO_WM_DIAGRAM_GROUP_CODE" val="l1-1"/>
  <p:tag name="KSO_WM_DIAGRAM_MAX_ITEMCNT" val="6"/>
  <p:tag name="KSO_WM_DIAGRAM_MIN_ITEMCNT" val="2"/>
  <p:tag name="KSO_WM_DIAGRAM_VIRTUALLY_FRAME" val="{&quot;height&quot;:455.7567716535433,&quot;left&quot;:40.25,&quot;top&quot;:26.75,&quot;width&quot;:951.35}"/>
  <p:tag name="KSO_WM_DIAGRAM_COLOR_MATCH_VALUE" val="{&quot;shape&quot;:{&quot;fill&quot;:{&quot;gradient&quot;:[{&quot;brightness&quot;:-0.25,&quot;colorType&quot;:1,&quot;foreColorIndex&quot;:5,&quot;pos&quot;:0.009999999776482582,&quot;transparency&quot;:0},{&quot;brightness&quot;:0,&quot;colorType&quot;:1,&quot;foreColorIndex&quot;:5,&quot;pos&quot;:1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UNIT_TEXT_FILL_FORE_SCHEMECOLOR_INDEX_BRIGHTNESS" val="0"/>
  <p:tag name="KSO_WM_UNIT_TEXT_FILL_FORE_SCHEMECOLOR_INDEX" val="2"/>
  <p:tag name="KSO_WM_UNIT_TEXT_FILL_TYPE" val="1"/>
  <p:tag name="KSO_WM_UNIT_USESOURCEFORMAT_APPLY" val="1"/>
  <p:tag name="KSO_WM_DIAGRAM_USE_COLOR_VALUE" val="{&quot;color_scheme&quot;:1,&quot;color_type&quot;:1,&quot;theme_color_indexes&quot;:[]}"/>
</p:tagLst>
</file>

<file path=ppt/tags/tag138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1_1"/>
  <p:tag name="KSO_WM_UNIT_ID" val="diagram20231731_3*l_h_a*1_1_1"/>
  <p:tag name="KSO_WM_TEMPLATE_CATEGORY" val="diagram"/>
  <p:tag name="KSO_WM_TEMPLATE_INDEX" val="20231731"/>
  <p:tag name="KSO_WM_UNIT_LAYERLEVEL" val="1_1_1"/>
  <p:tag name="KSO_WM_TAG_VERSION" val="3.0"/>
  <p:tag name="KSO_WM_BEAUTIFY_FLAG" val="#wm#"/>
  <p:tag name="KSO_WM_UNIT_TEXT_FILL_FORE_SCHEMECOLOR_INDEX_BRIGHTNESS" val="0.15"/>
  <p:tag name="KSO_WM_DIAGRAM_VERSION" val="3"/>
  <p:tag name="KSO_WM_DIAGRAM_COLOR_TRICK" val="1"/>
  <p:tag name="KSO_WM_DIAGRAM_COLOR_TEXT_CAN_REMOVE" val="n"/>
  <p:tag name="KSO_WM_DIAGRAM_GROUP_CODE" val="l1-1"/>
  <p:tag name="KSO_WM_DIAGRAM_MAX_ITEMCNT" val="6"/>
  <p:tag name="KSO_WM_DIAGRAM_MIN_ITEMCNT" val="2"/>
  <p:tag name="KSO_WM_DIAGRAM_VIRTUALLY_FRAME" val="{&quot;height&quot;:455.7567716535433,&quot;left&quot;:40.25,&quot;top&quot;:26.75,&quot;width&quot;:951.3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项标题"/>
  <p:tag name="KSO_WM_UNIT_TEXT_FILL_FORE_SCHEMECOLOR_INDEX" val="1"/>
  <p:tag name="KSO_WM_UNIT_TEXT_FILL_TYPE" val="1"/>
  <p:tag name="KSO_WM_UNIT_USESOURCEFORMAT_APPLY" val="1"/>
  <p:tag name="KSO_WM_DIAGRAM_USE_COLOR_VALUE" val="{&quot;color_scheme&quot;:1,&quot;color_type&quot;:1,&quot;theme_color_indexes&quot;:[]}"/>
</p:tagLst>
</file>

<file path=ppt/tags/tag1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1731_3*l_h_i*1_1_3"/>
  <p:tag name="KSO_WM_TEMPLATE_CATEGORY" val="diagram"/>
  <p:tag name="KSO_WM_TEMPLATE_INDEX" val="20231731"/>
  <p:tag name="KSO_WM_UNIT_LAYERLEVEL" val="1_1_1"/>
  <p:tag name="KSO_WM_TAG_VERSION" val="3.0"/>
  <p:tag name="KSO_WM_BEAUTIFY_FLAG" val="#wm#"/>
  <p:tag name="KSO_WM_UNIT_TYPE" val="l_h_i"/>
  <p:tag name="KSO_WM_UNIT_INDEX" val="1_1_3"/>
  <p:tag name="KSO_WM_DIAGRAM_VERSION" val="3"/>
  <p:tag name="KSO_WM_DIAGRAM_COLOR_TRICK" val="1"/>
  <p:tag name="KSO_WM_DIAGRAM_COLOR_TEXT_CAN_REMOVE" val="n"/>
  <p:tag name="KSO_WM_DIAGRAM_GROUP_CODE" val="l1-1"/>
  <p:tag name="KSO_WM_DIAGRAM_MAX_ITEMCNT" val="6"/>
  <p:tag name="KSO_WM_DIAGRAM_MIN_ITEMCNT" val="2"/>
  <p:tag name="KSO_WM_DIAGRAM_VIRTUALLY_FRAME" val="{&quot;height&quot;:455.7567716535433,&quot;left&quot;:40.25,&quot;top&quot;:26.75,&quot;width&quot;:951.35}"/>
  <p:tag name="KSO_WM_DIAGRAM_COLOR_MATCH_VALUE" val="{&quot;shape&quot;:{&quot;fill&quot;:{&quot;type&quot;:0},&quot;glow&quot;:{&quot;colorType&quot;:0},&quot;line&quot;:{&quot;gradient&quot;:[{&quot;brightness&quot;:0,&quot;colorType&quot;:1,&quot;foreColorIndex&quot;:5,&quot;pos&quot;:0,&quot;transparency&quot;:1},{&quot;brightness&quot;:0,&quot;colorType&quot;:1,&quot;foreColorIndex&quot;:5,&quot;pos&quot;:1,&quot;transparency&quot;:0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ORE_SCHEMECOLOR_INDEX_1_BRIGHTNESS" val="0"/>
  <p:tag name="KSO_WM_UNIT_LINE_FORE_SCHEMECOLOR_INDEX_1" val="5"/>
  <p:tag name="KSO_WM_UNIT_LINE_FORE_SCHEMECOLOR_INDEX_1_POS" val="0"/>
  <p:tag name="KSO_WM_UNIT_LINE_FORE_SCHEMECOLOR_INDEX_1_TRANS" val="1"/>
  <p:tag name="KSO_WM_UNIT_LINE_FORE_SCHEMECOLOR_INDEX_2_BRIGHTNESS" val="0"/>
  <p:tag name="KSO_WM_UNIT_LINE_FORE_SCHEMECOLOR_INDEX_2" val="5"/>
  <p:tag name="KSO_WM_UNIT_LINE_FORE_SCHEMECOLOR_INDEX_2_POS" val="1"/>
  <p:tag name="KSO_WM_UNIT_LINE_FORE_SCHEMECOLOR_INDEX_2_TRANS" val="0"/>
  <p:tag name="KSO_WM_UNIT_LINE_GRADIENT_TYPE" val="0"/>
  <p:tag name="KSO_WM_UNIT_LINE_GRADIENT_ANGLE" val="270"/>
  <p:tag name="KSO_WM_UNIT_LINE_GRADIENT_Direction" val="6"/>
  <p:tag name="KSO_WM_UNIT_LINE_FILL_TYPE" val="5"/>
  <p:tag name="KSO_WM_UNIT_USESOURCEFORMAT_APPLY" val="1"/>
  <p:tag name="KSO_WM_DIAGRAM_USE_COLOR_VALUE" val="{&quot;color_scheme&quot;:1,&quot;color_type&quot;:1,&quot;theme_color_indexes&quot;:[]}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1731_3*l_h_i*1_4_1"/>
  <p:tag name="KSO_WM_TEMPLATE_CATEGORY" val="diagram"/>
  <p:tag name="KSO_WM_TEMPLATE_INDEX" val="20231731"/>
  <p:tag name="KSO_WM_UNIT_LAYERLEVEL" val="1_1_1"/>
  <p:tag name="KSO_WM_TAG_VERSION" val="3.0"/>
  <p:tag name="KSO_WM_BEAUTIFY_FLAG" val="#wm#"/>
  <p:tag name="KSO_WM_UNIT_TYPE" val="l_h_i"/>
  <p:tag name="KSO_WM_UNIT_INDEX" val="1_4_1"/>
  <p:tag name="KSO_WM_DIAGRAM_VERSION" val="3"/>
  <p:tag name="KSO_WM_DIAGRAM_COLOR_TRICK" val="1"/>
  <p:tag name="KSO_WM_DIAGRAM_COLOR_TEXT_CAN_REMOVE" val="n"/>
  <p:tag name="KSO_WM_DIAGRAM_GROUP_CODE" val="l1-1"/>
  <p:tag name="KSO_WM_DIAGRAM_MAX_ITEMCNT" val="6"/>
  <p:tag name="KSO_WM_DIAGRAM_MIN_ITEMCNT" val="2"/>
  <p:tag name="KSO_WM_DIAGRAM_VIRTUALLY_FRAME" val="{&quot;height&quot;:455.7567716535433,&quot;left&quot;:40.25,&quot;top&quot;:26.75,&quot;width&quot;:951.35}"/>
  <p:tag name="KSO_WM_DIAGRAM_COLOR_MATCH_VALUE" val="{&quot;shape&quot;:{&quot;fill&quot;:{&quot;solid&quot;:{&quot;brightness&quot;:0,&quot;colorType&quot;:2,&quot;rgb&quot;:&quot;#ffffff&quot;,&quot;transparency&quot;:0},&quot;type&quot;:1},&quot;glow&quot;:{&quot;colorType&quot;:0},&quot;line&quot;:{&quot;solidLine&quot;:{&quot;brightness&quot;:0,&quot;colorType&quot;:1,&quot;foreColorIndex&quot;:5,&quot;transparency&quot;:0},&quot;type&quot;:1},&quot;shadow&quot;:{&quot;brightness&quot;:-0.25,&quot;colorType&quot;:1,&quot;foreColorIndex&quot;:5,&quot;transparency&quot;:0.600000023841857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LINE_FORE_SCHEMECOLOR_INDEX" val="5"/>
  <p:tag name="KSO_WM_UNIT_LINE_FORE_SCHEMECOLOR_INDEX_BRIGHTNESS" val="0"/>
  <p:tag name="KSO_WM_UNIT_LINE_FILL_TYPE" val="2"/>
  <p:tag name="KSO_WM_UNIT_SHADOW_SCHEMECOLOR_INDEX_BRIGHTNESS" val="-0.25"/>
  <p:tag name="KSO_WM_UNIT_SHADOW_SCHEMECOLOR_INDEX" val="5"/>
  <p:tag name="KSO_WM_UNIT_TEXT_FILL_FORE_SCHEMECOLOR_INDEX_BRIGHTNESS" val="0"/>
  <p:tag name="KSO_WM_UNIT_TEXT_FILL_FORE_SCHEMECOLOR_INDEX" val="2"/>
  <p:tag name="KSO_WM_UNIT_TEXT_FILL_TYPE" val="1"/>
  <p:tag name="KSO_WM_UNIT_USESOURCEFORMAT_APPLY" val="1"/>
  <p:tag name="KSO_WM_DIAGRAM_USE_COLOR_VALUE" val="{&quot;color_scheme&quot;:1,&quot;color_type&quot;:1,&quot;theme_color_indexes&quot;:[]}"/>
</p:tagLst>
</file>

<file path=ppt/tags/tag1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1731_3*l_h_i*1_4_2"/>
  <p:tag name="KSO_WM_TEMPLATE_CATEGORY" val="diagram"/>
  <p:tag name="KSO_WM_TEMPLATE_INDEX" val="20231731"/>
  <p:tag name="KSO_WM_UNIT_LAYERLEVEL" val="1_1_1"/>
  <p:tag name="KSO_WM_TAG_VERSION" val="3.0"/>
  <p:tag name="KSO_WM_BEAUTIFY_FLAG" val="#wm#"/>
  <p:tag name="KSO_WM_UNIT_TYPE" val="l_h_i"/>
  <p:tag name="KSO_WM_UNIT_INDEX" val="1_4_2"/>
  <p:tag name="KSO_WM_DIAGRAM_VERSION" val="3"/>
  <p:tag name="KSO_WM_DIAGRAM_COLOR_TRICK" val="1"/>
  <p:tag name="KSO_WM_DIAGRAM_COLOR_TEXT_CAN_REMOVE" val="n"/>
  <p:tag name="KSO_WM_DIAGRAM_GROUP_CODE" val="l1-1"/>
  <p:tag name="KSO_WM_DIAGRAM_MAX_ITEMCNT" val="6"/>
  <p:tag name="KSO_WM_DIAGRAM_MIN_ITEMCNT" val="2"/>
  <p:tag name="KSO_WM_DIAGRAM_VIRTUALLY_FRAME" val="{&quot;height&quot;:455.7567716535433,&quot;left&quot;:40.25,&quot;top&quot;:26.75,&quot;width&quot;:951.35}"/>
  <p:tag name="KSO_WM_DIAGRAM_COLOR_MATCH_VALUE" val="{&quot;shape&quot;:{&quot;fill&quot;:{&quot;gradient&quot;:[{&quot;brightness&quot;:-0.25,&quot;colorType&quot;:1,&quot;foreColorIndex&quot;:5,&quot;pos&quot;:0.009999999776482582,&quot;transparency&quot;:0},{&quot;brightness&quot;:0,&quot;colorType&quot;:1,&quot;foreColorIndex&quot;:5,&quot;pos&quot;:1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UNIT_TEXT_FILL_FORE_SCHEMECOLOR_INDEX_BRIGHTNESS" val="0"/>
  <p:tag name="KSO_WM_UNIT_TEXT_FILL_FORE_SCHEMECOLOR_INDEX" val="2"/>
  <p:tag name="KSO_WM_UNIT_TEXT_FILL_TYPE" val="1"/>
  <p:tag name="KSO_WM_UNIT_USESOURCEFORMAT_APPLY" val="1"/>
  <p:tag name="KSO_WM_DIAGRAM_USE_COLOR_VALUE" val="{&quot;color_scheme&quot;:1,&quot;color_type&quot;:1,&quot;theme_color_indexes&quot;:[]}"/>
</p:tagLst>
</file>

<file path=ppt/tags/tag1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1731_3*l_h_i*1_4_3"/>
  <p:tag name="KSO_WM_TEMPLATE_CATEGORY" val="diagram"/>
  <p:tag name="KSO_WM_TEMPLATE_INDEX" val="20231731"/>
  <p:tag name="KSO_WM_UNIT_LAYERLEVEL" val="1_1_1"/>
  <p:tag name="KSO_WM_TAG_VERSION" val="3.0"/>
  <p:tag name="KSO_WM_BEAUTIFY_FLAG" val="#wm#"/>
  <p:tag name="KSO_WM_UNIT_TYPE" val="l_h_i"/>
  <p:tag name="KSO_WM_UNIT_INDEX" val="1_4_3"/>
  <p:tag name="KSO_WM_DIAGRAM_VERSION" val="3"/>
  <p:tag name="KSO_WM_DIAGRAM_COLOR_TRICK" val="1"/>
  <p:tag name="KSO_WM_DIAGRAM_COLOR_TEXT_CAN_REMOVE" val="n"/>
  <p:tag name="KSO_WM_DIAGRAM_GROUP_CODE" val="l1-1"/>
  <p:tag name="KSO_WM_DIAGRAM_MAX_ITEMCNT" val="6"/>
  <p:tag name="KSO_WM_DIAGRAM_MIN_ITEMCNT" val="2"/>
  <p:tag name="KSO_WM_DIAGRAM_VIRTUALLY_FRAME" val="{&quot;height&quot;:455.7567716535433,&quot;left&quot;:40.25,&quot;top&quot;:26.75,&quot;width&quot;:951.35}"/>
  <p:tag name="KSO_WM_DIAGRAM_COLOR_MATCH_VALUE" val="{&quot;shape&quot;:{&quot;fill&quot;:{&quot;type&quot;:0},&quot;glow&quot;:{&quot;colorType&quot;:0},&quot;line&quot;:{&quot;gradient&quot;:[{&quot;brightness&quot;:0,&quot;colorType&quot;:1,&quot;foreColorIndex&quot;:5,&quot;pos&quot;:0,&quot;transparency&quot;:1},{&quot;brightness&quot;:0,&quot;colorType&quot;:1,&quot;foreColorIndex&quot;:5,&quot;pos&quot;:1,&quot;transparency&quot;:0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ORE_SCHEMECOLOR_INDEX_1_BRIGHTNESS" val="0"/>
  <p:tag name="KSO_WM_UNIT_LINE_FORE_SCHEMECOLOR_INDEX_1" val="5"/>
  <p:tag name="KSO_WM_UNIT_LINE_FORE_SCHEMECOLOR_INDEX_1_POS" val="0"/>
  <p:tag name="KSO_WM_UNIT_LINE_FORE_SCHEMECOLOR_INDEX_1_TRANS" val="1"/>
  <p:tag name="KSO_WM_UNIT_LINE_FORE_SCHEMECOLOR_INDEX_2_BRIGHTNESS" val="0"/>
  <p:tag name="KSO_WM_UNIT_LINE_FORE_SCHEMECOLOR_INDEX_2" val="5"/>
  <p:tag name="KSO_WM_UNIT_LINE_FORE_SCHEMECOLOR_INDEX_2_POS" val="1"/>
  <p:tag name="KSO_WM_UNIT_LINE_FORE_SCHEMECOLOR_INDEX_2_TRANS" val="0"/>
  <p:tag name="KSO_WM_UNIT_LINE_GRADIENT_TYPE" val="0"/>
  <p:tag name="KSO_WM_UNIT_LINE_GRADIENT_ANGLE" val="270"/>
  <p:tag name="KSO_WM_UNIT_LINE_GRADIENT_Direction" val="6"/>
  <p:tag name="KSO_WM_UNIT_LINE_FILL_TYPE" val="5"/>
  <p:tag name="KSO_WM_UNIT_USESOURCEFORMAT_APPLY" val="1"/>
  <p:tag name="KSO_WM_DIAGRAM_USE_COLOR_VALUE" val="{&quot;color_scheme&quot;:1,&quot;color_type&quot;:1,&quot;theme_color_indexes&quot;:[]}"/>
</p:tagLst>
</file>

<file path=ppt/tags/tag1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1731_3*l_h_i*1_2_1"/>
  <p:tag name="KSO_WM_TEMPLATE_CATEGORY" val="diagram"/>
  <p:tag name="KSO_WM_TEMPLATE_INDEX" val="20231731"/>
  <p:tag name="KSO_WM_UNIT_LAYERLEVEL" val="1_1_1"/>
  <p:tag name="KSO_WM_TAG_VERSION" val="3.0"/>
  <p:tag name="KSO_WM_BEAUTIFY_FLAG" val="#wm#"/>
  <p:tag name="KSO_WM_UNIT_TYPE" val="l_h_i"/>
  <p:tag name="KSO_WM_UNIT_INDEX" val="1_2_1"/>
  <p:tag name="KSO_WM_DIAGRAM_VERSION" val="3"/>
  <p:tag name="KSO_WM_DIAGRAM_COLOR_TRICK" val="1"/>
  <p:tag name="KSO_WM_DIAGRAM_COLOR_TEXT_CAN_REMOVE" val="n"/>
  <p:tag name="KSO_WM_DIAGRAM_GROUP_CODE" val="l1-1"/>
  <p:tag name="KSO_WM_DIAGRAM_MAX_ITEMCNT" val="6"/>
  <p:tag name="KSO_WM_DIAGRAM_MIN_ITEMCNT" val="2"/>
  <p:tag name="KSO_WM_DIAGRAM_VIRTUALLY_FRAME" val="{&quot;height&quot;:455.7567716535433,&quot;left&quot;:40.25,&quot;top&quot;:26.75,&quot;width&quot;:951.35}"/>
  <p:tag name="KSO_WM_DIAGRAM_COLOR_MATCH_VALUE" val="{&quot;shape&quot;:{&quot;fill&quot;:{&quot;solid&quot;:{&quot;brightness&quot;:0,&quot;colorType&quot;:2,&quot;rgb&quot;:&quot;#ffffff&quot;,&quot;transparency&quot;:0},&quot;type&quot;:1},&quot;glow&quot;:{&quot;colorType&quot;:0},&quot;line&quot;:{&quot;solidLine&quot;:{&quot;brightness&quot;:0,&quot;colorType&quot;:1,&quot;foreColorIndex&quot;:5,&quot;transparency&quot;:0},&quot;type&quot;:1},&quot;shadow&quot;:{&quot;brightness&quot;:-0.25,&quot;colorType&quot;:1,&quot;foreColorIndex&quot;:5,&quot;transparency&quot;:0.600000023841857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LINE_FORE_SCHEMECOLOR_INDEX" val="5"/>
  <p:tag name="KSO_WM_UNIT_LINE_FORE_SCHEMECOLOR_INDEX_BRIGHTNESS" val="0"/>
  <p:tag name="KSO_WM_UNIT_LINE_FILL_TYPE" val="2"/>
  <p:tag name="KSO_WM_UNIT_SHADOW_SCHEMECOLOR_INDEX_BRIGHTNESS" val="-0.25"/>
  <p:tag name="KSO_WM_UNIT_SHADOW_SCHEMECOLOR_INDEX" val="5"/>
  <p:tag name="KSO_WM_UNIT_TEXT_FILL_FORE_SCHEMECOLOR_INDEX_BRIGHTNESS" val="0"/>
  <p:tag name="KSO_WM_UNIT_TEXT_FILL_FORE_SCHEMECOLOR_INDEX" val="2"/>
  <p:tag name="KSO_WM_UNIT_TEXT_FILL_TYPE" val="1"/>
  <p:tag name="KSO_WM_UNIT_USESOURCEFORMAT_APPLY" val="1"/>
  <p:tag name="KSO_WM_DIAGRAM_USE_COLOR_VALUE" val="{&quot;color_scheme&quot;:1,&quot;color_type&quot;:1,&quot;theme_color_indexes&quot;:[]}"/>
</p:tagLst>
</file>

<file path=ppt/tags/tag1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1731_3*l_h_i*1_2_2"/>
  <p:tag name="KSO_WM_TEMPLATE_CATEGORY" val="diagram"/>
  <p:tag name="KSO_WM_TEMPLATE_INDEX" val="20231731"/>
  <p:tag name="KSO_WM_UNIT_LAYERLEVEL" val="1_1_1"/>
  <p:tag name="KSO_WM_TAG_VERSION" val="3.0"/>
  <p:tag name="KSO_WM_BEAUTIFY_FLAG" val="#wm#"/>
  <p:tag name="KSO_WM_UNIT_TYPE" val="l_h_i"/>
  <p:tag name="KSO_WM_UNIT_INDEX" val="1_2_2"/>
  <p:tag name="KSO_WM_DIAGRAM_VERSION" val="3"/>
  <p:tag name="KSO_WM_DIAGRAM_COLOR_TRICK" val="1"/>
  <p:tag name="KSO_WM_DIAGRAM_COLOR_TEXT_CAN_REMOVE" val="n"/>
  <p:tag name="KSO_WM_DIAGRAM_GROUP_CODE" val="l1-1"/>
  <p:tag name="KSO_WM_DIAGRAM_MAX_ITEMCNT" val="6"/>
  <p:tag name="KSO_WM_DIAGRAM_MIN_ITEMCNT" val="2"/>
  <p:tag name="KSO_WM_DIAGRAM_VIRTUALLY_FRAME" val="{&quot;height&quot;:455.7567716535433,&quot;left&quot;:40.25,&quot;top&quot;:26.75,&quot;width&quot;:951.35}"/>
  <p:tag name="KSO_WM_DIAGRAM_COLOR_MATCH_VALUE" val="{&quot;shape&quot;:{&quot;fill&quot;:{&quot;gradient&quot;:[{&quot;brightness&quot;:-0.25,&quot;colorType&quot;:1,&quot;foreColorIndex&quot;:5,&quot;pos&quot;:0.009999999776482582,&quot;transparency&quot;:0},{&quot;brightness&quot;:0,&quot;colorType&quot;:1,&quot;foreColorIndex&quot;:5,&quot;pos&quot;:1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UNIT_TEXT_FILL_FORE_SCHEMECOLOR_INDEX_BRIGHTNESS" val="0"/>
  <p:tag name="KSO_WM_UNIT_TEXT_FILL_FORE_SCHEMECOLOR_INDEX" val="2"/>
  <p:tag name="KSO_WM_UNIT_TEXT_FILL_TYPE" val="1"/>
  <p:tag name="KSO_WM_UNIT_USESOURCEFORMAT_APPLY" val="1"/>
  <p:tag name="KSO_WM_DIAGRAM_USE_COLOR_VALUE" val="{&quot;color_scheme&quot;:1,&quot;color_type&quot;:1,&quot;theme_color_indexes&quot;:[]}"/>
</p:tagLst>
</file>

<file path=ppt/tags/tag145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2_1"/>
  <p:tag name="KSO_WM_UNIT_ID" val="diagram20231731_3*l_h_a*1_2_1"/>
  <p:tag name="KSO_WM_TEMPLATE_CATEGORY" val="diagram"/>
  <p:tag name="KSO_WM_TEMPLATE_INDEX" val="20231731"/>
  <p:tag name="KSO_WM_UNIT_LAYERLEVEL" val="1_1_1"/>
  <p:tag name="KSO_WM_TAG_VERSION" val="3.0"/>
  <p:tag name="KSO_WM_BEAUTIFY_FLAG" val="#wm#"/>
  <p:tag name="KSO_WM_UNIT_TEXT_FILL_FORE_SCHEMECOLOR_INDEX_BRIGHTNESS" val="0.15"/>
  <p:tag name="KSO_WM_DIAGRAM_VERSION" val="3"/>
  <p:tag name="KSO_WM_DIAGRAM_COLOR_TRICK" val="1"/>
  <p:tag name="KSO_WM_DIAGRAM_COLOR_TEXT_CAN_REMOVE" val="n"/>
  <p:tag name="KSO_WM_DIAGRAM_GROUP_CODE" val="l1-1"/>
  <p:tag name="KSO_WM_DIAGRAM_MAX_ITEMCNT" val="6"/>
  <p:tag name="KSO_WM_DIAGRAM_MIN_ITEMCNT" val="2"/>
  <p:tag name="KSO_WM_DIAGRAM_VIRTUALLY_FRAME" val="{&quot;height&quot;:455.7567716535433,&quot;left&quot;:40.25,&quot;top&quot;:26.75,&quot;width&quot;:951.3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项标题"/>
  <p:tag name="KSO_WM_UNIT_TEXT_FILL_FORE_SCHEMECOLOR_INDEX" val="1"/>
  <p:tag name="KSO_WM_UNIT_TEXT_FILL_TYPE" val="1"/>
  <p:tag name="KSO_WM_UNIT_USESOURCEFORMAT_APPLY" val="1"/>
  <p:tag name="KSO_WM_DIAGRAM_USE_COLOR_VALUE" val="{&quot;color_scheme&quot;:1,&quot;color_type&quot;:1,&quot;theme_color_indexes&quot;:[]}"/>
</p:tagLst>
</file>

<file path=ppt/tags/tag1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1731_3*l_h_i*1_2_3"/>
  <p:tag name="KSO_WM_TEMPLATE_CATEGORY" val="diagram"/>
  <p:tag name="KSO_WM_TEMPLATE_INDEX" val="20231731"/>
  <p:tag name="KSO_WM_UNIT_LAYERLEVEL" val="1_1_1"/>
  <p:tag name="KSO_WM_TAG_VERSION" val="3.0"/>
  <p:tag name="KSO_WM_BEAUTIFY_FLAG" val="#wm#"/>
  <p:tag name="KSO_WM_UNIT_TYPE" val="l_h_i"/>
  <p:tag name="KSO_WM_UNIT_INDEX" val="1_2_3"/>
  <p:tag name="KSO_WM_DIAGRAM_VERSION" val="3"/>
  <p:tag name="KSO_WM_DIAGRAM_COLOR_TRICK" val="1"/>
  <p:tag name="KSO_WM_DIAGRAM_COLOR_TEXT_CAN_REMOVE" val="n"/>
  <p:tag name="KSO_WM_DIAGRAM_GROUP_CODE" val="l1-1"/>
  <p:tag name="KSO_WM_DIAGRAM_MAX_ITEMCNT" val="6"/>
  <p:tag name="KSO_WM_DIAGRAM_MIN_ITEMCNT" val="2"/>
  <p:tag name="KSO_WM_DIAGRAM_VIRTUALLY_FRAME" val="{&quot;height&quot;:455.7567716535433,&quot;left&quot;:40.25,&quot;top&quot;:26.75,&quot;width&quot;:951.35}"/>
  <p:tag name="KSO_WM_DIAGRAM_COLOR_MATCH_VALUE" val="{&quot;shape&quot;:{&quot;fill&quot;:{&quot;type&quot;:0},&quot;glow&quot;:{&quot;colorType&quot;:0},&quot;line&quot;:{&quot;gradient&quot;:[{&quot;brightness&quot;:0,&quot;colorType&quot;:1,&quot;foreColorIndex&quot;:5,&quot;pos&quot;:0,&quot;transparency&quot;:1},{&quot;brightness&quot;:0,&quot;colorType&quot;:1,&quot;foreColorIndex&quot;:5,&quot;pos&quot;:1,&quot;transparency&quot;:0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ORE_SCHEMECOLOR_INDEX_1_BRIGHTNESS" val="0"/>
  <p:tag name="KSO_WM_UNIT_LINE_FORE_SCHEMECOLOR_INDEX_1" val="5"/>
  <p:tag name="KSO_WM_UNIT_LINE_FORE_SCHEMECOLOR_INDEX_1_POS" val="0"/>
  <p:tag name="KSO_WM_UNIT_LINE_FORE_SCHEMECOLOR_INDEX_1_TRANS" val="1"/>
  <p:tag name="KSO_WM_UNIT_LINE_FORE_SCHEMECOLOR_INDEX_2_BRIGHTNESS" val="0"/>
  <p:tag name="KSO_WM_UNIT_LINE_FORE_SCHEMECOLOR_INDEX_2" val="5"/>
  <p:tag name="KSO_WM_UNIT_LINE_FORE_SCHEMECOLOR_INDEX_2_POS" val="1"/>
  <p:tag name="KSO_WM_UNIT_LINE_FORE_SCHEMECOLOR_INDEX_2_TRANS" val="0"/>
  <p:tag name="KSO_WM_UNIT_LINE_GRADIENT_TYPE" val="0"/>
  <p:tag name="KSO_WM_UNIT_LINE_GRADIENT_ANGLE" val="270"/>
  <p:tag name="KSO_WM_UNIT_LINE_GRADIENT_Direction" val="6"/>
  <p:tag name="KSO_WM_UNIT_LINE_FILL_TYPE" val="5"/>
  <p:tag name="KSO_WM_UNIT_USESOURCEFORMAT_APPLY" val="1"/>
  <p:tag name="KSO_WM_DIAGRAM_USE_COLOR_VALUE" val="{&quot;color_scheme&quot;:1,&quot;color_type&quot;:1,&quot;theme_color_indexes&quot;:[]}"/>
</p:tagLst>
</file>

<file path=ppt/tags/tag1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1731_3*l_h_i*1_3_1"/>
  <p:tag name="KSO_WM_TEMPLATE_CATEGORY" val="diagram"/>
  <p:tag name="KSO_WM_TEMPLATE_INDEX" val="20231731"/>
  <p:tag name="KSO_WM_UNIT_LAYERLEVEL" val="1_1_1"/>
  <p:tag name="KSO_WM_TAG_VERSION" val="3.0"/>
  <p:tag name="KSO_WM_BEAUTIFY_FLAG" val="#wm#"/>
  <p:tag name="KSO_WM_UNIT_TYPE" val="l_h_i"/>
  <p:tag name="KSO_WM_UNIT_INDEX" val="1_3_1"/>
  <p:tag name="KSO_WM_DIAGRAM_VERSION" val="3"/>
  <p:tag name="KSO_WM_DIAGRAM_COLOR_TRICK" val="1"/>
  <p:tag name="KSO_WM_DIAGRAM_COLOR_TEXT_CAN_REMOVE" val="n"/>
  <p:tag name="KSO_WM_DIAGRAM_GROUP_CODE" val="l1-1"/>
  <p:tag name="KSO_WM_DIAGRAM_MAX_ITEMCNT" val="6"/>
  <p:tag name="KSO_WM_DIAGRAM_MIN_ITEMCNT" val="2"/>
  <p:tag name="KSO_WM_DIAGRAM_VIRTUALLY_FRAME" val="{&quot;height&quot;:455.7567716535433,&quot;left&quot;:40.25,&quot;top&quot;:26.75,&quot;width&quot;:951.35}"/>
  <p:tag name="KSO_WM_DIAGRAM_COLOR_MATCH_VALUE" val="{&quot;shape&quot;:{&quot;fill&quot;:{&quot;solid&quot;:{&quot;brightness&quot;:0,&quot;colorType&quot;:2,&quot;rgb&quot;:&quot;#ffffff&quot;,&quot;transparency&quot;:0},&quot;type&quot;:1},&quot;glow&quot;:{&quot;colorType&quot;:0},&quot;line&quot;:{&quot;solidLine&quot;:{&quot;brightness&quot;:0,&quot;colorType&quot;:1,&quot;foreColorIndex&quot;:5,&quot;transparency&quot;:0},&quot;type&quot;:1},&quot;shadow&quot;:{&quot;brightness&quot;:-0.25,&quot;colorType&quot;:1,&quot;foreColorIndex&quot;:5,&quot;transparency&quot;:0.600000023841857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LINE_FORE_SCHEMECOLOR_INDEX" val="5"/>
  <p:tag name="KSO_WM_UNIT_LINE_FORE_SCHEMECOLOR_INDEX_BRIGHTNESS" val="0"/>
  <p:tag name="KSO_WM_UNIT_LINE_FILL_TYPE" val="2"/>
  <p:tag name="KSO_WM_UNIT_SHADOW_SCHEMECOLOR_INDEX_BRIGHTNESS" val="-0.25"/>
  <p:tag name="KSO_WM_UNIT_SHADOW_SCHEMECOLOR_INDEX" val="5"/>
  <p:tag name="KSO_WM_UNIT_TEXT_FILL_FORE_SCHEMECOLOR_INDEX_BRIGHTNESS" val="0"/>
  <p:tag name="KSO_WM_UNIT_TEXT_FILL_FORE_SCHEMECOLOR_INDEX" val="2"/>
  <p:tag name="KSO_WM_UNIT_TEXT_FILL_TYPE" val="1"/>
  <p:tag name="KSO_WM_UNIT_USESOURCEFORMAT_APPLY" val="1"/>
  <p:tag name="KSO_WM_DIAGRAM_USE_COLOR_VALUE" val="{&quot;color_scheme&quot;:1,&quot;color_type&quot;:1,&quot;theme_color_indexes&quot;:[]}"/>
</p:tagLst>
</file>

<file path=ppt/tags/tag1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1731_3*l_h_i*1_3_2"/>
  <p:tag name="KSO_WM_TEMPLATE_CATEGORY" val="diagram"/>
  <p:tag name="KSO_WM_TEMPLATE_INDEX" val="20231731"/>
  <p:tag name="KSO_WM_UNIT_LAYERLEVEL" val="1_1_1"/>
  <p:tag name="KSO_WM_TAG_VERSION" val="3.0"/>
  <p:tag name="KSO_WM_BEAUTIFY_FLAG" val="#wm#"/>
  <p:tag name="KSO_WM_UNIT_TYPE" val="l_h_i"/>
  <p:tag name="KSO_WM_UNIT_INDEX" val="1_3_2"/>
  <p:tag name="KSO_WM_DIAGRAM_VERSION" val="3"/>
  <p:tag name="KSO_WM_DIAGRAM_COLOR_TRICK" val="1"/>
  <p:tag name="KSO_WM_DIAGRAM_COLOR_TEXT_CAN_REMOVE" val="n"/>
  <p:tag name="KSO_WM_DIAGRAM_GROUP_CODE" val="l1-1"/>
  <p:tag name="KSO_WM_DIAGRAM_MAX_ITEMCNT" val="6"/>
  <p:tag name="KSO_WM_DIAGRAM_MIN_ITEMCNT" val="2"/>
  <p:tag name="KSO_WM_DIAGRAM_VIRTUALLY_FRAME" val="{&quot;height&quot;:455.7567716535433,&quot;left&quot;:40.25,&quot;top&quot;:26.75,&quot;width&quot;:951.35}"/>
  <p:tag name="KSO_WM_DIAGRAM_COLOR_MATCH_VALUE" val="{&quot;shape&quot;:{&quot;fill&quot;:{&quot;gradient&quot;:[{&quot;brightness&quot;:-0.25,&quot;colorType&quot;:1,&quot;foreColorIndex&quot;:5,&quot;pos&quot;:0.009999999776482582,&quot;transparency&quot;:0},{&quot;brightness&quot;:0,&quot;colorType&quot;:1,&quot;foreColorIndex&quot;:5,&quot;pos&quot;:1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UNIT_TEXT_FILL_FORE_SCHEMECOLOR_INDEX_BRIGHTNESS" val="0"/>
  <p:tag name="KSO_WM_UNIT_TEXT_FILL_FORE_SCHEMECOLOR_INDEX" val="2"/>
  <p:tag name="KSO_WM_UNIT_TEXT_FILL_TYPE" val="1"/>
  <p:tag name="KSO_WM_UNIT_USESOURCEFORMAT_APPLY" val="1"/>
  <p:tag name="KSO_WM_DIAGRAM_USE_COLOR_VALUE" val="{&quot;color_scheme&quot;:1,&quot;color_type&quot;:1,&quot;theme_color_indexes&quot;:[]}"/>
</p:tagLst>
</file>

<file path=ppt/tags/tag1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1731_3*l_h_i*1_3_3"/>
  <p:tag name="KSO_WM_TEMPLATE_CATEGORY" val="diagram"/>
  <p:tag name="KSO_WM_TEMPLATE_INDEX" val="20231731"/>
  <p:tag name="KSO_WM_UNIT_LAYERLEVEL" val="1_1_1"/>
  <p:tag name="KSO_WM_TAG_VERSION" val="3.0"/>
  <p:tag name="KSO_WM_BEAUTIFY_FLAG" val="#wm#"/>
  <p:tag name="KSO_WM_UNIT_TYPE" val="l_h_i"/>
  <p:tag name="KSO_WM_UNIT_INDEX" val="1_3_3"/>
  <p:tag name="KSO_WM_DIAGRAM_VERSION" val="3"/>
  <p:tag name="KSO_WM_DIAGRAM_COLOR_TRICK" val="1"/>
  <p:tag name="KSO_WM_DIAGRAM_COLOR_TEXT_CAN_REMOVE" val="n"/>
  <p:tag name="KSO_WM_DIAGRAM_GROUP_CODE" val="l1-1"/>
  <p:tag name="KSO_WM_DIAGRAM_MAX_ITEMCNT" val="6"/>
  <p:tag name="KSO_WM_DIAGRAM_MIN_ITEMCNT" val="2"/>
  <p:tag name="KSO_WM_DIAGRAM_VIRTUALLY_FRAME" val="{&quot;height&quot;:455.7567716535433,&quot;left&quot;:40.25,&quot;top&quot;:26.75,&quot;width&quot;:951.35}"/>
  <p:tag name="KSO_WM_DIAGRAM_COLOR_MATCH_VALUE" val="{&quot;shape&quot;:{&quot;fill&quot;:{&quot;type&quot;:0},&quot;glow&quot;:{&quot;colorType&quot;:0},&quot;line&quot;:{&quot;gradient&quot;:[{&quot;brightness&quot;:0,&quot;colorType&quot;:1,&quot;foreColorIndex&quot;:5,&quot;pos&quot;:0,&quot;transparency&quot;:1},{&quot;brightness&quot;:0,&quot;colorType&quot;:1,&quot;foreColorIndex&quot;:5,&quot;pos&quot;:1,&quot;transparency&quot;:0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ORE_SCHEMECOLOR_INDEX_1_BRIGHTNESS" val="0"/>
  <p:tag name="KSO_WM_UNIT_LINE_FORE_SCHEMECOLOR_INDEX_1" val="5"/>
  <p:tag name="KSO_WM_UNIT_LINE_FORE_SCHEMECOLOR_INDEX_1_POS" val="0"/>
  <p:tag name="KSO_WM_UNIT_LINE_FORE_SCHEMECOLOR_INDEX_1_TRANS" val="1"/>
  <p:tag name="KSO_WM_UNIT_LINE_FORE_SCHEMECOLOR_INDEX_2_BRIGHTNESS" val="0"/>
  <p:tag name="KSO_WM_UNIT_LINE_FORE_SCHEMECOLOR_INDEX_2" val="5"/>
  <p:tag name="KSO_WM_UNIT_LINE_FORE_SCHEMECOLOR_INDEX_2_POS" val="1"/>
  <p:tag name="KSO_WM_UNIT_LINE_FORE_SCHEMECOLOR_INDEX_2_TRANS" val="0"/>
  <p:tag name="KSO_WM_UNIT_LINE_GRADIENT_TYPE" val="0"/>
  <p:tag name="KSO_WM_UNIT_LINE_GRADIENT_ANGLE" val="270"/>
  <p:tag name="KSO_WM_UNIT_LINE_GRADIENT_Direction" val="6"/>
  <p:tag name="KSO_WM_UNIT_LINE_FILL_TYPE" val="5"/>
  <p:tag name="KSO_WM_UNIT_USESOURCEFORMAT_APPLY" val="1"/>
  <p:tag name="KSO_WM_DIAGRAM_USE_COLOR_VALUE" val="{&quot;color_scheme&quot;:1,&quot;color_type&quot;:1,&quot;theme_color_indexes&quot;:[]}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1731_3*l_h_i*1_4_3"/>
  <p:tag name="KSO_WM_TEMPLATE_CATEGORY" val="diagram"/>
  <p:tag name="KSO_WM_TEMPLATE_INDEX" val="20231731"/>
  <p:tag name="KSO_WM_UNIT_LAYERLEVEL" val="1_1_1"/>
  <p:tag name="KSO_WM_TAG_VERSION" val="3.0"/>
  <p:tag name="KSO_WM_UNIT_TYPE" val="l_h_i"/>
  <p:tag name="KSO_WM_UNIT_INDEX" val="1_4_3"/>
  <p:tag name="KSO_WM_DIAGRAM_VERSION" val="3"/>
  <p:tag name="KSO_WM_DIAGRAM_COLOR_TRICK" val="1"/>
  <p:tag name="KSO_WM_DIAGRAM_COLOR_TEXT_CAN_REMOVE" val="n"/>
  <p:tag name="KSO_WM_DIAGRAM_GROUP_CODE" val="l1-1"/>
  <p:tag name="KSO_WM_DIAGRAM_MAX_ITEMCNT" val="6"/>
  <p:tag name="KSO_WM_DIAGRAM_MIN_ITEMCNT" val="2"/>
  <p:tag name="KSO_WM_DIAGRAM_VIRTUALLY_FRAME" val="{&quot;height&quot;:455.7567716535433,&quot;left&quot;:45.25,&quot;top&quot;:26.75,&quot;width&quot;:857.95}"/>
  <p:tag name="KSO_WM_DIAGRAM_COLOR_MATCH_VALUE" val="{&quot;shape&quot;:{&quot;fill&quot;:{&quot;type&quot;:0},&quot;glow&quot;:{&quot;colorType&quot;:0},&quot;line&quot;:{&quot;gradient&quot;:[{&quot;brightness&quot;:0,&quot;colorType&quot;:1,&quot;foreColorIndex&quot;:5,&quot;pos&quot;:0,&quot;transparency&quot;:1},{&quot;brightness&quot;:0,&quot;colorType&quot;:1,&quot;foreColorIndex&quot;:5,&quot;pos&quot;:1,&quot;transparency&quot;:0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ORE_SCHEMECOLOR_INDEX_1_BRIGHTNESS" val="0"/>
  <p:tag name="KSO_WM_UNIT_LINE_FORE_SCHEMECOLOR_INDEX_1" val="5"/>
  <p:tag name="KSO_WM_UNIT_LINE_FORE_SCHEMECOLOR_INDEX_1_POS" val="0"/>
  <p:tag name="KSO_WM_UNIT_LINE_FORE_SCHEMECOLOR_INDEX_1_TRANS" val="1"/>
  <p:tag name="KSO_WM_UNIT_LINE_FORE_SCHEMECOLOR_INDEX_2_BRIGHTNESS" val="0"/>
  <p:tag name="KSO_WM_UNIT_LINE_FORE_SCHEMECOLOR_INDEX_2" val="5"/>
  <p:tag name="KSO_WM_UNIT_LINE_FORE_SCHEMECOLOR_INDEX_2_POS" val="1"/>
  <p:tag name="KSO_WM_UNIT_LINE_FORE_SCHEMECOLOR_INDEX_2_TRANS" val="0"/>
  <p:tag name="KSO_WM_UNIT_LINE_GRADIENT_TYPE" val="0"/>
  <p:tag name="KSO_WM_UNIT_LINE_GRADIENT_ANGLE" val="270"/>
  <p:tag name="KSO_WM_UNIT_LINE_GRADIENT_Direction" val="6"/>
  <p:tag name="KSO_WM_UNIT_LINE_FILL_TYPE" val="5"/>
  <p:tag name="KSO_WM_UNIT_USESOURCEFORMAT_APPLY" val="1"/>
  <p:tag name="KSO_WM_DIAGRAM_USE_COLOR_VALUE" val="{&quot;color_scheme&quot;:1,&quot;color_type&quot;:1,&quot;theme_color_indexes&quot;:[]}"/>
</p:tagLst>
</file>

<file path=ppt/tags/tag1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1731_3*l_h_i*1_4_2"/>
  <p:tag name="KSO_WM_TEMPLATE_CATEGORY" val="diagram"/>
  <p:tag name="KSO_WM_TEMPLATE_INDEX" val="20231731"/>
  <p:tag name="KSO_WM_UNIT_LAYERLEVEL" val="1_1_1"/>
  <p:tag name="KSO_WM_TAG_VERSION" val="3.0"/>
  <p:tag name="KSO_WM_UNIT_TYPE" val="l_h_i"/>
  <p:tag name="KSO_WM_UNIT_INDEX" val="1_4_2"/>
  <p:tag name="KSO_WM_DIAGRAM_VERSION" val="3"/>
  <p:tag name="KSO_WM_DIAGRAM_COLOR_TRICK" val="1"/>
  <p:tag name="KSO_WM_DIAGRAM_COLOR_TEXT_CAN_REMOVE" val="n"/>
  <p:tag name="KSO_WM_DIAGRAM_GROUP_CODE" val="l1-1"/>
  <p:tag name="KSO_WM_DIAGRAM_MAX_ITEMCNT" val="6"/>
  <p:tag name="KSO_WM_DIAGRAM_MIN_ITEMCNT" val="2"/>
  <p:tag name="KSO_WM_DIAGRAM_VIRTUALLY_FRAME" val="{&quot;height&quot;:455.7567716535433,&quot;left&quot;:45.25,&quot;top&quot;:26.75,&quot;width&quot;:857.95}"/>
  <p:tag name="KSO_WM_DIAGRAM_COLOR_MATCH_VALUE" val="{&quot;shape&quot;:{&quot;fill&quot;:{&quot;gradient&quot;:[{&quot;brightness&quot;:-0.25,&quot;colorType&quot;:1,&quot;foreColorIndex&quot;:5,&quot;pos&quot;:0.009999999776482582,&quot;transparency&quot;:0},{&quot;brightness&quot;:0,&quot;colorType&quot;:1,&quot;foreColorIndex&quot;:5,&quot;pos&quot;:1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UNIT_TEXT_FILL_FORE_SCHEMECOLOR_INDEX_BRIGHTNESS" val="0"/>
  <p:tag name="KSO_WM_UNIT_TEXT_FILL_FORE_SCHEMECOLOR_INDEX" val="2"/>
  <p:tag name="KSO_WM_UNIT_TEXT_FILL_TYPE" val="1"/>
  <p:tag name="KSO_WM_UNIT_USESOURCEFORMAT_APPLY" val="1"/>
  <p:tag name="KSO_WM_DIAGRAM_USE_COLOR_VALUE" val="{&quot;color_scheme&quot;:1,&quot;color_type&quot;:1,&quot;theme_color_indexes&quot;:[]}"/>
</p:tagLst>
</file>

<file path=ppt/tags/tag152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2_1"/>
  <p:tag name="KSO_WM_UNIT_ID" val="diagram20231731_3*l_h_a*1_2_1"/>
  <p:tag name="KSO_WM_TEMPLATE_CATEGORY" val="diagram"/>
  <p:tag name="KSO_WM_TEMPLATE_INDEX" val="20231731"/>
  <p:tag name="KSO_WM_UNIT_LAYERLEVEL" val="1_1_1"/>
  <p:tag name="KSO_WM_TAG_VERSION" val="3.0"/>
  <p:tag name="KSO_WM_UNIT_TEXT_FILL_FORE_SCHEMECOLOR_INDEX_BRIGHTNESS" val="0.15"/>
  <p:tag name="KSO_WM_DIAGRAM_VERSION" val="3"/>
  <p:tag name="KSO_WM_DIAGRAM_COLOR_TRICK" val="1"/>
  <p:tag name="KSO_WM_DIAGRAM_COLOR_TEXT_CAN_REMOVE" val="n"/>
  <p:tag name="KSO_WM_DIAGRAM_GROUP_CODE" val="l1-1"/>
  <p:tag name="KSO_WM_DIAGRAM_MAX_ITEMCNT" val="6"/>
  <p:tag name="KSO_WM_DIAGRAM_MIN_ITEMCNT" val="2"/>
  <p:tag name="KSO_WM_DIAGRAM_VIRTUALLY_FRAME" val="{&quot;height&quot;:455.7567716535433,&quot;left&quot;:40.25,&quot;top&quot;:26.75,&quot;width&quot;:951.3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项标题"/>
  <p:tag name="KSO_WM_UNIT_TEXT_FILL_FORE_SCHEMECOLOR_INDEX" val="1"/>
  <p:tag name="KSO_WM_UNIT_TEXT_FILL_TYPE" val="1"/>
  <p:tag name="KSO_WM_UNIT_USESOURCEFORMAT_APPLY" val="1"/>
  <p:tag name="KSO_WM_DIAGRAM_USE_COLOR_VALUE" val="{&quot;color_scheme&quot;:1,&quot;color_type&quot;:1,&quot;theme_color_indexes&quot;:[]}"/>
</p:tagLst>
</file>

<file path=ppt/tags/tag15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RESOURCE_RECORD_KEY" val="{&quot;65&quot;:[20205081],&quot;70&quot;:[3320069]}"/>
  <p:tag name="KSO_WM_SLIDE_ITEM_CNT" val="4"/>
</p:tagLst>
</file>

<file path=ppt/tags/tag154.xml><?xml version="1.0" encoding="utf-8"?>
<p:tagLst xmlns:p="http://schemas.openxmlformats.org/presentationml/2006/main">
  <p:tag name="KSO_WM_BEAUTIFY_FLAG" val=""/>
</p:tagLst>
</file>

<file path=ppt/tags/tag15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56.xml><?xml version="1.0" encoding="utf-8"?>
<p:tagLst xmlns:p="http://schemas.openxmlformats.org/presentationml/2006/main">
  <p:tag name="KSO_WM_BEAUTIFY_FLAG" val=""/>
</p:tagLst>
</file>

<file path=ppt/tags/tag15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58.xml><?xml version="1.0" encoding="utf-8"?>
<p:tagLst xmlns:p="http://schemas.openxmlformats.org/presentationml/2006/main">
  <p:tag name="KSO_WM_BEAUTIFY_FLAG" val=""/>
</p:tagLst>
</file>

<file path=ppt/tags/tag15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60.xml><?xml version="1.0" encoding="utf-8"?>
<p:tagLst xmlns:p="http://schemas.openxmlformats.org/presentationml/2006/main">
  <p:tag name="KSO_WM_BEAUTIFY_FLAG" val=""/>
</p:tagLst>
</file>

<file path=ppt/tags/tag16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62.xml><?xml version="1.0" encoding="utf-8"?>
<p:tagLst xmlns:p="http://schemas.openxmlformats.org/presentationml/2006/main">
  <p:tag name="KSO_WM_BEAUTIFY_FLAG" val=""/>
</p:tagLst>
</file>

<file path=ppt/tags/tag16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64.xml><?xml version="1.0" encoding="utf-8"?>
<p:tagLst xmlns:p="http://schemas.openxmlformats.org/presentationml/2006/main">
  <p:tag name="KSO_WM_BEAUTIFY_FLAG" val=""/>
</p:tagLst>
</file>

<file path=ppt/tags/tag16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66.xml><?xml version="1.0" encoding="utf-8"?>
<p:tagLst xmlns:p="http://schemas.openxmlformats.org/presentationml/2006/main">
  <p:tag name="KSO_WM_BEAUTIFY_FLAG" val=""/>
</p:tagLst>
</file>

<file path=ppt/tags/tag16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68.xml><?xml version="1.0" encoding="utf-8"?>
<p:tagLst xmlns:p="http://schemas.openxmlformats.org/presentationml/2006/main">
  <p:tag name="KSO_WPP_MARK_KEY" val="34a5c737-2527-451b-a6cc-313a70f4ce21"/>
  <p:tag name="COMMONDATA" val="eyJoZGlkIjoiMjUxNmU2Yzc2MjNiNjJjZGFlY2Q1MzYxMGIzYTQ4YWEifQ=="/>
  <p:tag name="resource_record_key" val="{&quot;29&quot;:[20405972,20405933,20405934,20405922,20405918,20405950,20426316,20405937],&quot;65&quot;:[20205081],&quot;70&quot;:[3312359,3314058,3312209,3320069,3314060]}"/>
  <p:tag name="commondata" val="eyJoZGlkIjoiMTE5OTlmMmY3Mzc0MTBlODE0YTNlMWY0MTJhZTZiYTYifQ==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99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1465</Words>
  <Application>WPS 演示</Application>
  <PresentationFormat>宽屏</PresentationFormat>
  <Paragraphs>140</Paragraphs>
  <Slides>16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16</vt:i4>
      </vt:variant>
    </vt:vector>
  </HeadingPairs>
  <TitlesOfParts>
    <vt:vector size="31" baseType="lpstr">
      <vt:lpstr>Arial</vt:lpstr>
      <vt:lpstr>宋体</vt:lpstr>
      <vt:lpstr>Wingdings</vt:lpstr>
      <vt:lpstr>Wingdings</vt:lpstr>
      <vt:lpstr>Roboto</vt:lpstr>
      <vt:lpstr>汉仪旗黑-55简</vt:lpstr>
      <vt:lpstr>微软雅黑</vt:lpstr>
      <vt:lpstr>思源黑体 CN Medium</vt:lpstr>
      <vt:lpstr>黑体</vt:lpstr>
      <vt:lpstr>思源黑体 Normal</vt:lpstr>
      <vt:lpstr>阿里巴巴普惠体 Light</vt:lpstr>
      <vt:lpstr>Arial Unicode MS</vt:lpstr>
      <vt:lpstr>Calibri</vt:lpstr>
      <vt:lpstr>Office 主题​​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小芸</cp:lastModifiedBy>
  <cp:revision>1115</cp:revision>
  <dcterms:created xsi:type="dcterms:W3CDTF">2019-06-19T02:08:00Z</dcterms:created>
  <dcterms:modified xsi:type="dcterms:W3CDTF">2024-07-25T02:23:46Z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2052-12.1.0.17147</vt:lpwstr>
  </property>
  <property fmtid="{D5CDD505-2E9C-101B-9397-08002B2CF9AE}" pid="3" name="ICV">
    <vt:lpwstr>67F8E99CA25843CDBAFD0150A9FB820A</vt:lpwstr>
  </property>
</Properties>
</file>