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1360" r:id="rId4"/>
    <p:sldId id="1267" r:id="rId6"/>
    <p:sldId id="370" r:id="rId7"/>
    <p:sldId id="505" r:id="rId8"/>
    <p:sldId id="500" r:id="rId9"/>
    <p:sldId id="509" r:id="rId10"/>
    <p:sldId id="818" r:id="rId11"/>
    <p:sldId id="1284" r:id="rId12"/>
    <p:sldId id="1137" r:id="rId13"/>
    <p:sldId id="1153" r:id="rId14"/>
    <p:sldId id="1222" r:id="rId15"/>
    <p:sldId id="800" r:id="rId16"/>
    <p:sldId id="891" r:id="rId17"/>
    <p:sldId id="932" r:id="rId18"/>
    <p:sldId id="823" r:id="rId19"/>
    <p:sldId id="372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0" userDrawn="1">
          <p15:clr>
            <a:srgbClr val="A4A3A4"/>
          </p15:clr>
        </p15:guide>
        <p15:guide id="2" pos="35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6E6"/>
    <a:srgbClr val="FFFFFF"/>
    <a:srgbClr val="F324F3"/>
    <a:srgbClr val="FFF6CD"/>
    <a:srgbClr val="FFFDF5"/>
    <a:srgbClr val="FFDFDF"/>
    <a:srgbClr val="D16664"/>
    <a:srgbClr val="FFFC91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00"/>
        <p:guide pos="35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68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其他例子：三棵树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深化科技体系改革</a:t>
            </a:r>
            <a:r>
              <a:rPr lang="en-US" altLang="zh-CN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jpe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tags" Target="../tags/tag15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2" Type="http://schemas.openxmlformats.org/officeDocument/2006/relationships/image" Target="../media/image26.jpeg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2" Type="http://schemas.openxmlformats.org/officeDocument/2006/relationships/image" Target="../media/image27.jpeg"/><Relationship Id="rId1" Type="http://schemas.openxmlformats.org/officeDocument/2006/relationships/tags" Target="../tags/tag16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13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7" Type="http://schemas.openxmlformats.org/officeDocument/2006/relationships/notesSlide" Target="../notesSlides/notesSlide6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53.xml"/><Relationship Id="rId34" Type="http://schemas.openxmlformats.org/officeDocument/2006/relationships/tags" Target="../tags/tag152.xml"/><Relationship Id="rId33" Type="http://schemas.openxmlformats.org/officeDocument/2006/relationships/tags" Target="../tags/tag151.xml"/><Relationship Id="rId32" Type="http://schemas.openxmlformats.org/officeDocument/2006/relationships/tags" Target="../tags/tag150.xml"/><Relationship Id="rId31" Type="http://schemas.openxmlformats.org/officeDocument/2006/relationships/tags" Target="../tags/tag149.xml"/><Relationship Id="rId30" Type="http://schemas.openxmlformats.org/officeDocument/2006/relationships/tags" Target="../tags/tag148.xml"/><Relationship Id="rId3" Type="http://schemas.openxmlformats.org/officeDocument/2006/relationships/tags" Target="../tags/tag121.xml"/><Relationship Id="rId29" Type="http://schemas.openxmlformats.org/officeDocument/2006/relationships/tags" Target="../tags/tag147.xml"/><Relationship Id="rId28" Type="http://schemas.openxmlformats.org/officeDocument/2006/relationships/tags" Target="../tags/tag146.xml"/><Relationship Id="rId27" Type="http://schemas.openxmlformats.org/officeDocument/2006/relationships/tags" Target="../tags/tag145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0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tags" Target="../tags/tag154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39440" y="81280"/>
            <a:ext cx="679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《好股研选》栏目介绍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87130" y="5551170"/>
            <a:ext cx="2511425" cy="41084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1600">
                <a:sym typeface="+mn-ea"/>
              </a:rPr>
              <a:t>98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月，</a:t>
            </a:r>
            <a:r>
              <a:rPr lang="en-US" altLang="zh-CN" sz="1600">
                <a:sym typeface="+mn-ea"/>
              </a:rPr>
              <a:t>8</a:t>
            </a:r>
            <a:r>
              <a:rPr lang="zh-CN" altLang="en-US" sz="1600">
                <a:sym typeface="+mn-ea"/>
              </a:rPr>
              <a:t>篇，</a:t>
            </a:r>
            <a:r>
              <a:rPr lang="en-US" altLang="zh-CN" sz="1600">
                <a:sym typeface="+mn-ea"/>
              </a:rPr>
              <a:t>12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篇</a:t>
            </a:r>
            <a:endParaRPr lang="zh-CN" altLang="en-US" sz="1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560" y="1070610"/>
            <a:ext cx="2979420" cy="426656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" y="1299210"/>
            <a:ext cx="7797800" cy="438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73880"/>
            <a:ext cx="1032510" cy="10439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55365" y="69215"/>
            <a:ext cx="6115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财报季行情挖掘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3119" b="66193"/>
          <a:stretch>
            <a:fillRect/>
          </a:stretch>
        </p:blipFill>
        <p:spPr>
          <a:xfrm>
            <a:off x="475615" y="1423670"/>
            <a:ext cx="5277485" cy="155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688465"/>
            <a:ext cx="5876925" cy="38963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550410" y="900430"/>
            <a:ext cx="3372485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   </a:t>
            </a:r>
            <a:r>
              <a:rPr lang="zh-CN" altLang="en-US" b="1">
                <a:sym typeface="+mn-ea"/>
              </a:rPr>
              <a:t>在确定性里面寻找回档机会</a:t>
            </a:r>
            <a:endParaRPr lang="zh-CN" altLang="en-US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34236"/>
          <a:stretch>
            <a:fillRect/>
          </a:stretch>
        </p:blipFill>
        <p:spPr>
          <a:xfrm>
            <a:off x="455930" y="3429000"/>
            <a:ext cx="5278120" cy="27133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下箭头 6"/>
          <p:cNvSpPr/>
          <p:nvPr/>
        </p:nvSpPr>
        <p:spPr>
          <a:xfrm>
            <a:off x="2980690" y="3007995"/>
            <a:ext cx="227965" cy="42100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52265" y="33655"/>
            <a:ext cx="505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盘中《跟庄擒牛》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45" y="1274445"/>
            <a:ext cx="3615690" cy="42252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14350" y="1047750"/>
            <a:ext cx="748347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、入选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主力增仓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或二者同时符合的个股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、从中优选日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图符合《跟庄擒牛战法》的个股，结合当天行情低吸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7825" y="5499735"/>
            <a:ext cx="3993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【脱水战法】L2跟庄擒牛战法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https://neican.n8n8.cn/details/strategy/2469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942465"/>
            <a:ext cx="7332345" cy="41249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60290" y="0"/>
            <a:ext cx="4946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盘后选股方法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7280" y="1904365"/>
            <a:ext cx="10264140" cy="369252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对象：当天收盘依然入选《主力增仓》《四线开花》的个股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选股：优选关键位置突破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水手变色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辅助线上首根反弹阳线（即和盘中选股方法一致）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、当天已涨停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尝试做涨停复制（观察回档支撑区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60min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的买点）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、当天未涨多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优选主力净买额红肥绿瘦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大额连买的个股，做回档低吸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步骤：每天精选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加入自选股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跟踪观察一周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走弱移出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循环更新池子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4415" y="1113790"/>
            <a:ext cx="98031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尽管</a:t>
            </a:r>
            <a:r>
              <a:rPr lang="en-US" altLang="zh-CN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</a:t>
            </a:r>
            <a:r>
              <a:rPr lang="en-US" altLang="zh-CN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盘中选出的个股当日或有表现，不敢追也不建议涨高，但只要比较请准地识别这个异动出现的位置，还是可以找到一些盘后能做的个股机会。</a:t>
            </a:r>
            <a:endParaRPr lang="zh-CN" altLang="en-US" sz="16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83405" y="0"/>
            <a:ext cx="440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盘后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选股方法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945" y="886460"/>
            <a:ext cx="5855970" cy="1271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四线开花更多是监控在日内分时图里面的大资金流向，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大额连买监控的是在一个周期里面的大资金流向，更静态选股。盘后可以用智能盯盘设置条件，筛选一批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大额连买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的个股，透视主力做强势反弹。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r="2836"/>
          <a:stretch>
            <a:fillRect/>
          </a:stretch>
        </p:blipFill>
        <p:spPr>
          <a:xfrm>
            <a:off x="768350" y="2313305"/>
            <a:ext cx="5790565" cy="259143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857365" y="1038225"/>
            <a:ext cx="4744085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盘后可以用短打平台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连续大额净买筛选一批个股，建立自选股，优选符合三把斧盈利模式个股去做强势反弹。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365" y="2407285"/>
            <a:ext cx="4939665" cy="3111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14680" y="5115560"/>
            <a:ext cx="60325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方法4：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盘后用智能盯盘设置条件，筛选一批“大额连买”的个股，结合技术形态（龙出水、跳空突破等），买在突破后二升。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5280" y="0"/>
            <a:ext cx="658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补充：主力动向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VS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主力增仓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45" y="1309370"/>
            <a:ext cx="5968365" cy="42392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13105" y="2902585"/>
            <a:ext cx="4469765" cy="2204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1、未启动/箱体震荡时：每次的阳线拉升，主力动向都是大于主力增仓，属于主力扫盘；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、拉升阶段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高位：主力动向依然红柱子，下方主力增仓显示都是卖出的绿柱子。（因为庄家高位出货，就会在上方挂一个大卖单，同时在下方挂一些大单来对倒吸引资金接盘）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3105" y="1309370"/>
            <a:ext cx="4777105" cy="117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看主力动向和主力增仓时：</a:t>
            </a:r>
            <a:endParaRPr lang="zh-CN" altLang="en-US" sz="16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①对比数值（而非柱子长短）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②看是出现在什么位置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③理解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上红下绿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的内在原理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39440" y="81280"/>
            <a:ext cx="6019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《主线淘金》减钱活动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1333500"/>
            <a:ext cx="8244840" cy="4638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610" y="1333500"/>
            <a:ext cx="3088640" cy="4442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70" y="4636135"/>
            <a:ext cx="919480" cy="9264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0"/>
            <a:ext cx="3528060" cy="374650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A1120619060027</a:t>
              </a:r>
              <a:endPara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707515" y="134048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地量磨底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紧跟资金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2024 .07.26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436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60" y="1156335"/>
            <a:ext cx="4811395" cy="47371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1051560"/>
            <a:ext cx="5509895" cy="494665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90670" y="0"/>
            <a:ext cx="5063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本周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策略（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22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-26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）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0625" y="1403350"/>
            <a:ext cx="9874250" cy="1173480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sz="1600" b="1">
                <a:solidFill>
                  <a:srgbClr val="FF0000"/>
                </a:solidFill>
                <a:sym typeface="+mn-ea"/>
              </a:rPr>
              <a:t>大盘：</a:t>
            </a:r>
            <a:r>
              <a:rPr lang="zh-CN" sz="1600">
                <a:solidFill>
                  <a:schemeClr val="tx1"/>
                </a:solidFill>
                <a:sym typeface="+mn-ea"/>
              </a:rPr>
              <a:t>国家队通过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ETF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持续护盘释放信心，</a:t>
            </a:r>
            <a:r>
              <a:rPr lang="en-US" altLang="zh-CN" sz="1600">
                <a:sym typeface="+mn-ea"/>
              </a:rPr>
              <a:t>3000</a:t>
            </a:r>
            <a:r>
              <a:rPr lang="zh-CN" altLang="en-US" sz="1600">
                <a:sym typeface="+mn-ea"/>
              </a:rPr>
              <a:t>点</a:t>
            </a:r>
            <a:r>
              <a:rPr lang="zh-CN" sz="1600">
                <a:sym typeface="+mn-ea"/>
              </a:rPr>
              <a:t>有望再次修复。银行煤炭电力等阶段调整，鲸落万物生</a:t>
            </a:r>
            <a:r>
              <a:rPr lang="zh-CN" altLang="en-US" sz="1600">
                <a:sym typeface="+mn-ea"/>
              </a:rPr>
              <a:t>，中小盘有望获得流动性；三中全会细则持续出台，叠加</a:t>
            </a:r>
            <a:r>
              <a:rPr lang="en-US" altLang="zh-CN" sz="1600">
                <a:sym typeface="+mn-ea"/>
              </a:rPr>
              <a:t>7-8</a:t>
            </a:r>
            <a:r>
              <a:rPr lang="zh-CN" altLang="en-US" sz="1600">
                <a:sym typeface="+mn-ea"/>
              </a:rPr>
              <a:t>月传统中报行情窗口，市场本周延续反弹。下旬关注政策指引，没新热点之前，持续关注资金强者</a:t>
            </a:r>
            <a:r>
              <a:rPr lang="en-US" altLang="zh-CN" sz="1600">
                <a:sym typeface="+mn-ea"/>
              </a:rPr>
              <a:t>——</a:t>
            </a:r>
            <a:r>
              <a:rPr lang="zh-CN" altLang="en-US" sz="1600">
                <a:sym typeface="+mn-ea"/>
              </a:rPr>
              <a:t>半导体芯片、智能驾驶、智能装备、汽车产业、低位储能。仓位：</a:t>
            </a:r>
            <a:r>
              <a:rPr lang="en-US" altLang="zh-CN" sz="1600">
                <a:sym typeface="+mn-ea"/>
              </a:rPr>
              <a:t>6</a:t>
            </a:r>
            <a:r>
              <a:rPr lang="zh-CN" altLang="en-US" sz="1600">
                <a:sym typeface="+mn-ea"/>
              </a:rPr>
              <a:t>成。</a:t>
            </a:r>
            <a:endParaRPr lang="zh-CN" altLang="en-US" sz="16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65" y="2898775"/>
            <a:ext cx="9820275" cy="2247265"/>
          </a:xfrm>
          <a:prstGeom prst="rect">
            <a:avLst/>
          </a:prstGeom>
          <a:ln w="6350" cap="flat" cmpd="sng" algn="ctr">
            <a:solidFill>
              <a:schemeClr val="accent6">
                <a:lumMod val="75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rgbClr val="FF0000"/>
                </a:solidFill>
                <a:sym typeface="+mn-ea"/>
              </a:rPr>
              <a:t>策略：</a:t>
            </a:r>
            <a:r>
              <a:rPr lang="zh-CN" altLang="en-US" sz="1600">
                <a:sym typeface="+mn-ea"/>
              </a:rPr>
              <a:t>回档低吸不追涨，风险偏好上升。反弹阶段注意去弱留强。</a:t>
            </a:r>
            <a:endParaRPr lang="zh-CN" altLang="en-US" sz="16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7575" y="3429000"/>
            <a:ext cx="5067300" cy="17164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2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短线进取者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跟风口做资金轮动博弈-风口题材</a:t>
            </a:r>
            <a:endParaRPr lang="zh-CN" altLang="en-US" sz="1600" b="1">
              <a:solidFill>
                <a:schemeClr val="tx2"/>
              </a:solidFill>
              <a:sym typeface="+mn-ea"/>
            </a:endParaRPr>
          </a:p>
          <a:p>
            <a:endParaRPr lang="zh-CN" altLang="en-US" sz="1600" b="1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①方向：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芯片半导体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、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智能驾驶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、</a:t>
            </a:r>
            <a:r>
              <a:rPr lang="zh-CN" sz="1600">
                <a:solidFill>
                  <a:schemeClr val="tx2"/>
                </a:solidFill>
                <a:sym typeface="+mn-ea"/>
              </a:rPr>
              <a:t>汽车行业、储能光伏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②个股：四线开花、大额连买盘中盘后选股，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优选符合《跟庄擒牛战法》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4600" y="3429000"/>
            <a:ext cx="4644390" cy="17164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1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、中线稳健者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sz="1600" b="1">
                <a:solidFill>
                  <a:schemeClr val="tx2"/>
                </a:solidFill>
                <a:sym typeface="+mn-ea"/>
              </a:rPr>
              <a:t>趋势行情</a:t>
            </a:r>
            <a:endParaRPr lang="zh-CN" sz="1600" b="1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>
                <a:solidFill>
                  <a:schemeClr val="tx2"/>
                </a:solidFill>
                <a:sym typeface="+mn-ea"/>
              </a:rPr>
              <a:t>①</a:t>
            </a:r>
            <a:r>
              <a:rPr lang="zh-CN" sz="1600">
                <a:solidFill>
                  <a:schemeClr val="tx2"/>
                </a:solidFill>
                <a:sym typeface="+mn-ea"/>
              </a:rPr>
              <a:t>中线启动类个股--低位建仓</a:t>
            </a:r>
            <a:r>
              <a:rPr lang="zh-CN" sz="1600">
                <a:solidFill>
                  <a:schemeClr val="tx2"/>
                </a:solidFill>
                <a:sym typeface="+mn-ea"/>
              </a:rPr>
              <a:t>（刚脱离底部区）</a:t>
            </a:r>
            <a:endParaRPr lang="zh-CN" sz="1600">
              <a:solidFill>
                <a:schemeClr val="tx2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>
                <a:solidFill>
                  <a:schemeClr val="tx2"/>
                </a:solidFill>
                <a:sym typeface="+mn-ea"/>
              </a:rPr>
              <a:t>②</a:t>
            </a:r>
            <a:r>
              <a:rPr lang="zh-CN" sz="1600">
                <a:solidFill>
                  <a:schemeClr val="tx2"/>
                </a:solidFill>
                <a:sym typeface="+mn-ea"/>
              </a:rPr>
              <a:t>在中报里寻找确定性机会</a:t>
            </a:r>
            <a:r>
              <a:rPr lang="zh-CN" sz="1600">
                <a:solidFill>
                  <a:schemeClr val="tx2"/>
                </a:solidFill>
                <a:sym typeface="+mn-ea"/>
              </a:rPr>
              <a:t>（中报预增等回档</a:t>
            </a:r>
            <a:r>
              <a:rPr lang="en-US" altLang="zh-CN" sz="1600">
                <a:solidFill>
                  <a:schemeClr val="tx2"/>
                </a:solidFill>
                <a:sym typeface="+mn-ea"/>
              </a:rPr>
              <a:t>)</a:t>
            </a:r>
            <a:endParaRPr lang="zh-CN" sz="1600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 10"/>
          <p:cNvSpPr/>
          <p:nvPr>
            <p:custDataLst>
              <p:tags r:id="rId1"/>
            </p:custDataLst>
          </p:nvPr>
        </p:nvSpPr>
        <p:spPr>
          <a:xfrm>
            <a:off x="10127110" y="4635394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63975" y="13970"/>
            <a:ext cx="4642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舆情角度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/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资金方向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任意多边形: 形状 17"/>
          <p:cNvSpPr/>
          <p:nvPr>
            <p:custDataLst>
              <p:tags r:id="rId3"/>
            </p:custDataLst>
          </p:nvPr>
        </p:nvSpPr>
        <p:spPr>
          <a:xfrm>
            <a:off x="1215902" y="4025782"/>
            <a:ext cx="9849340" cy="2006542"/>
          </a:xfrm>
          <a:custGeom>
            <a:avLst/>
            <a:gdLst>
              <a:gd name="connsiteX0" fmla="*/ 4924244 w 9848488"/>
              <a:gd name="connsiteY0" fmla="*/ 0 h 2006368"/>
              <a:gd name="connsiteX1" fmla="*/ 9775437 w 9848488"/>
              <a:gd name="connsiteY1" fmla="*/ 1858432 h 2006368"/>
              <a:gd name="connsiteX2" fmla="*/ 9848488 w 9848488"/>
              <a:gd name="connsiteY2" fmla="*/ 2006368 h 2006368"/>
              <a:gd name="connsiteX3" fmla="*/ 0 w 9848488"/>
              <a:gd name="connsiteY3" fmla="*/ 2006368 h 2006368"/>
              <a:gd name="connsiteX4" fmla="*/ 73051 w 9848488"/>
              <a:gd name="connsiteY4" fmla="*/ 1858432 h 2006368"/>
              <a:gd name="connsiteX5" fmla="*/ 4924244 w 9848488"/>
              <a:gd name="connsiteY5" fmla="*/ 0 h 20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8488" h="2006368">
                <a:moveTo>
                  <a:pt x="4924244" y="0"/>
                </a:moveTo>
                <a:cubicBezTo>
                  <a:pt x="7203603" y="0"/>
                  <a:pt x="9132307" y="781751"/>
                  <a:pt x="9775437" y="1858432"/>
                </a:cubicBezTo>
                <a:lnTo>
                  <a:pt x="9848488" y="2006368"/>
                </a:lnTo>
                <a:lnTo>
                  <a:pt x="0" y="2006368"/>
                </a:lnTo>
                <a:lnTo>
                  <a:pt x="73051" y="1858432"/>
                </a:lnTo>
                <a:cubicBezTo>
                  <a:pt x="716182" y="781751"/>
                  <a:pt x="2644886" y="0"/>
                  <a:pt x="492424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4"/>
            </p:custDataLst>
          </p:nvPr>
        </p:nvSpPr>
        <p:spPr>
          <a:xfrm>
            <a:off x="5761444" y="5330815"/>
            <a:ext cx="808417" cy="409251"/>
          </a:xfrm>
          <a:custGeom>
            <a:avLst/>
            <a:gdLst>
              <a:gd name="connsiteX0" fmla="*/ 1450658 w 1450657"/>
              <a:gd name="connsiteY0" fmla="*/ 523875 h 734377"/>
              <a:gd name="connsiteX1" fmla="*/ 161925 w 1450657"/>
              <a:gd name="connsiteY1" fmla="*/ 734377 h 734377"/>
              <a:gd name="connsiteX2" fmla="*/ 0 w 1450657"/>
              <a:gd name="connsiteY2" fmla="*/ 0 h 7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657" h="734377">
                <a:moveTo>
                  <a:pt x="1450658" y="523875"/>
                </a:moveTo>
                <a:lnTo>
                  <a:pt x="161925" y="7343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78000"/>
                  <a:lumOff val="22000"/>
                </a:schemeClr>
              </a:gs>
              <a:gs pos="78000">
                <a:schemeClr val="accent1">
                  <a:lumMod val="91000"/>
                </a:schemeClr>
              </a:gs>
            </a:gsLst>
            <a:lin ang="16200000" scaled="0"/>
          </a:gradFill>
          <a:ln w="483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5321937" y="5058511"/>
            <a:ext cx="529745" cy="681555"/>
          </a:xfrm>
          <a:custGeom>
            <a:avLst/>
            <a:gdLst>
              <a:gd name="connsiteX0" fmla="*/ 0 w 950595"/>
              <a:gd name="connsiteY0" fmla="*/ 0 h 1223009"/>
              <a:gd name="connsiteX1" fmla="*/ 788670 w 950595"/>
              <a:gd name="connsiteY1" fmla="*/ 488633 h 1223009"/>
              <a:gd name="connsiteX2" fmla="*/ 950595 w 950595"/>
              <a:gd name="connsiteY2" fmla="*/ 1223010 h 1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595" h="1223009">
                <a:moveTo>
                  <a:pt x="0" y="0"/>
                </a:moveTo>
                <a:lnTo>
                  <a:pt x="788670" y="488633"/>
                </a:lnTo>
                <a:lnTo>
                  <a:pt x="950595" y="1223010"/>
                </a:lnTo>
                <a:close/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92000">
                <a:schemeClr val="accent1"/>
              </a:gs>
            </a:gsLst>
            <a:lin ang="0" scaled="0"/>
          </a:gradFill>
          <a:ln w="483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17" name="任意多边形: 形状 6"/>
          <p:cNvSpPr/>
          <p:nvPr>
            <p:custDataLst>
              <p:tags r:id="rId6"/>
            </p:custDataLst>
          </p:nvPr>
        </p:nvSpPr>
        <p:spPr>
          <a:xfrm>
            <a:off x="5321937" y="4427383"/>
            <a:ext cx="439507" cy="903431"/>
          </a:xfrm>
          <a:custGeom>
            <a:avLst/>
            <a:gdLst>
              <a:gd name="connsiteX0" fmla="*/ 0 w 788670"/>
              <a:gd name="connsiteY0" fmla="*/ 1132523 h 1621155"/>
              <a:gd name="connsiteX1" fmla="*/ 619125 w 788670"/>
              <a:gd name="connsiteY1" fmla="*/ 0 h 1621155"/>
              <a:gd name="connsiteX2" fmla="*/ 788670 w 788670"/>
              <a:gd name="connsiteY2" fmla="*/ 1621155 h 16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670" h="1621155">
                <a:moveTo>
                  <a:pt x="0" y="1132523"/>
                </a:moveTo>
                <a:lnTo>
                  <a:pt x="619125" y="0"/>
                </a:lnTo>
                <a:lnTo>
                  <a:pt x="788670" y="16211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600000" scaled="0"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3" name="任意多边形: 形状 7"/>
          <p:cNvSpPr/>
          <p:nvPr>
            <p:custDataLst>
              <p:tags r:id="rId7"/>
            </p:custDataLst>
          </p:nvPr>
        </p:nvSpPr>
        <p:spPr>
          <a:xfrm>
            <a:off x="5761444" y="4760199"/>
            <a:ext cx="808417" cy="862560"/>
          </a:xfrm>
          <a:custGeom>
            <a:avLst/>
            <a:gdLst>
              <a:gd name="connsiteX0" fmla="*/ 1385888 w 1450657"/>
              <a:gd name="connsiteY0" fmla="*/ 0 h 1547812"/>
              <a:gd name="connsiteX1" fmla="*/ 1450658 w 1450657"/>
              <a:gd name="connsiteY1" fmla="*/ 1547812 h 1547812"/>
              <a:gd name="connsiteX2" fmla="*/ 0 w 1450657"/>
              <a:gd name="connsiteY2" fmla="*/ 1023938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657" h="1547812">
                <a:moveTo>
                  <a:pt x="1385888" y="0"/>
                </a:moveTo>
                <a:lnTo>
                  <a:pt x="1450658" y="1547812"/>
                </a:lnTo>
                <a:lnTo>
                  <a:pt x="0" y="1023938"/>
                </a:lnTo>
                <a:close/>
              </a:path>
            </a:pathLst>
          </a:custGeom>
          <a:gradFill flip="none" rotWithShape="1">
            <a:gsLst>
              <a:gs pos="36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1800000" scaled="0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5" name="任意多边形: 形状 9"/>
          <p:cNvSpPr/>
          <p:nvPr>
            <p:custDataLst>
              <p:tags r:id="rId8"/>
            </p:custDataLst>
          </p:nvPr>
        </p:nvSpPr>
        <p:spPr>
          <a:xfrm>
            <a:off x="6450430" y="4219838"/>
            <a:ext cx="513819" cy="702787"/>
          </a:xfrm>
          <a:custGeom>
            <a:avLst/>
            <a:gdLst>
              <a:gd name="connsiteX0" fmla="*/ 149542 w 922019"/>
              <a:gd name="connsiteY0" fmla="*/ 969645 h 1261109"/>
              <a:gd name="connsiteX1" fmla="*/ 0 w 922019"/>
              <a:gd name="connsiteY1" fmla="*/ 0 h 1261109"/>
              <a:gd name="connsiteX2" fmla="*/ 922020 w 922019"/>
              <a:gd name="connsiteY2" fmla="*/ 1261110 h 12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019" h="1261109">
                <a:moveTo>
                  <a:pt x="149542" y="969645"/>
                </a:moveTo>
                <a:lnTo>
                  <a:pt x="0" y="0"/>
                </a:lnTo>
                <a:lnTo>
                  <a:pt x="922020" y="126111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92000">
                <a:schemeClr val="accent1"/>
              </a:gs>
            </a:gsLst>
            <a:lin ang="9600000" scaled="0"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" name="任意多边形: 形状 10"/>
          <p:cNvSpPr/>
          <p:nvPr>
            <p:custDataLst>
              <p:tags r:id="rId9"/>
            </p:custDataLst>
          </p:nvPr>
        </p:nvSpPr>
        <p:spPr>
          <a:xfrm>
            <a:off x="6533766" y="4760199"/>
            <a:ext cx="430483" cy="862560"/>
          </a:xfrm>
          <a:custGeom>
            <a:avLst/>
            <a:gdLst>
              <a:gd name="connsiteX0" fmla="*/ 0 w 772477"/>
              <a:gd name="connsiteY0" fmla="*/ 0 h 1547812"/>
              <a:gd name="connsiteX1" fmla="*/ 772477 w 772477"/>
              <a:gd name="connsiteY1" fmla="*/ 291465 h 1547812"/>
              <a:gd name="connsiteX2" fmla="*/ 64770 w 772477"/>
              <a:gd name="connsiteY2" fmla="*/ 1547812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477" h="1547812">
                <a:moveTo>
                  <a:pt x="0" y="0"/>
                </a:moveTo>
                <a:lnTo>
                  <a:pt x="772477" y="291465"/>
                </a:lnTo>
                <a:lnTo>
                  <a:pt x="64770" y="1547812"/>
                </a:lnTo>
                <a:close/>
              </a:path>
            </a:pathLst>
          </a:custGeom>
          <a:gradFill>
            <a:gsLst>
              <a:gs pos="28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21594000" scaled="0"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8" name="任意多边形: 形状 11"/>
          <p:cNvSpPr/>
          <p:nvPr>
            <p:custDataLst>
              <p:tags r:id="rId10"/>
            </p:custDataLst>
          </p:nvPr>
        </p:nvSpPr>
        <p:spPr>
          <a:xfrm>
            <a:off x="5666961" y="4219838"/>
            <a:ext cx="866805" cy="540361"/>
          </a:xfrm>
          <a:custGeom>
            <a:avLst/>
            <a:gdLst>
              <a:gd name="connsiteX0" fmla="*/ 0 w 1555432"/>
              <a:gd name="connsiteY0" fmla="*/ 372428 h 969645"/>
              <a:gd name="connsiteX1" fmla="*/ 1405890 w 1555432"/>
              <a:gd name="connsiteY1" fmla="*/ 0 h 969645"/>
              <a:gd name="connsiteX2" fmla="*/ 1555433 w 1555432"/>
              <a:gd name="connsiteY2" fmla="*/ 969645 h 96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432" h="969645">
                <a:moveTo>
                  <a:pt x="0" y="372428"/>
                </a:moveTo>
                <a:lnTo>
                  <a:pt x="1405890" y="0"/>
                </a:lnTo>
                <a:lnTo>
                  <a:pt x="1555433" y="96964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/>
              </a:gs>
            </a:gsLst>
            <a:lin ang="7200000" scaled="0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9" name="任意多边形: 形状 12"/>
          <p:cNvSpPr/>
          <p:nvPr>
            <p:custDataLst>
              <p:tags r:id="rId11"/>
            </p:custDataLst>
          </p:nvPr>
        </p:nvSpPr>
        <p:spPr>
          <a:xfrm>
            <a:off x="5666961" y="4427383"/>
            <a:ext cx="866805" cy="903431"/>
          </a:xfrm>
          <a:custGeom>
            <a:avLst/>
            <a:gdLst>
              <a:gd name="connsiteX0" fmla="*/ 0 w 1555432"/>
              <a:gd name="connsiteY0" fmla="*/ 0 h 1621155"/>
              <a:gd name="connsiteX1" fmla="*/ 1555433 w 1555432"/>
              <a:gd name="connsiteY1" fmla="*/ 597218 h 1621155"/>
              <a:gd name="connsiteX2" fmla="*/ 169545 w 1555432"/>
              <a:gd name="connsiteY2" fmla="*/ 1621155 h 16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432" h="1621155">
                <a:moveTo>
                  <a:pt x="0" y="0"/>
                </a:moveTo>
                <a:lnTo>
                  <a:pt x="1555433" y="597218"/>
                </a:lnTo>
                <a:lnTo>
                  <a:pt x="169545" y="16211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6000"/>
                  <a:lumOff val="64000"/>
                </a:schemeClr>
              </a:gs>
              <a:gs pos="100000">
                <a:schemeClr val="accent1">
                  <a:lumMod val="77000"/>
                  <a:lumOff val="23000"/>
                </a:schemeClr>
              </a:gs>
            </a:gsLst>
            <a:lin ang="2700000" scaled="1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12"/>
            </p:custDataLst>
          </p:nvPr>
        </p:nvSpPr>
        <p:spPr>
          <a:xfrm rot="20464926">
            <a:off x="4766649" y="4733625"/>
            <a:ext cx="2828260" cy="590855"/>
          </a:xfrm>
          <a:prstGeom prst="ellipse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13"/>
            </p:custDataLst>
          </p:nvPr>
        </p:nvSpPr>
        <p:spPr>
          <a:xfrm rot="997938">
            <a:off x="4877396" y="4733625"/>
            <a:ext cx="2606766" cy="590855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14"/>
            </p:custDataLst>
          </p:nvPr>
        </p:nvSpPr>
        <p:spPr>
          <a:xfrm rot="19668910">
            <a:off x="4686233" y="4733625"/>
            <a:ext cx="2828260" cy="590855"/>
          </a:xfrm>
          <a:prstGeom prst="ellipse">
            <a:avLst/>
          </a:prstGeom>
          <a:noFill/>
          <a:ln w="19050">
            <a:gradFill flip="none" rotWithShape="1">
              <a:gsLst>
                <a:gs pos="1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5"/>
            </p:custDataLst>
          </p:nvPr>
        </p:nvSpPr>
        <p:spPr>
          <a:xfrm>
            <a:off x="7009367" y="4918784"/>
            <a:ext cx="110267" cy="110267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16"/>
            </p:custDataLst>
          </p:nvPr>
        </p:nvSpPr>
        <p:spPr>
          <a:xfrm>
            <a:off x="6381446" y="5332876"/>
            <a:ext cx="110267" cy="110267"/>
          </a:xfrm>
          <a:prstGeom prst="ellipse">
            <a:avLst/>
          </a:prstGeom>
          <a:gradFill flip="none" rotWithShape="1"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任意多边形: 形状 21"/>
          <p:cNvSpPr/>
          <p:nvPr>
            <p:custDataLst>
              <p:tags r:id="rId17"/>
            </p:custDataLst>
          </p:nvPr>
        </p:nvSpPr>
        <p:spPr>
          <a:xfrm>
            <a:off x="1078745" y="3809150"/>
            <a:ext cx="10123652" cy="2006542"/>
          </a:xfrm>
          <a:custGeom>
            <a:avLst/>
            <a:gdLst>
              <a:gd name="connsiteX0" fmla="*/ 4924244 w 9848488"/>
              <a:gd name="connsiteY0" fmla="*/ 0 h 2006368"/>
              <a:gd name="connsiteX1" fmla="*/ 9775437 w 9848488"/>
              <a:gd name="connsiteY1" fmla="*/ 1858432 h 2006368"/>
              <a:gd name="connsiteX2" fmla="*/ 9848488 w 9848488"/>
              <a:gd name="connsiteY2" fmla="*/ 2006368 h 2006368"/>
              <a:gd name="connsiteX3" fmla="*/ 0 w 9848488"/>
              <a:gd name="connsiteY3" fmla="*/ 2006368 h 2006368"/>
              <a:gd name="connsiteX4" fmla="*/ 73051 w 9848488"/>
              <a:gd name="connsiteY4" fmla="*/ 1858432 h 2006368"/>
              <a:gd name="connsiteX5" fmla="*/ 4924244 w 9848488"/>
              <a:gd name="connsiteY5" fmla="*/ 0 h 20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8488" h="2006368">
                <a:moveTo>
                  <a:pt x="4924244" y="0"/>
                </a:moveTo>
                <a:cubicBezTo>
                  <a:pt x="7203603" y="0"/>
                  <a:pt x="9132307" y="781751"/>
                  <a:pt x="9775437" y="1858432"/>
                </a:cubicBezTo>
                <a:lnTo>
                  <a:pt x="9848488" y="2006368"/>
                </a:lnTo>
                <a:lnTo>
                  <a:pt x="0" y="2006368"/>
                </a:lnTo>
                <a:lnTo>
                  <a:pt x="73051" y="1858432"/>
                </a:lnTo>
                <a:cubicBezTo>
                  <a:pt x="716182" y="781751"/>
                  <a:pt x="2644886" y="0"/>
                  <a:pt x="4924244" y="0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2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18"/>
            </p:custDataLst>
          </p:nvPr>
        </p:nvSpPr>
        <p:spPr>
          <a:xfrm>
            <a:off x="1704742" y="4636029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19"/>
            </p:custDataLst>
          </p:nvPr>
        </p:nvSpPr>
        <p:spPr>
          <a:xfrm>
            <a:off x="1761290" y="4824021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20"/>
            </p:custDataLst>
          </p:nvPr>
        </p:nvSpPr>
        <p:spPr>
          <a:xfrm>
            <a:off x="1368425" y="2853055"/>
            <a:ext cx="1074420" cy="10902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sz="1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海外扰动</a:t>
            </a:r>
            <a:endParaRPr sz="14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latin typeface="+mn-ea"/>
                <a:cs typeface="+mn-ea"/>
                <a:sym typeface="+mn-ea"/>
              </a:rPr>
              <a:t>美大选落地</a:t>
            </a:r>
            <a:endParaRPr lang="zh-CN" sz="1400">
              <a:latin typeface="+mn-ea"/>
              <a:cs typeface="+mn-ea"/>
              <a:sym typeface="+mn-ea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latin typeface="+mn-ea"/>
                <a:cs typeface="+mn-ea"/>
                <a:sym typeface="+mn-ea"/>
              </a:rPr>
              <a:t>美联储降息</a:t>
            </a:r>
            <a:endParaRPr lang="zh-CN" sz="1400">
              <a:latin typeface="+mn-ea"/>
              <a:cs typeface="+mn-ea"/>
              <a:sym typeface="+mn-ea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1"/>
            </p:custDataLst>
          </p:nvPr>
        </p:nvCxnSpPr>
        <p:spPr>
          <a:xfrm flipV="1">
            <a:off x="1761466" y="4132769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椭圆 40"/>
          <p:cNvSpPr/>
          <p:nvPr>
            <p:custDataLst>
              <p:tags r:id="rId22"/>
            </p:custDataLst>
          </p:nvPr>
        </p:nvSpPr>
        <p:spPr>
          <a:xfrm>
            <a:off x="8450710" y="4196609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>
            <p:custDataLst>
              <p:tags r:id="rId23"/>
            </p:custDataLst>
          </p:nvPr>
        </p:nvSpPr>
        <p:spPr>
          <a:xfrm>
            <a:off x="10183022" y="4669716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>
            <p:custDataLst>
              <p:tags r:id="rId24"/>
            </p:custDataLst>
          </p:nvPr>
        </p:nvCxnSpPr>
        <p:spPr>
          <a:xfrm flipV="1">
            <a:off x="10273368" y="3956874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椭圆 45"/>
          <p:cNvSpPr/>
          <p:nvPr>
            <p:custDataLst>
              <p:tags r:id="rId25"/>
            </p:custDataLst>
          </p:nvPr>
        </p:nvSpPr>
        <p:spPr>
          <a:xfrm>
            <a:off x="3708288" y="4018013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>
            <p:custDataLst>
              <p:tags r:id="rId26"/>
            </p:custDataLst>
          </p:nvPr>
        </p:nvSpPr>
        <p:spPr>
          <a:xfrm>
            <a:off x="3764835" y="4018046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7"/>
            </p:custDataLst>
          </p:nvPr>
        </p:nvSpPr>
        <p:spPr>
          <a:xfrm>
            <a:off x="7941945" y="1809115"/>
            <a:ext cx="1731010" cy="18846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0" indent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</a:t>
            </a:r>
            <a:r>
              <a:rPr lang="zh-CN" altLang="en-US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股</a:t>
            </a:r>
            <a:r>
              <a:rPr lang="zh-CN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中报</a:t>
            </a:r>
            <a:endParaRPr lang="zh-CN" sz="16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latin typeface="+mn-ea"/>
                <a:cs typeface="+mn-ea"/>
                <a:sym typeface="+mn-ea"/>
              </a:rPr>
              <a:t>→</a:t>
            </a:r>
            <a:r>
              <a:rPr lang="zh-CN" altLang="en-US" sz="1600">
                <a:latin typeface="+mn-ea"/>
                <a:cs typeface="+mn-ea"/>
                <a:sym typeface="+mn-ea"/>
              </a:rPr>
              <a:t>潜伏预增</a:t>
            </a:r>
            <a:endParaRPr lang="zh-CN" altLang="en-US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latin typeface="+mn-ea"/>
                <a:cs typeface="+mn-ea"/>
                <a:sym typeface="+mn-ea"/>
              </a:rPr>
              <a:t>→</a:t>
            </a:r>
            <a:r>
              <a:rPr lang="zh-CN" altLang="en-US" sz="1600">
                <a:latin typeface="+mn-ea"/>
                <a:cs typeface="+mn-ea"/>
                <a:sym typeface="+mn-ea"/>
              </a:rPr>
              <a:t>布局确定性</a:t>
            </a: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8"/>
            </p:custDataLst>
          </p:nvPr>
        </p:nvCxnSpPr>
        <p:spPr>
          <a:xfrm flipV="1">
            <a:off x="3765646" y="3293773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1" name="椭圆 110"/>
          <p:cNvSpPr/>
          <p:nvPr>
            <p:custDataLst>
              <p:tags r:id="rId29"/>
            </p:custDataLst>
          </p:nvPr>
        </p:nvSpPr>
        <p:spPr>
          <a:xfrm>
            <a:off x="6003933" y="3810368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椭圆 111"/>
          <p:cNvSpPr/>
          <p:nvPr>
            <p:custDataLst>
              <p:tags r:id="rId30"/>
            </p:custDataLst>
          </p:nvPr>
        </p:nvSpPr>
        <p:spPr>
          <a:xfrm>
            <a:off x="6003966" y="3843421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8" name="直接连接符 107"/>
          <p:cNvCxnSpPr/>
          <p:nvPr>
            <p:custDataLst>
              <p:tags r:id="rId31"/>
            </p:custDataLst>
          </p:nvPr>
        </p:nvCxnSpPr>
        <p:spPr>
          <a:xfrm flipV="1">
            <a:off x="6094312" y="3044218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文本框 2"/>
          <p:cNvSpPr txBox="1"/>
          <p:nvPr/>
        </p:nvSpPr>
        <p:spPr>
          <a:xfrm>
            <a:off x="3284855" y="2507615"/>
            <a:ext cx="1054735" cy="1062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sz="1400" b="1">
                <a:solidFill>
                  <a:srgbClr val="FF0000"/>
                </a:solidFill>
                <a:latin typeface="+mn-ea"/>
                <a:cs typeface="+mn-ea"/>
              </a:rPr>
              <a:t>外围市场</a:t>
            </a:r>
            <a:endParaRPr lang="zh-CN" sz="14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+mn-ea"/>
                <a:cs typeface="+mn-ea"/>
              </a:rPr>
              <a:t>隔夜美股</a:t>
            </a:r>
            <a:endParaRPr lang="zh-CN" sz="140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+mn-ea"/>
                <a:cs typeface="+mn-ea"/>
              </a:rPr>
              <a:t>港股等</a:t>
            </a:r>
            <a:endParaRPr lang="zh-CN" sz="1400">
              <a:latin typeface="+mn-ea"/>
              <a:cs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32"/>
            </p:custDataLst>
          </p:nvPr>
        </p:nvCxnSpPr>
        <p:spPr>
          <a:xfrm flipV="1">
            <a:off x="8506163" y="3483164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椭圆 7"/>
          <p:cNvSpPr/>
          <p:nvPr>
            <p:custDataLst>
              <p:tags r:id="rId33"/>
            </p:custDataLst>
          </p:nvPr>
        </p:nvSpPr>
        <p:spPr>
          <a:xfrm>
            <a:off x="8506622" y="4196641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51525" y="2586355"/>
            <a:ext cx="835025" cy="70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400" b="1">
                <a:solidFill>
                  <a:srgbClr val="FF0000"/>
                </a:solidFill>
                <a:latin typeface="+mn-ea"/>
                <a:cs typeface="+mn-ea"/>
              </a:rPr>
              <a:t>国家队</a:t>
            </a:r>
            <a:endParaRPr lang="zh-CN" sz="1400">
              <a:latin typeface="+mn-ea"/>
              <a:cs typeface="+mn-ea"/>
            </a:endParaRPr>
          </a:p>
          <a:p>
            <a:endParaRPr lang="zh-CN" sz="1400"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34"/>
            </p:custDataLst>
          </p:nvPr>
        </p:nvSpPr>
        <p:spPr>
          <a:xfrm>
            <a:off x="9909175" y="2686685"/>
            <a:ext cx="1768475" cy="1270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市场热点</a:t>
            </a:r>
            <a:endParaRPr lang="zh-CN" altLang="en-US" sz="16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 b="1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网络安全</a:t>
            </a:r>
            <a:endParaRPr lang="zh-CN" sz="1600" b="1">
              <a:solidFill>
                <a:srgbClr val="0070C0"/>
              </a:solidFill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latin typeface="+mn-ea"/>
                <a:cs typeface="+mn-ea"/>
                <a:sym typeface="+mn-ea"/>
              </a:rPr>
              <a:t>智能驾驶</a:t>
            </a:r>
            <a:endParaRPr lang="zh-CN" sz="1600"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芯片半导体</a:t>
            </a:r>
            <a:endParaRPr lang="zh-CN" sz="16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latin typeface="+mn-ea"/>
                <a:cs typeface="+mn-ea"/>
                <a:sym typeface="+mn-ea"/>
              </a:rPr>
              <a:t>储能光伏</a:t>
            </a:r>
            <a:endParaRPr lang="zh-CN" sz="1600"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latin typeface="+mn-ea"/>
                <a:cs typeface="+mn-ea"/>
                <a:sym typeface="+mn-ea"/>
              </a:rPr>
              <a:t>设备更新</a:t>
            </a:r>
            <a:r>
              <a:rPr lang="en-US" altLang="zh-CN" sz="1600"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环保水务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735" y="1013460"/>
            <a:ext cx="5538470" cy="4898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088005" y="0"/>
            <a:ext cx="6066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短线跟庄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选股策略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00520" y="3654425"/>
            <a:ext cx="2799715" cy="1322070"/>
          </a:xfrm>
          <a:prstGeom prst="rect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 b="1">
                <a:sym typeface="+mn-ea"/>
              </a:rPr>
              <a:t>方法：</a:t>
            </a:r>
            <a:endParaRPr lang="zh-CN" altLang="en-US" sz="1600" b="1">
              <a:sym typeface="+mn-ea"/>
            </a:endParaRPr>
          </a:p>
          <a:p>
            <a:r>
              <a:rPr lang="zh-CN" altLang="en-US" sz="1600">
                <a:sym typeface="+mn-ea"/>
              </a:rPr>
              <a:t>①大额连买</a:t>
            </a:r>
            <a:r>
              <a:rPr lang="en-US" altLang="zh-CN" sz="1600">
                <a:sym typeface="+mn-ea"/>
              </a:rPr>
              <a:t>≥4</a:t>
            </a:r>
            <a:endParaRPr lang="en-US" altLang="zh-CN" sz="1600">
              <a:sym typeface="+mn-ea"/>
            </a:endParaRPr>
          </a:p>
          <a:p>
            <a:r>
              <a:rPr lang="zh-CN" altLang="en-US" sz="1600">
                <a:sym typeface="+mn-ea"/>
              </a:rPr>
              <a:t>②上升通道横盘蓄势或回档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③优选近日风口</a:t>
            </a:r>
            <a:endParaRPr lang="zh-CN" altLang="en-US" sz="1600"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sym typeface="+mn-ea"/>
              </a:rPr>
              <a:t>（用智能盯盘）</a:t>
            </a:r>
            <a:endParaRPr lang="zh-CN" altLang="en-US" sz="1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892810"/>
            <a:ext cx="5293995" cy="2684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34980"/>
          <a:stretch>
            <a:fillRect/>
          </a:stretch>
        </p:blipFill>
        <p:spPr>
          <a:xfrm>
            <a:off x="803275" y="3654425"/>
            <a:ext cx="5046345" cy="24498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273935" y="4589780"/>
            <a:ext cx="3369310" cy="13220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 b="1">
                <a:sym typeface="+mn-ea"/>
              </a:rPr>
              <a:t>方法：</a:t>
            </a:r>
            <a:endParaRPr lang="zh-CN" altLang="en-US" sz="1600" b="1">
              <a:sym typeface="+mn-ea"/>
            </a:endParaRPr>
          </a:p>
          <a:p>
            <a:r>
              <a:rPr lang="zh-CN" sz="1600">
                <a:sym typeface="+mn-ea"/>
              </a:rPr>
              <a:t>①盘中分时异动</a:t>
            </a:r>
            <a:endParaRPr lang="zh-CN" sz="1600">
              <a:sym typeface="+mn-ea"/>
            </a:endParaRPr>
          </a:p>
          <a:p>
            <a:r>
              <a:rPr lang="zh-CN" sz="1600">
                <a:sym typeface="+mn-ea"/>
              </a:rPr>
              <a:t>②日</a:t>
            </a:r>
            <a:r>
              <a:rPr lang="en-US" altLang="zh-CN" sz="1600">
                <a:sym typeface="+mn-ea"/>
              </a:rPr>
              <a:t>k</a:t>
            </a:r>
            <a:r>
              <a:rPr lang="zh-CN" altLang="en-US" sz="1600">
                <a:sym typeface="+mn-ea"/>
              </a:rPr>
              <a:t>最佳出手点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（水手变色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辅助线首根反弹阳线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金叉初期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优选当日风口）</a:t>
            </a:r>
            <a:endParaRPr lang="en-US" altLang="zh-CN" sz="160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1"/>
  <p:tag name="KSO_WM_TEMPLATE_CATEGORY" val="diagram"/>
  <p:tag name="KSO_WM_TEMPLATE_INDEX" val="20231731"/>
  <p:tag name="KSO_WM_UNIT_LAYERLEVEL" val="1_1_1"/>
  <p:tag name="KSO_WM_TAG_VERSION" val="3.0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5.25,&quot;top&quot;:26.75,&quot;width&quot;:857.9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,&quot;colorType&quot;:1,&quot;foreColorIndex&quot;:5,&quot;pos&quot;:0,&quot;transparency&quot;:0.8500000238418579},{&quot;brightness&quot;:0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00000047683716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87"/>
  <p:tag name="KSO_WM_UNIT_LINE_FORE_SCHEMECOLOR_INDEX_2_TRANS" val="1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2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2199999988079071,&quot;colorType&quot;:1,&quot;foreColorIndex&quot;:5,&quot;pos&quot;:0.009999999776482582,&quot;transparency&quot;:0},{&quot;brightness&quot;:-0.09000000357627869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3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4000000059604645,&quot;colorType&quot;:1,&quot;foreColorIndex&quot;:5,&quot;pos&quot;:0.189999997615814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4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5,&quot;colorType&quot;:1,&quot;foreColorIndex&quot;:5,&quot;pos&quot;:0,&quot;transparency&quot;:0},{&quot;brightness&quot;:0.1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5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36000001430511475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6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6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7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7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2800000011920929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8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8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4499999880790710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9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9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6399999856948853,&quot;colorType&quot;:1,&quot;foreColorIndex&quot;:5,&quot;pos&quot;:0,&quot;transparency&quot;:0},{&quot;brightness&quot;:0.23000000417232513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0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1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2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.4"/>
  <p:tag name="KSO_WM_UNIT_LINE_FORE_SCHEMECOLOR_INDEX_1" val="5"/>
  <p:tag name="KSO_WM_UNIT_LINE_FORE_SCHEMECOLOR_INDEX_1_POS" val="0.01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3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4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800000011920929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5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5,&quot;pos&quot;:0,&quot;transparency&quot;:0},{&quot;brightness&quot;:0,&quot;colorType&quot;:1,&quot;foreColorIndex&quot;:5,&quot;pos&quot;:0.9200000166893005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92"/>
  <p:tag name="KSO_WM_UNIT_LINE_FORE_SCHEMECOLOR_INDEX_2_TRANS" val="1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1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1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31_3*l_h_a*1_1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1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2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2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31_3*l_h_a*1_2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2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3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3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3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3"/>
  <p:tag name="KSO_WM_TEMPLATE_CATEGORY" val="diagram"/>
  <p:tag name="KSO_WM_TEMPLATE_INDEX" val="20231731"/>
  <p:tag name="KSO_WM_UNIT_LAYERLEVEL" val="1_1_1"/>
  <p:tag name="KSO_WM_TAG_VERSION" val="3.0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5.25,&quot;top&quot;:26.75,&quot;width&quot;:857.9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2"/>
  <p:tag name="KSO_WM_TEMPLATE_CATEGORY" val="diagram"/>
  <p:tag name="KSO_WM_TEMPLATE_INDEX" val="20231731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5.25,&quot;top&quot;:26.75,&quot;width&quot;:857.9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31_3*l_h_a*1_2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0069]}"/>
  <p:tag name="KSO_WM_SLIDE_ITEM_CNT" val="4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65&quot;:[20205081],&quot;70&quot;:[3312359,3314058,3312209,3320069,3314060]}"/>
  <p:tag name="commondata" val="eyJoZGlkIjoiMTE5OTlmMmY3Mzc0MTBlODE0YTNlMWY0MTJhZTZiYTY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WPS 演示</Application>
  <PresentationFormat>宽屏</PresentationFormat>
  <Paragraphs>140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Roboto</vt:lpstr>
      <vt:lpstr>汉仪旗黑-55简</vt:lpstr>
      <vt:lpstr>微软雅黑</vt:lpstr>
      <vt:lpstr>思源黑体 CN Medium</vt:lpstr>
      <vt:lpstr>黑体</vt:lpstr>
      <vt:lpstr>思源黑体 Normal</vt:lpstr>
      <vt:lpstr>阿里巴巴普惠体 Light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1116</cp:revision>
  <dcterms:created xsi:type="dcterms:W3CDTF">2019-06-19T02:08:00Z</dcterms:created>
  <dcterms:modified xsi:type="dcterms:W3CDTF">2024-07-26T02:21:27Z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67F8E99CA25843CDBAFD0150A9FB820A</vt:lpwstr>
  </property>
</Properties>
</file>