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505" r:id="rId6"/>
    <p:sldId id="500" r:id="rId7"/>
    <p:sldId id="1478" r:id="rId8"/>
    <p:sldId id="1137" r:id="rId9"/>
    <p:sldId id="509" r:id="rId10"/>
    <p:sldId id="818" r:id="rId11"/>
    <p:sldId id="1153" r:id="rId12"/>
    <p:sldId id="1414" r:id="rId13"/>
    <p:sldId id="1284" r:id="rId14"/>
    <p:sldId id="1481" r:id="rId15"/>
    <p:sldId id="1482" r:id="rId16"/>
    <p:sldId id="1438" r:id="rId17"/>
    <p:sldId id="1222" r:id="rId18"/>
    <p:sldId id="1480" r:id="rId19"/>
    <p:sldId id="1479" r:id="rId20"/>
    <p:sldId id="800" r:id="rId21"/>
    <p:sldId id="372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9" userDrawn="1">
          <p15:clr>
            <a:srgbClr val="A4A3A4"/>
          </p15:clr>
        </p15:guide>
        <p15:guide id="2" pos="36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6E6"/>
    <a:srgbClr val="FFFFFF"/>
    <a:srgbClr val="F324F3"/>
    <a:srgbClr val="FFF6CD"/>
    <a:srgbClr val="FFFDF5"/>
    <a:srgbClr val="FFDFDF"/>
    <a:srgbClr val="D16664"/>
    <a:srgbClr val="FFFC91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899"/>
        <p:guide pos="36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4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深化科技体系改革</a:t>
            </a:r>
            <a:r>
              <a:rPr lang="en-US" altLang="zh-CN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江苏新能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如何找到已经披露了中报同比大增</a:t>
            </a:r>
            <a:r>
              <a:rPr lang="en-US" altLang="zh-CN">
                <a:sym typeface="+mn-ea"/>
              </a:rPr>
              <a:t>50%</a:t>
            </a:r>
            <a:r>
              <a:rPr lang="zh-CN" altLang="en-US">
                <a:sym typeface="+mn-ea"/>
              </a:rPr>
              <a:t>以上的公司？</a:t>
            </a:r>
            <a:endParaRPr lang="zh-CN" altLang="en-US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image" Target="../media/image20.png"/><Relationship Id="rId2" Type="http://schemas.openxmlformats.org/officeDocument/2006/relationships/tags" Target="../tags/tag126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8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0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139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2.xml"/><Relationship Id="rId4" Type="http://schemas.openxmlformats.org/officeDocument/2006/relationships/image" Target="../media/image30.png"/><Relationship Id="rId3" Type="http://schemas.openxmlformats.org/officeDocument/2006/relationships/hyperlink" Target="https://neican.n8n8.cn/details/strategy/2934" TargetMode="External"/><Relationship Id="rId2" Type="http://schemas.openxmlformats.org/officeDocument/2006/relationships/image" Target="../media/image29.png"/><Relationship Id="rId1" Type="http://schemas.openxmlformats.org/officeDocument/2006/relationships/tags" Target="../tags/tag141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4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tags" Target="../tags/tag14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2" Type="http://schemas.openxmlformats.org/officeDocument/2006/relationships/image" Target="../media/image34.png"/><Relationship Id="rId1" Type="http://schemas.openxmlformats.org/officeDocument/2006/relationships/tags" Target="../tags/tag1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1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0"/>
            <a:ext cx="3528060" cy="374650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A1120619060027</a:t>
              </a:r>
              <a:endPara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707515" y="134048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r>
              <a:rPr lang="zh-CN" altLang="en-US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持续地量</a:t>
            </a: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r>
              <a:rPr 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紧跟资金优选个股</a:t>
            </a:r>
            <a:endParaRPr lang="zh-CN" altLang="en-US" sz="36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r>
              <a:rPr lang="zh-CN" sz="24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（紧跟资金脉搏，捕捉短线机会）</a:t>
            </a:r>
            <a:endParaRPr lang="zh-CN" sz="24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accent4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资金脉搏</a:t>
            </a:r>
            <a:r>
              <a:rPr lang="en-US" altLang="zh-CN" sz="2400" b="1" dirty="0">
                <a:solidFill>
                  <a:schemeClr val="accent4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accent4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2024 .08.13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301490" y="0"/>
            <a:ext cx="4604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日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k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爆量回档选股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7380" y="962025"/>
            <a:ext cx="10451465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Aft>
                <a:spcPct val="0"/>
              </a:spcAft>
            </a:pPr>
            <a:r>
              <a:rPr lang="zh-CN" altLang="en-US" sz="1600">
                <a:solidFill>
                  <a:srgbClr val="333333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爆量本质上市主力试盘动作，缩量回档到支撑区一般就会有低吸机会，后期大概率有一波反弹</a:t>
            </a:r>
            <a:endParaRPr lang="zh-CN" altLang="en-US" sz="1600">
              <a:solidFill>
                <a:srgbClr val="333333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marL="0" indent="0" algn="just" defTabSz="266700">
              <a:spcAft>
                <a:spcPct val="0"/>
              </a:spcAft>
            </a:pPr>
            <a:endParaRPr lang="zh-CN" altLang="en-US" sz="1600">
              <a:solidFill>
                <a:srgbClr val="333333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marL="0" indent="0" algn="just" defTabSz="266700">
              <a:spcAft>
                <a:spcPct val="0"/>
              </a:spcAft>
            </a:pPr>
            <a:r>
              <a:rPr lang="zh-CN" altLang="en-US" sz="1600">
                <a:solidFill>
                  <a:srgbClr val="333333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爆量回档</a:t>
            </a:r>
            <a:r>
              <a:rPr lang="en-US" altLang="zh-CN" sz="1600" b="0" i="0">
                <a:solidFill>
                  <a:srgbClr val="333333"/>
                </a:solidFill>
                <a:latin typeface="华文细黑" panose="02010600040101010101" charset="-122"/>
                <a:ea typeface="华文细黑" panose="02010600040101010101" charset="-122"/>
              </a:rPr>
              <a:t>1</a:t>
            </a:r>
            <a:r>
              <a:rPr lang="zh-CN" altLang="en-US" sz="1600" b="0" i="0">
                <a:solidFill>
                  <a:srgbClr val="333333"/>
                </a:solidFill>
                <a:latin typeface="华文细黑" panose="02010600040101010101" charset="-122"/>
                <a:ea typeface="华文细黑" panose="02010600040101010101" charset="-122"/>
              </a:rPr>
              <a:t>：爆量当天涨停板，等缩量回档辅助线（或回档涨停板上沿支撑）</a:t>
            </a:r>
            <a:r>
              <a:rPr lang="en-US" altLang="zh-CN" sz="1600" b="0" i="0">
                <a:solidFill>
                  <a:srgbClr val="333333"/>
                </a:solidFill>
                <a:latin typeface="华文细黑" panose="02010600040101010101" charset="-122"/>
                <a:ea typeface="华文细黑" panose="02010600040101010101" charset="-122"/>
              </a:rPr>
              <a:t>+</a:t>
            </a:r>
            <a:r>
              <a:rPr lang="zh-CN" altLang="en-US" sz="1600" b="0" i="0">
                <a:solidFill>
                  <a:srgbClr val="333333"/>
                </a:solidFill>
                <a:latin typeface="华文细黑" panose="02010600040101010101" charset="-122"/>
                <a:ea typeface="华文细黑" panose="02010600040101010101" charset="-122"/>
              </a:rPr>
              <a:t>捕捞季节金叉的低吸机会</a:t>
            </a:r>
            <a:endParaRPr lang="zh-CN" altLang="en-US" sz="1600" b="0" i="0">
              <a:solidFill>
                <a:srgbClr val="333333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marL="0" indent="0" algn="just" defTabSz="266700">
              <a:spcAft>
                <a:spcPct val="0"/>
              </a:spcAft>
            </a:pPr>
            <a:r>
              <a:rPr lang="zh-CN" altLang="en-US" sz="1600">
                <a:solidFill>
                  <a:srgbClr val="333333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爆量回档</a:t>
            </a:r>
            <a:r>
              <a:rPr lang="en-US" altLang="zh-CN" sz="1600">
                <a:solidFill>
                  <a:srgbClr val="333333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2</a:t>
            </a:r>
            <a:r>
              <a:rPr lang="zh-CN" altLang="en-US" sz="1600">
                <a:solidFill>
                  <a:srgbClr val="333333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：爆量当天冲高回来大阳线，等回档</a:t>
            </a:r>
            <a:r>
              <a:rPr lang="en-US" altLang="zh-CN" sz="1600">
                <a:solidFill>
                  <a:srgbClr val="333333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5</a:t>
            </a:r>
            <a:r>
              <a:rPr lang="zh-CN" altLang="en-US" sz="1600">
                <a:solidFill>
                  <a:srgbClr val="333333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日线的低吸机会（次日高抛止盈，跌破</a:t>
            </a:r>
            <a:r>
              <a:rPr lang="en-US" altLang="zh-CN" sz="1600">
                <a:solidFill>
                  <a:srgbClr val="333333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5</a:t>
            </a:r>
            <a:r>
              <a:rPr lang="zh-CN" altLang="en-US" sz="1600">
                <a:solidFill>
                  <a:srgbClr val="333333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日线</a:t>
            </a:r>
            <a:r>
              <a:rPr lang="en-US" altLang="zh-CN" sz="1600">
                <a:solidFill>
                  <a:srgbClr val="333333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2-3</a:t>
            </a:r>
            <a:r>
              <a:rPr lang="zh-CN" altLang="en-US" sz="1600">
                <a:solidFill>
                  <a:srgbClr val="333333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个点坚决止损）</a:t>
            </a:r>
            <a:endParaRPr lang="zh-CN" altLang="en-US" sz="1600" b="0" i="0">
              <a:solidFill>
                <a:srgbClr val="333333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marL="0" indent="0" algn="just" defTabSz="266700">
              <a:spcAft>
                <a:spcPct val="0"/>
              </a:spcAft>
            </a:pPr>
            <a:endParaRPr lang="zh-CN" altLang="en-US" sz="1600" b="0" i="0">
              <a:solidFill>
                <a:srgbClr val="333333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marL="0" indent="0" algn="just" defTabSz="266700">
              <a:spcAft>
                <a:spcPct val="0"/>
              </a:spcAft>
            </a:pPr>
            <a:endParaRPr lang="zh-CN" altLang="en-US" sz="1600" b="0" i="0">
              <a:solidFill>
                <a:srgbClr val="333333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680" y="2161540"/>
            <a:ext cx="3860165" cy="380428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2161540"/>
            <a:ext cx="6355715" cy="3728085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844290" y="13970"/>
            <a:ext cx="4795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日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k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涨停复制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选股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0430" y="1591310"/>
            <a:ext cx="6736080" cy="449389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697865" y="986790"/>
            <a:ext cx="10805160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120000"/>
              </a:lnSpc>
            </a:pPr>
            <a:r>
              <a:rPr 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《涨停复制》是上升回档的升级版，主要针对近期有过涨停板的个股去捕捉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再次涨停拉升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的短线爆发机会。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5928995" y="2281555"/>
            <a:ext cx="1242060" cy="680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80000"/>
              </a:lnSpc>
            </a:pPr>
            <a:r>
              <a:rPr 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复制涨停</a:t>
            </a:r>
            <a:endParaRPr lang="zh-CN" sz="20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429760" y="2077085"/>
            <a:ext cx="1240155" cy="400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00000"/>
              </a:lnSpc>
            </a:pPr>
            <a:r>
              <a:rPr 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回档调整</a:t>
            </a:r>
            <a:endParaRPr lang="zh-CN" sz="20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3583305" y="2892425"/>
            <a:ext cx="1402080" cy="363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90000"/>
              </a:lnSpc>
            </a:pPr>
            <a:r>
              <a:rPr 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涨停突破</a:t>
            </a:r>
            <a:endParaRPr lang="zh-CN" sz="20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551170" y="5641340"/>
            <a:ext cx="436880" cy="398780"/>
          </a:xfrm>
          <a:prstGeom prst="ellipse">
            <a:avLst/>
          </a:prstGeom>
          <a:solidFill>
            <a:schemeClr val="accent6">
              <a:lumMod val="75000"/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7"/>
            </p:custDataLst>
          </p:nvPr>
        </p:nvSpPr>
        <p:spPr>
          <a:xfrm>
            <a:off x="5669280" y="3101340"/>
            <a:ext cx="318770" cy="309880"/>
          </a:xfrm>
          <a:prstGeom prst="ellipse">
            <a:avLst/>
          </a:prstGeom>
          <a:solidFill>
            <a:schemeClr val="accent6">
              <a:lumMod val="75000"/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8037830" y="2002155"/>
            <a:ext cx="3375660" cy="4065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40000"/>
              </a:lnSpc>
            </a:pP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操作要点</a:t>
            </a:r>
            <a:endParaRPr lang="zh-CN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40000"/>
              </a:lnSpc>
            </a:pP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1、涨停突破</a:t>
            </a:r>
            <a:r>
              <a:rPr lang="zh-CN" altLang="en-US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：</a:t>
            </a: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寻找在技术形态上有突破性的涨停板</a:t>
            </a:r>
            <a:endParaRPr lang="zh-CN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endParaRPr lang="zh-CN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2、回档确认：对涨停之后的回档过程做量价确认</a:t>
            </a:r>
            <a:endParaRPr lang="zh-CN" b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indent="0">
              <a:lnSpc>
                <a:spcPct val="110000"/>
              </a:lnSpc>
            </a:pPr>
            <a:r>
              <a:rPr lang="zh-CN" b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3、复制涨停：关注回档调整后</a:t>
            </a:r>
            <a:r>
              <a:rPr lang="zh-CN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的再次启动最佳买点</a:t>
            </a:r>
            <a:endParaRPr lang="zh-CN">
              <a:solidFill>
                <a:schemeClr val="tx1"/>
              </a:solidFill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71570" y="25400"/>
            <a:ext cx="540258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实战演练</a:t>
            </a:r>
            <a:endParaRPr kumimoji="0" lang="zh-CN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85470" y="4825365"/>
            <a:ext cx="5037455" cy="11468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solidFill>
              <a:schemeClr val="accent4"/>
            </a:solidFill>
            <a:prstDash val="dash"/>
            <a:miter lim="800000"/>
          </a:ln>
        </p:spPr>
        <p:style>
          <a:lnRef idx="0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zh-CN" altLang="en-US" sz="1400">
                <a:sym typeface="+mn-ea"/>
              </a:rPr>
              <a:t>第一步：</a:t>
            </a:r>
            <a:r>
              <a:rPr lang="zh-CN" sz="1400">
                <a:sym typeface="+mn-ea"/>
              </a:rPr>
              <a:t>一键选出符合三板斧且近期有涨停基因个股</a:t>
            </a:r>
            <a:endParaRPr lang="zh-CN" sz="14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ym typeface="+mn-ea"/>
              </a:rPr>
              <a:t>第二步：选出涨停板具备突破性质的个股</a:t>
            </a:r>
            <a:endParaRPr lang="zh-CN" altLang="en-US" sz="14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ym typeface="+mn-ea"/>
              </a:rPr>
              <a:t>第三步：优选涨跌幅±</a:t>
            </a:r>
            <a:r>
              <a:rPr lang="en-US" altLang="zh-CN" sz="1400">
                <a:sym typeface="+mn-ea"/>
              </a:rPr>
              <a:t>4</a:t>
            </a:r>
            <a:r>
              <a:rPr lang="zh-CN" altLang="en-US" sz="1400">
                <a:sym typeface="+mn-ea"/>
              </a:rPr>
              <a:t>，正在回档末段或金叉初期个股</a:t>
            </a:r>
            <a:endParaRPr lang="zh-CN" altLang="en-US" sz="14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ym typeface="+mn-ea"/>
              </a:rPr>
              <a:t>（回档的</a:t>
            </a:r>
            <a:r>
              <a:rPr lang="en-US" altLang="zh-CN" sz="1400">
                <a:sym typeface="+mn-ea"/>
              </a:rPr>
              <a:t>2</a:t>
            </a:r>
            <a:r>
              <a:rPr lang="zh-CN" altLang="en-US" sz="1400">
                <a:sym typeface="+mn-ea"/>
              </a:rPr>
              <a:t>个买点：</a:t>
            </a:r>
            <a:r>
              <a:rPr lang="en-US" altLang="zh-CN" sz="1400">
                <a:sym typeface="+mn-ea"/>
              </a:rPr>
              <a:t>60</a:t>
            </a:r>
            <a:r>
              <a:rPr lang="zh-CN" altLang="en-US" sz="1400">
                <a:sym typeface="+mn-ea"/>
              </a:rPr>
              <a:t>分钟首个金叉、日</a:t>
            </a:r>
            <a:r>
              <a:rPr lang="en-US" altLang="zh-CN" sz="1400">
                <a:sym typeface="+mn-ea"/>
              </a:rPr>
              <a:t>k</a:t>
            </a:r>
            <a:r>
              <a:rPr lang="zh-CN" altLang="en-US" sz="1400">
                <a:sym typeface="+mn-ea"/>
              </a:rPr>
              <a:t>的首个金叉）</a:t>
            </a:r>
            <a:endParaRPr lang="zh-CN" altLang="en-US" sz="140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7062"/>
          <a:stretch>
            <a:fillRect/>
          </a:stretch>
        </p:blipFill>
        <p:spPr>
          <a:xfrm>
            <a:off x="5892800" y="1066165"/>
            <a:ext cx="6067425" cy="236283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115" y="3549650"/>
            <a:ext cx="4375785" cy="254381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 b="32504"/>
          <a:stretch>
            <a:fillRect/>
          </a:stretch>
        </p:blipFill>
        <p:spPr>
          <a:xfrm>
            <a:off x="585470" y="1019810"/>
            <a:ext cx="5036820" cy="365633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60420" y="0"/>
            <a:ext cx="6078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农业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风口的产业图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0" y="979805"/>
            <a:ext cx="7459345" cy="51936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64735" y="882650"/>
            <a:ext cx="14001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基本面向好</a:t>
            </a:r>
            <a:endParaRPr lang="zh-CN" altLang="en-US"/>
          </a:p>
          <a:p>
            <a:r>
              <a:rPr lang="zh-CN" altLang="en-US"/>
              <a:t>技术超跌</a:t>
            </a:r>
            <a:endParaRPr lang="zh-CN" altLang="en-US"/>
          </a:p>
          <a:p>
            <a:r>
              <a:rPr lang="zh-CN" altLang="en-US"/>
              <a:t>风格防御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8945" y="882650"/>
            <a:ext cx="3869690" cy="1599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/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华西证券指出，</a:t>
            </a:r>
            <a:r>
              <a:rPr lang="en-US" altLang="zh-CN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月学校开学、天气转凉叠加中秋节提振，猪肉需求有望边际好转，且从产能推断</a:t>
            </a:r>
            <a:r>
              <a:rPr lang="en-US" altLang="zh-CN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年下半年能繁存栏量降幅呈逐月放大趋势，供应压力或加速减少。随着猪价上涨，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生猪养殖企业基本面改善，三季度利润有望进一步扩大</a:t>
            </a:r>
            <a:r>
              <a:rPr lang="zh-CN" altLang="en-US" sz="14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，建议继续关注成本改善显著，且未来出栏量弹性较高的标的。</a:t>
            </a:r>
            <a:endParaRPr lang="zh-CN" altLang="en-US" sz="14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b="21176"/>
          <a:stretch>
            <a:fillRect/>
          </a:stretch>
        </p:blipFill>
        <p:spPr>
          <a:xfrm>
            <a:off x="736600" y="2409190"/>
            <a:ext cx="3151505" cy="3635375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操作策略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139440" y="81280"/>
            <a:ext cx="6799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《好股研选》栏目介绍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21445" y="5455920"/>
            <a:ext cx="2511425" cy="41084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en-US" altLang="zh-CN" sz="1600">
                <a:sym typeface="+mn-ea"/>
              </a:rPr>
              <a:t>98</a:t>
            </a:r>
            <a:r>
              <a:rPr lang="zh-CN" altLang="en-US" sz="1600">
                <a:sym typeface="+mn-ea"/>
              </a:rPr>
              <a:t>元</a:t>
            </a:r>
            <a:r>
              <a:rPr lang="en-US" altLang="zh-CN" sz="1600">
                <a:sym typeface="+mn-ea"/>
              </a:rPr>
              <a:t>/</a:t>
            </a:r>
            <a:r>
              <a:rPr lang="zh-CN" altLang="en-US" sz="1600">
                <a:sym typeface="+mn-ea"/>
              </a:rPr>
              <a:t>月，</a:t>
            </a:r>
            <a:r>
              <a:rPr lang="en-US" altLang="zh-CN" sz="1600">
                <a:sym typeface="+mn-ea"/>
              </a:rPr>
              <a:t>8</a:t>
            </a:r>
            <a:r>
              <a:rPr lang="zh-CN" altLang="en-US" sz="1600">
                <a:sym typeface="+mn-ea"/>
              </a:rPr>
              <a:t>篇，</a:t>
            </a:r>
            <a:r>
              <a:rPr lang="en-US" altLang="zh-CN" sz="1600">
                <a:sym typeface="+mn-ea"/>
              </a:rPr>
              <a:t>12</a:t>
            </a:r>
            <a:r>
              <a:rPr lang="zh-CN" altLang="en-US" sz="1600">
                <a:sym typeface="+mn-ea"/>
              </a:rPr>
              <a:t>元</a:t>
            </a:r>
            <a:r>
              <a:rPr lang="en-US" altLang="zh-CN" sz="1600">
                <a:sym typeface="+mn-ea"/>
              </a:rPr>
              <a:t>/</a:t>
            </a:r>
            <a:r>
              <a:rPr lang="zh-CN" altLang="en-US" sz="1600">
                <a:sym typeface="+mn-ea"/>
              </a:rPr>
              <a:t>篇</a:t>
            </a:r>
            <a:endParaRPr lang="zh-CN" altLang="en-US" sz="16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140" y="1080135"/>
            <a:ext cx="2979420" cy="4266565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5" y="1080135"/>
            <a:ext cx="8456930" cy="4846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710" y="4243070"/>
            <a:ext cx="1031875" cy="10439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301490" y="81280"/>
            <a:ext cx="4566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最新内参上架通知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" y="1148715"/>
            <a:ext cx="6079490" cy="46882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21500" y="975678"/>
            <a:ext cx="5080000" cy="122999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latinLnBrk="1">
              <a:spcAft>
                <a:spcPts val="1200"/>
              </a:spcAft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隐形冠军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智能制造浪潮下，运动控制系统成长空间巨大，这家公司是运动控制龙头，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1H24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业绩超预期，股价突破头肩底后正箱体整理，有望一触即发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 latinLnBrk="1">
              <a:spcAft>
                <a:spcPts val="1200"/>
              </a:spcAft>
            </a:pPr>
            <a:r>
              <a:rPr lang="en-US" altLang="zh-CN" sz="1600" b="0" i="0">
                <a:solidFill>
                  <a:srgbClr val="086FF9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https://neican.n8n8.cn/details/strategy/2934</a:t>
            </a:r>
            <a:endParaRPr lang="en-US" altLang="zh-CN" sz="1600" b="0" i="0">
              <a:solidFill>
                <a:srgbClr val="086FF9"/>
              </a:solidFill>
              <a:latin typeface="微软雅黑" panose="020B0503020204020204" charset="-122"/>
              <a:ea typeface="微软雅黑" panose="020B0503020204020204" charset="-122"/>
              <a:hlinkClick r:id="rId3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055" y="2344420"/>
            <a:ext cx="6332220" cy="369443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52265" y="33655"/>
            <a:ext cx="5057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L2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盘中《跟庄擒牛》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345" y="1274445"/>
            <a:ext cx="3615690" cy="422529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514350" y="1047750"/>
            <a:ext cx="748347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、入选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四线开花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主力增仓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或二者同时符合的个股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、从中优选日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图符合《跟庄擒牛战法》的个股，结合当天行情低吸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97825" y="5499735"/>
            <a:ext cx="3993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【脱水战法】L2跟庄擒牛战法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https://neican.n8n8.cn/details/strategy/2469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944370"/>
            <a:ext cx="7072630" cy="3978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020" y="4558665"/>
            <a:ext cx="1153795" cy="11487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大盘环境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465955" y="62230"/>
            <a:ext cx="3877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kumimoji="0" lang="en-US" sz="3600" b="1" i="0" kern="1200" cap="none" spc="0" normalizeH="0" baseline="0">
                <a:solidFill>
                  <a:srgbClr val="FF0000"/>
                </a:solidFill>
              </a:rPr>
              <a:t>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大盘状态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8483"/>
          <a:stretch>
            <a:fillRect/>
          </a:stretch>
        </p:blipFill>
        <p:spPr>
          <a:xfrm>
            <a:off x="660400" y="1038225"/>
            <a:ext cx="6489065" cy="4997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24059"/>
          <a:stretch>
            <a:fillRect/>
          </a:stretch>
        </p:blipFill>
        <p:spPr>
          <a:xfrm>
            <a:off x="7357110" y="1031875"/>
            <a:ext cx="4263390" cy="500380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843655" y="62230"/>
            <a:ext cx="3877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kumimoji="0" lang="en-US" sz="3600" b="1" i="0" kern="1200" cap="none" spc="0" normalizeH="0" baseline="0">
                <a:solidFill>
                  <a:srgbClr val="FF0000"/>
                </a:solidFill>
              </a:rPr>
              <a:t>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大盘状态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45" y="965200"/>
            <a:ext cx="5845175" cy="49276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635" y="888365"/>
            <a:ext cx="4403725" cy="508127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846195" y="79375"/>
            <a:ext cx="3756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舆情消息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60" y="3209290"/>
            <a:ext cx="5628640" cy="29368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035" y="1066165"/>
            <a:ext cx="5672455" cy="282511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890270" y="1304290"/>
            <a:ext cx="4448810" cy="181483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1600"/>
              <a:t>1、昨天涨的今天跌。市场低位轮动反弹而已</a:t>
            </a:r>
            <a:endParaRPr lang="zh-CN" altLang="en-US" sz="1600"/>
          </a:p>
          <a:p>
            <a:r>
              <a:rPr lang="zh-CN" altLang="en-US" sz="1600"/>
              <a:t>歇菜：维生素、新冠药、房地产、</a:t>
            </a:r>
            <a:endParaRPr lang="zh-CN" altLang="en-US" sz="1600"/>
          </a:p>
          <a:p>
            <a:r>
              <a:rPr lang="zh-CN" altLang="en-US" sz="1600"/>
              <a:t>反弹：农业、半导体、消费电子、cpo、人工智能（昨晚英伟达涨）、中证1000、国证2000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2、护盘权重：黄金、石油化工、银行</a:t>
            </a:r>
            <a:r>
              <a:rPr lang="en-US" altLang="zh-CN" sz="1600"/>
              <a:t>....</a:t>
            </a:r>
            <a:endParaRPr lang="en-US" altLang="zh-CN" sz="1600"/>
          </a:p>
          <a:p>
            <a:r>
              <a:rPr lang="en-US" altLang="zh-CN" sz="1600"/>
              <a:t>3</a:t>
            </a:r>
            <a:r>
              <a:rPr lang="zh-CN" altLang="en-US" sz="1600"/>
              <a:t>、中线选股策略</a:t>
            </a:r>
            <a:endParaRPr lang="zh-CN" altLang="en-US" sz="1600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操作策略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72025" y="0"/>
            <a:ext cx="2892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本周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策略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1225" y="1045845"/>
            <a:ext cx="10153650" cy="902970"/>
          </a:xfrm>
          <a:prstGeom prst="rect">
            <a:avLst/>
          </a:prstGeom>
          <a:ln w="12700" cap="flat" cmpd="sng" algn="ctr">
            <a:solidFill>
              <a:schemeClr val="accent6">
                <a:lumMod val="75000"/>
              </a:schemeClr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sz="1600" b="1">
                <a:solidFill>
                  <a:srgbClr val="FF0000"/>
                </a:solidFill>
                <a:sym typeface="+mn-ea"/>
              </a:rPr>
              <a:t>大盘：</a:t>
            </a:r>
            <a:r>
              <a:rPr lang="en-US" altLang="zh-CN" sz="1600">
                <a:sym typeface="+mn-ea"/>
              </a:rPr>
              <a:t>首B回档</a:t>
            </a:r>
            <a:r>
              <a:rPr lang="zh-CN" altLang="en-US" sz="1600">
                <a:sym typeface="+mn-ea"/>
              </a:rPr>
              <a:t>反弹泛力</a:t>
            </a:r>
            <a:r>
              <a:rPr lang="en-US" altLang="zh-CN" sz="1600">
                <a:sym typeface="+mn-ea"/>
              </a:rPr>
              <a:t>，</a:t>
            </a:r>
            <a:r>
              <a:rPr lang="zh-CN" altLang="en-US" sz="1600">
                <a:sym typeface="+mn-ea"/>
              </a:rPr>
              <a:t>依然区间震荡，高位题材分化回落，资金布局低位补涨。大盘超卖，众多版块都处于日</a:t>
            </a:r>
            <a:r>
              <a:rPr lang="en-US" altLang="zh-CN" sz="1600">
                <a:sym typeface="+mn-ea"/>
              </a:rPr>
              <a:t>k</a:t>
            </a:r>
            <a:r>
              <a:rPr lang="zh-CN" altLang="en-US" sz="1600">
                <a:sym typeface="+mn-ea"/>
              </a:rPr>
              <a:t>死叉末端甚至金叉初期状态，反弹一触即发。四大行上周再创新高，权重搭台后题材才能再度唱戏。</a:t>
            </a:r>
            <a:endParaRPr lang="en-US" altLang="zh-CN" sz="1600"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zh-CN" altLang="en-US" sz="1600">
                <a:sym typeface="+mn-ea"/>
              </a:rPr>
              <a:t>仓位：</a:t>
            </a:r>
            <a:r>
              <a:rPr lang="en-US" altLang="zh-CN" sz="1600">
                <a:sym typeface="+mn-ea"/>
              </a:rPr>
              <a:t>5</a:t>
            </a:r>
            <a:r>
              <a:rPr lang="zh-CN" altLang="en-US" sz="1600">
                <a:sym typeface="+mn-ea"/>
              </a:rPr>
              <a:t>成。</a:t>
            </a:r>
            <a:endParaRPr lang="zh-CN" altLang="en-US" sz="16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0590" y="3752215"/>
            <a:ext cx="10257155" cy="2247265"/>
          </a:xfrm>
          <a:prstGeom prst="rect">
            <a:avLst/>
          </a:prstGeom>
          <a:ln w="6350" cap="flat" cmpd="sng" algn="ctr">
            <a:solidFill>
              <a:schemeClr val="accent6">
                <a:lumMod val="75000"/>
              </a:schemeClr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p>
            <a:pPr>
              <a:lnSpc>
                <a:spcPct val="130000"/>
              </a:lnSpc>
            </a:pPr>
            <a:r>
              <a:rPr lang="zh-CN" altLang="en-US" sz="1600" b="1">
                <a:solidFill>
                  <a:srgbClr val="FF0000"/>
                </a:solidFill>
                <a:sym typeface="+mn-ea"/>
              </a:rPr>
              <a:t>策略：</a:t>
            </a:r>
            <a:r>
              <a:rPr lang="zh-CN" altLang="en-US" sz="1600">
                <a:sym typeface="+mn-ea"/>
              </a:rPr>
              <a:t>磨底过程，静待拐点，中线布局或短线紧跟资金做博弈</a:t>
            </a:r>
            <a:endParaRPr lang="zh-CN" altLang="en-US" sz="16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20385" y="4359275"/>
            <a:ext cx="5547360" cy="171640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p>
            <a:r>
              <a:rPr lang="en-US" altLang="zh-CN" sz="1600" b="1">
                <a:solidFill>
                  <a:schemeClr val="tx2"/>
                </a:solidFill>
                <a:sym typeface="+mn-ea"/>
              </a:rPr>
              <a:t>2</a:t>
            </a:r>
            <a:r>
              <a:rPr lang="zh-CN" altLang="en-US" sz="1600" b="1">
                <a:solidFill>
                  <a:schemeClr val="tx2"/>
                </a:solidFill>
                <a:sym typeface="+mn-ea"/>
              </a:rPr>
              <a:t>、</a:t>
            </a:r>
            <a:r>
              <a:rPr lang="zh-CN" altLang="en-US" sz="1600" b="1">
                <a:solidFill>
                  <a:schemeClr val="tx2"/>
                </a:solidFill>
                <a:sym typeface="+mn-ea"/>
              </a:rPr>
              <a:t>短线进取者</a:t>
            </a:r>
            <a:r>
              <a:rPr lang="en-US" altLang="zh-CN" sz="1600" b="1">
                <a:solidFill>
                  <a:schemeClr val="tx2"/>
                </a:solidFill>
                <a:sym typeface="+mn-ea"/>
              </a:rPr>
              <a:t>-</a:t>
            </a:r>
            <a:r>
              <a:rPr lang="zh-CN" altLang="en-US" sz="1600" b="1">
                <a:solidFill>
                  <a:schemeClr val="tx2"/>
                </a:solidFill>
                <a:sym typeface="+mn-ea"/>
              </a:rPr>
              <a:t>跟风口做资金轮动博弈-风口题材</a:t>
            </a:r>
            <a:endParaRPr lang="zh-CN" altLang="en-US" sz="1600" b="1">
              <a:solidFill>
                <a:schemeClr val="tx2"/>
              </a:solidFill>
              <a:sym typeface="+mn-ea"/>
            </a:endParaRPr>
          </a:p>
          <a:p>
            <a:endParaRPr lang="zh-CN" altLang="en-US" sz="1600" b="1">
              <a:solidFill>
                <a:schemeClr val="tx2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tx2"/>
                </a:solidFill>
                <a:sym typeface="+mn-ea"/>
              </a:rPr>
              <a:t>①方向：</a:t>
            </a:r>
            <a:r>
              <a:rPr lang="zh-CN" sz="1600" b="1">
                <a:solidFill>
                  <a:srgbClr val="FF0000"/>
                </a:solidFill>
                <a:sym typeface="+mn-ea"/>
              </a:rPr>
              <a:t>医药</a:t>
            </a:r>
            <a:r>
              <a:rPr lang="en-US" altLang="zh-CN" sz="1600" b="1">
                <a:solidFill>
                  <a:srgbClr val="FF0000"/>
                </a:solidFill>
                <a:sym typeface="+mn-ea"/>
              </a:rPr>
              <a:t>/</a:t>
            </a:r>
            <a:r>
              <a:rPr lang="zh-CN" sz="1600" b="1">
                <a:solidFill>
                  <a:srgbClr val="FF0000"/>
                </a:solidFill>
                <a:sym typeface="+mn-ea"/>
              </a:rPr>
              <a:t>储能</a:t>
            </a:r>
            <a:r>
              <a:rPr lang="en-US" altLang="zh-CN" sz="1600" b="1">
                <a:solidFill>
                  <a:srgbClr val="FF0000"/>
                </a:solidFill>
                <a:sym typeface="+mn-ea"/>
              </a:rPr>
              <a:t>//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电力</a:t>
            </a:r>
            <a:r>
              <a:rPr lang="zh-CN" sz="1600" b="1">
                <a:solidFill>
                  <a:srgbClr val="FF0000"/>
                </a:solidFill>
                <a:sym typeface="+mn-ea"/>
              </a:rPr>
              <a:t>、游戏、家电、芯片、机器人</a:t>
            </a:r>
            <a:endParaRPr lang="zh-CN" sz="1600" b="1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tx2"/>
                </a:solidFill>
                <a:sym typeface="+mn-ea"/>
              </a:rPr>
              <a:t>②个股：四线开花、大额连买盘中盘后选股，</a:t>
            </a:r>
            <a:endParaRPr lang="zh-CN" altLang="en-US" sz="1600">
              <a:solidFill>
                <a:schemeClr val="tx2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tx2"/>
                </a:solidFill>
                <a:sym typeface="+mn-ea"/>
              </a:rPr>
              <a:t>优选符合《跟庄擒牛战法》</a:t>
            </a:r>
            <a:endParaRPr lang="zh-CN" altLang="en-US" sz="1600">
              <a:solidFill>
                <a:schemeClr val="tx2"/>
              </a:solidFill>
              <a:sym typeface="+mn-ea"/>
            </a:endParaRPr>
          </a:p>
          <a:p>
            <a:endParaRPr lang="zh-CN" altLang="en-US" sz="1600">
              <a:solidFill>
                <a:schemeClr val="tx2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0590" y="4359275"/>
            <a:ext cx="4390390" cy="171640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p>
            <a:r>
              <a:rPr lang="en-US" altLang="zh-CN" sz="1600" b="1">
                <a:solidFill>
                  <a:schemeClr val="tx2"/>
                </a:solidFill>
                <a:sym typeface="+mn-ea"/>
              </a:rPr>
              <a:t>1</a:t>
            </a:r>
            <a:r>
              <a:rPr lang="zh-CN" altLang="en-US" sz="1600" b="1">
                <a:solidFill>
                  <a:schemeClr val="tx2"/>
                </a:solidFill>
                <a:sym typeface="+mn-ea"/>
              </a:rPr>
              <a:t>、中线稳健者</a:t>
            </a:r>
            <a:r>
              <a:rPr lang="en-US" altLang="zh-CN" sz="1600" b="1">
                <a:solidFill>
                  <a:schemeClr val="tx2"/>
                </a:solidFill>
                <a:sym typeface="+mn-ea"/>
              </a:rPr>
              <a:t>-</a:t>
            </a:r>
            <a:r>
              <a:rPr lang="zh-CN" sz="1600" b="1">
                <a:solidFill>
                  <a:schemeClr val="tx2"/>
                </a:solidFill>
                <a:sym typeface="+mn-ea"/>
              </a:rPr>
              <a:t>趋势行情</a:t>
            </a:r>
            <a:endParaRPr lang="zh-CN" sz="1600" b="1">
              <a:solidFill>
                <a:schemeClr val="tx2"/>
              </a:solidFill>
              <a:sym typeface="+mn-ea"/>
            </a:endParaRPr>
          </a:p>
          <a:p>
            <a:endParaRPr lang="zh-CN" altLang="en-US" sz="1600">
              <a:solidFill>
                <a:schemeClr val="tx2"/>
              </a:solidFill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sz="1600">
                <a:solidFill>
                  <a:schemeClr val="tx2"/>
                </a:solidFill>
                <a:sym typeface="+mn-ea"/>
              </a:rPr>
              <a:t>①</a:t>
            </a:r>
            <a:r>
              <a:rPr lang="zh-CN" sz="1600">
                <a:solidFill>
                  <a:schemeClr val="tx2"/>
                </a:solidFill>
                <a:sym typeface="+mn-ea"/>
              </a:rPr>
              <a:t>中线启动类个股--低位建仓</a:t>
            </a:r>
            <a:r>
              <a:rPr lang="zh-CN" sz="1600">
                <a:solidFill>
                  <a:schemeClr val="tx2"/>
                </a:solidFill>
                <a:sym typeface="+mn-ea"/>
              </a:rPr>
              <a:t>（刚脱离底部区）</a:t>
            </a:r>
            <a:endParaRPr lang="zh-CN" sz="1600">
              <a:solidFill>
                <a:schemeClr val="tx2"/>
              </a:solidFill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sz="1600">
                <a:solidFill>
                  <a:schemeClr val="tx2"/>
                </a:solidFill>
                <a:sym typeface="+mn-ea"/>
              </a:rPr>
              <a:t>②</a:t>
            </a:r>
            <a:r>
              <a:rPr lang="zh-CN" sz="1600">
                <a:solidFill>
                  <a:schemeClr val="tx2"/>
                </a:solidFill>
                <a:sym typeface="+mn-ea"/>
              </a:rPr>
              <a:t>在中报里寻找确定性机会</a:t>
            </a:r>
            <a:r>
              <a:rPr lang="zh-CN" sz="1600">
                <a:solidFill>
                  <a:schemeClr val="tx2"/>
                </a:solidFill>
                <a:sym typeface="+mn-ea"/>
              </a:rPr>
              <a:t>（中报预增等回档</a:t>
            </a:r>
            <a:r>
              <a:rPr lang="en-US" altLang="zh-CN" sz="1600">
                <a:solidFill>
                  <a:schemeClr val="tx2"/>
                </a:solidFill>
                <a:sym typeface="+mn-ea"/>
              </a:rPr>
              <a:t>)</a:t>
            </a:r>
            <a:endParaRPr lang="zh-CN" sz="1600">
              <a:solidFill>
                <a:schemeClr val="tx2"/>
              </a:solidFill>
              <a:sym typeface="+mn-ea"/>
            </a:endParaRPr>
          </a:p>
          <a:p>
            <a:endParaRPr lang="zh-CN" altLang="en-US" sz="1600">
              <a:solidFill>
                <a:schemeClr val="tx2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0590" y="2175510"/>
            <a:ext cx="8893810" cy="36830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/>
              <a:t>中线选股核心：赛道佼佼者</a:t>
            </a:r>
            <a:r>
              <a:rPr lang="en-US" altLang="zh-CN"/>
              <a:t>+</a:t>
            </a:r>
            <a:r>
              <a:rPr lang="zh-CN" altLang="en-US"/>
              <a:t>形态底部突破</a:t>
            </a:r>
            <a:r>
              <a:rPr lang="en-US" altLang="zh-CN"/>
              <a:t>+</a:t>
            </a:r>
            <a:r>
              <a:rPr lang="zh-CN" altLang="en-US">
                <a:sym typeface="+mn-ea"/>
              </a:rPr>
              <a:t>业绩增长+风口题材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11225" y="2964180"/>
            <a:ext cx="6649085" cy="36830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/>
              <a:t>短线选股核心：分时异动跟庄擒牛</a:t>
            </a:r>
            <a:r>
              <a:rPr lang="en-US" altLang="zh-CN"/>
              <a:t>/ </a:t>
            </a:r>
            <a:r>
              <a:rPr lang="zh-CN" altLang="en-US"/>
              <a:t>日</a:t>
            </a:r>
            <a:r>
              <a:rPr lang="en-US" altLang="zh-CN"/>
              <a:t>k</a:t>
            </a:r>
            <a:r>
              <a:rPr lang="zh-CN" altLang="en-US"/>
              <a:t>爆量回档</a:t>
            </a:r>
            <a:r>
              <a:rPr lang="en-US" altLang="zh-CN"/>
              <a:t> / </a:t>
            </a:r>
            <a:r>
              <a:rPr lang="zh-CN" altLang="en-US"/>
              <a:t>日</a:t>
            </a:r>
            <a:r>
              <a:rPr lang="en-US" altLang="zh-CN"/>
              <a:t>k</a:t>
            </a:r>
            <a:r>
              <a:rPr lang="zh-CN" altLang="en-US"/>
              <a:t>涨停复制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432800" y="2654935"/>
            <a:ext cx="1283335" cy="92202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zh-CN" altLang="en-US">
                <a:sym typeface="+mn-ea"/>
              </a:rPr>
              <a:t>风口题材</a:t>
            </a:r>
            <a:endParaRPr lang="zh-CN" altLang="en-US">
              <a:sym typeface="+mn-ea"/>
            </a:endParaRPr>
          </a:p>
          <a:p>
            <a:pPr algn="ctr"/>
            <a:r>
              <a:rPr lang="zh-CN" altLang="en-US">
                <a:sym typeface="+mn-ea"/>
              </a:rPr>
              <a:t>业绩增长</a:t>
            </a:r>
            <a:endParaRPr lang="zh-CN" altLang="en-US">
              <a:sym typeface="+mn-ea"/>
            </a:endParaRPr>
          </a:p>
          <a:p>
            <a:pPr algn="ctr"/>
            <a:r>
              <a:rPr lang="zh-CN" altLang="en-US">
                <a:sym typeface="+mn-ea"/>
              </a:rPr>
              <a:t>主力控盘</a:t>
            </a:r>
            <a:endParaRPr lang="zh-CN" altLang="en-US">
              <a:sym typeface="+mn-ea"/>
            </a:endParaRPr>
          </a:p>
        </p:txBody>
      </p:sp>
      <p:sp>
        <p:nvSpPr>
          <p:cNvPr id="15" name="加号 14"/>
          <p:cNvSpPr/>
          <p:nvPr/>
        </p:nvSpPr>
        <p:spPr>
          <a:xfrm>
            <a:off x="7700010" y="2824480"/>
            <a:ext cx="593090" cy="556895"/>
          </a:xfrm>
          <a:prstGeom prst="mathPlus">
            <a:avLst/>
          </a:prstGeom>
          <a:solidFill>
            <a:schemeClr val="accent4">
              <a:lumMod val="75000"/>
            </a:schemeClr>
          </a:solidFill>
          <a:ln w="1270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50565" y="69215"/>
            <a:ext cx="6115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中线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选股演示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" y="1266190"/>
            <a:ext cx="8538845" cy="4828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300355" y="5176520"/>
            <a:ext cx="6769100" cy="36830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/>
              <a:t>中线选股核心：赛道佼佼者</a:t>
            </a:r>
            <a:r>
              <a:rPr lang="en-US" altLang="zh-CN"/>
              <a:t>+</a:t>
            </a:r>
            <a:r>
              <a:rPr lang="zh-CN" altLang="en-US">
                <a:highlight>
                  <a:srgbClr val="FFFF00"/>
                </a:highlight>
              </a:rPr>
              <a:t>形态底部突破</a:t>
            </a:r>
            <a:r>
              <a:rPr lang="en-US" altLang="zh-CN"/>
              <a:t>+</a:t>
            </a:r>
            <a:r>
              <a:rPr lang="zh-CN" altLang="en-US">
                <a:highlight>
                  <a:srgbClr val="FFFF00"/>
                </a:highlight>
                <a:sym typeface="+mn-ea"/>
              </a:rPr>
              <a:t>业绩增长</a:t>
            </a:r>
            <a:r>
              <a:rPr lang="zh-CN" altLang="en-US">
                <a:sym typeface="+mn-ea"/>
              </a:rPr>
              <a:t>+风口题材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735" y="1071880"/>
            <a:ext cx="3784600" cy="459613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7" name="椭圆 6"/>
          <p:cNvSpPr/>
          <p:nvPr/>
        </p:nvSpPr>
        <p:spPr>
          <a:xfrm>
            <a:off x="10900410" y="4217670"/>
            <a:ext cx="556260" cy="1509395"/>
          </a:xfrm>
          <a:prstGeom prst="ellipse">
            <a:avLst/>
          </a:prstGeom>
          <a:noFill/>
          <a:ln w="12700" cmpd="sng">
            <a:solidFill>
              <a:srgbClr val="F324F3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152765" y="2897505"/>
            <a:ext cx="3417570" cy="36830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短线选股：短期趋势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量能配合</a:t>
            </a:r>
            <a:endParaRPr lang="zh-CN" altLang="en-US"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" y="852805"/>
            <a:ext cx="6097905" cy="5219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6547"/>
          <a:stretch>
            <a:fillRect/>
          </a:stretch>
        </p:blipFill>
        <p:spPr>
          <a:xfrm>
            <a:off x="6700520" y="1013460"/>
            <a:ext cx="5175885" cy="4898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062605" y="0"/>
            <a:ext cx="5647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分时异动</a:t>
            </a:r>
            <a:r>
              <a:rPr lang="zh-CN" sz="3600" b="1">
                <a:solidFill>
                  <a:schemeClr val="bg1"/>
                </a:solidFill>
                <a:sym typeface="+mn-ea"/>
              </a:rPr>
              <a:t>跟庄擒牛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76720" y="3654425"/>
            <a:ext cx="2799715" cy="1322070"/>
          </a:xfrm>
          <a:prstGeom prst="rect">
            <a:avLst/>
          </a:prstGeom>
        </p:spPr>
        <p:style>
          <a:lnRef idx="2">
            <a:schemeClr val="accent4"/>
          </a:lnRef>
          <a:fillRef idx="2">
            <a:schemeClr val="accent4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1600" b="1">
                <a:sym typeface="+mn-ea"/>
              </a:rPr>
              <a:t>方法：</a:t>
            </a:r>
            <a:endParaRPr lang="zh-CN" altLang="en-US" sz="1600" b="1">
              <a:sym typeface="+mn-ea"/>
            </a:endParaRPr>
          </a:p>
          <a:p>
            <a:r>
              <a:rPr lang="zh-CN" altLang="en-US" sz="1600">
                <a:sym typeface="+mn-ea"/>
              </a:rPr>
              <a:t>①大额连买</a:t>
            </a:r>
            <a:r>
              <a:rPr lang="en-US" altLang="zh-CN" sz="1600">
                <a:sym typeface="+mn-ea"/>
              </a:rPr>
              <a:t>≥4</a:t>
            </a:r>
            <a:endParaRPr lang="en-US" altLang="zh-CN" sz="1600">
              <a:sym typeface="+mn-ea"/>
            </a:endParaRPr>
          </a:p>
          <a:p>
            <a:r>
              <a:rPr lang="zh-CN" altLang="en-US" sz="1600">
                <a:sym typeface="+mn-ea"/>
              </a:rPr>
              <a:t>②上升通道横盘蓄势或回档</a:t>
            </a:r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③优选近日风口</a:t>
            </a:r>
            <a:endParaRPr lang="zh-CN" altLang="en-US" sz="1600">
              <a:sym typeface="+mn-ea"/>
            </a:endParaRPr>
          </a:p>
          <a:p>
            <a:r>
              <a:rPr lang="zh-CN" altLang="en-US" sz="1600" b="1">
                <a:solidFill>
                  <a:srgbClr val="FF0000"/>
                </a:solidFill>
                <a:sym typeface="+mn-ea"/>
              </a:rPr>
              <a:t>（用智能盯盘）</a:t>
            </a:r>
            <a:endParaRPr lang="zh-CN" altLang="en-US" sz="16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73935" y="4665980"/>
            <a:ext cx="3369310" cy="132207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1600" b="1">
                <a:sym typeface="+mn-ea"/>
              </a:rPr>
              <a:t>方法：</a:t>
            </a:r>
            <a:endParaRPr lang="zh-CN" altLang="en-US" sz="1600" b="1">
              <a:sym typeface="+mn-ea"/>
            </a:endParaRPr>
          </a:p>
          <a:p>
            <a:r>
              <a:rPr lang="zh-CN" sz="1600">
                <a:sym typeface="+mn-ea"/>
              </a:rPr>
              <a:t>①盘中分时异动</a:t>
            </a:r>
            <a:endParaRPr lang="zh-CN" sz="1600">
              <a:sym typeface="+mn-ea"/>
            </a:endParaRPr>
          </a:p>
          <a:p>
            <a:r>
              <a:rPr lang="zh-CN" sz="1600">
                <a:sym typeface="+mn-ea"/>
              </a:rPr>
              <a:t>②日</a:t>
            </a:r>
            <a:r>
              <a:rPr lang="en-US" altLang="zh-CN" sz="1600">
                <a:sym typeface="+mn-ea"/>
              </a:rPr>
              <a:t>k</a:t>
            </a:r>
            <a:r>
              <a:rPr lang="zh-CN" altLang="en-US" sz="1600">
                <a:sym typeface="+mn-ea"/>
              </a:rPr>
              <a:t>最佳出手点</a:t>
            </a:r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（水手变色</a:t>
            </a:r>
            <a:r>
              <a:rPr lang="en-US" altLang="zh-CN" sz="1600">
                <a:sym typeface="+mn-ea"/>
              </a:rPr>
              <a:t>+</a:t>
            </a:r>
            <a:r>
              <a:rPr lang="zh-CN" altLang="en-US" sz="1600">
                <a:sym typeface="+mn-ea"/>
              </a:rPr>
              <a:t>辅助线首根反弹阳线</a:t>
            </a:r>
            <a:r>
              <a:rPr lang="en-US" altLang="zh-CN" sz="1600">
                <a:sym typeface="+mn-ea"/>
              </a:rPr>
              <a:t>+</a:t>
            </a:r>
            <a:r>
              <a:rPr lang="zh-CN" altLang="en-US" sz="1600">
                <a:sym typeface="+mn-ea"/>
              </a:rPr>
              <a:t>金叉初期</a:t>
            </a:r>
            <a:r>
              <a:rPr lang="en-US" altLang="zh-CN" sz="1600">
                <a:sym typeface="+mn-ea"/>
              </a:rPr>
              <a:t>+</a:t>
            </a:r>
            <a:r>
              <a:rPr lang="zh-CN" altLang="en-US" sz="1600">
                <a:sym typeface="+mn-ea"/>
              </a:rPr>
              <a:t>优选当日风口）</a:t>
            </a:r>
            <a:endParaRPr lang="en-US" altLang="zh-CN" sz="160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20069]}"/>
  <p:tag name="KSO_WM_SLIDE_ITEM_CNT" val="4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20069]}"/>
  <p:tag name="KSO_WM_SLIDE_ITEM_CNT" val="4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05934,20405922,20405918,20405950,20426316,20405937],&quot;65&quot;:[20205081],&quot;70&quot;:[3312359,3314058,3312209,3320069,3314060]}"/>
  <p:tag name="commondata" val="eyJoZGlkIjoiMTE5OTlmMmY3Mzc0MTBlODE0YTNlMWY0MTJhZTZiYTY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1626</Words>
  <Application>WPS 演示</Application>
  <PresentationFormat>宽屏</PresentationFormat>
  <Paragraphs>142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Normal</vt:lpstr>
      <vt:lpstr>阿里巴巴普惠体 Light</vt:lpstr>
      <vt:lpstr>Pingfang-SC</vt:lpstr>
      <vt:lpstr>Segoe Print</vt:lpstr>
      <vt:lpstr>微软雅黑</vt:lpstr>
      <vt:lpstr>华文细黑</vt:lpstr>
      <vt:lpstr>Calibri</vt:lpstr>
      <vt:lpstr>思源黑体 CN Normal</vt:lpstr>
      <vt:lpstr>思源黑体 CN Light</vt:lpstr>
      <vt:lpstr>Arial Unicode MS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1200</cp:revision>
  <dcterms:created xsi:type="dcterms:W3CDTF">2019-06-19T02:08:00Z</dcterms:created>
  <dcterms:modified xsi:type="dcterms:W3CDTF">2024-08-13T02:21:12Z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67F8E99CA25843CDBAFD0150A9FB820A</vt:lpwstr>
  </property>
</Properties>
</file>