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505" r:id="rId6"/>
    <p:sldId id="500" r:id="rId7"/>
    <p:sldId id="818" r:id="rId8"/>
    <p:sldId id="1608" r:id="rId9"/>
    <p:sldId id="509" r:id="rId10"/>
    <p:sldId id="1153" r:id="rId11"/>
    <p:sldId id="1493" r:id="rId12"/>
    <p:sldId id="1414" r:id="rId13"/>
    <p:sldId id="1284" r:id="rId14"/>
    <p:sldId id="1481" r:id="rId15"/>
    <p:sldId id="1482" r:id="rId16"/>
    <p:sldId id="1603" r:id="rId17"/>
    <p:sldId id="1222" r:id="rId18"/>
    <p:sldId id="1480" r:id="rId19"/>
    <p:sldId id="1635" r:id="rId20"/>
    <p:sldId id="1646" r:id="rId21"/>
    <p:sldId id="800" r:id="rId22"/>
    <p:sldId id="1626" r:id="rId23"/>
    <p:sldId id="1627" r:id="rId24"/>
    <p:sldId id="1628" r:id="rId25"/>
    <p:sldId id="1625" r:id="rId26"/>
    <p:sldId id="372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66" userDrawn="1">
          <p15:clr>
            <a:srgbClr val="A4A3A4"/>
          </p15:clr>
        </p15:guide>
        <p15:guide id="2" pos="36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4F3"/>
    <a:srgbClr val="6096E6"/>
    <a:srgbClr val="FFFFFF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66"/>
        <p:guide pos="36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gs" Target="tags/tag15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image" Target="../media/image19.png"/><Relationship Id="rId2" Type="http://schemas.openxmlformats.org/officeDocument/2006/relationships/tags" Target="../tags/tag126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3.png"/><Relationship Id="rId1" Type="http://schemas.openxmlformats.org/officeDocument/2006/relationships/tags" Target="../tags/tag1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24.png"/><Relationship Id="rId1" Type="http://schemas.openxmlformats.org/officeDocument/2006/relationships/tags" Target="../tags/tag13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4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48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1.xml"/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tags" Target="../tags/tag150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3.xml"/><Relationship Id="rId2" Type="http://schemas.openxmlformats.org/officeDocument/2006/relationships/image" Target="../media/image39.png"/><Relationship Id="rId1" Type="http://schemas.openxmlformats.org/officeDocument/2006/relationships/tags" Target="../tags/tag15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4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金融护盘</a:t>
            </a: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，题材反弹</a:t>
            </a:r>
            <a:endParaRPr lang="zh-CN" sz="36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2024 .09.06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00430" y="1591310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037830" y="2002155"/>
            <a:ext cx="3375660" cy="4065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endParaRPr lang="zh-CN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涨停复制选股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85470" y="4825365"/>
            <a:ext cx="5037455" cy="11468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400">
                <a:sym typeface="+mn-ea"/>
              </a:rPr>
              <a:t>第一步：</a:t>
            </a:r>
            <a:r>
              <a:rPr lang="zh-CN" sz="1400">
                <a:sym typeface="+mn-ea"/>
              </a:rPr>
              <a:t>一键选出符合三板斧且近期有涨停基因个股</a:t>
            </a:r>
            <a:endParaRPr lang="zh-CN" sz="14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ym typeface="+mn-ea"/>
              </a:rPr>
              <a:t>第二步：选出涨停板具备突破性质的个股</a:t>
            </a:r>
            <a:endParaRPr lang="zh-CN" altLang="en-US" sz="14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ym typeface="+mn-ea"/>
              </a:rPr>
              <a:t>第三步：优选涨跌幅±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，正在回档末段或金叉初期个股</a:t>
            </a:r>
            <a:endParaRPr lang="zh-CN" altLang="en-US" sz="14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ym typeface="+mn-ea"/>
              </a:rPr>
              <a:t>（回档的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个买点：</a:t>
            </a:r>
            <a:r>
              <a:rPr lang="en-US" altLang="zh-CN" sz="1400">
                <a:sym typeface="+mn-ea"/>
              </a:rPr>
              <a:t>60</a:t>
            </a:r>
            <a:r>
              <a:rPr lang="zh-CN" altLang="en-US" sz="1400">
                <a:sym typeface="+mn-ea"/>
              </a:rPr>
              <a:t>分钟首个金叉、日</a:t>
            </a:r>
            <a:r>
              <a:rPr lang="en-US" altLang="zh-CN" sz="1400">
                <a:sym typeface="+mn-ea"/>
              </a:rPr>
              <a:t>k</a:t>
            </a:r>
            <a:r>
              <a:rPr lang="zh-CN" altLang="en-US" sz="1400">
                <a:sym typeface="+mn-ea"/>
              </a:rPr>
              <a:t>的首个金叉）</a:t>
            </a:r>
            <a:endParaRPr lang="zh-CN" altLang="en-US" sz="14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4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7062"/>
          <a:stretch>
            <a:fillRect/>
          </a:stretch>
        </p:blipFill>
        <p:spPr>
          <a:xfrm>
            <a:off x="5892800" y="1066165"/>
            <a:ext cx="6067425" cy="236283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115" y="3549650"/>
            <a:ext cx="4375785" cy="254381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b="32504"/>
          <a:stretch>
            <a:fillRect/>
          </a:stretch>
        </p:blipFill>
        <p:spPr>
          <a:xfrm>
            <a:off x="585470" y="1019810"/>
            <a:ext cx="5036820" cy="365633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94205" y="69215"/>
            <a:ext cx="7472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短线选股图解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-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《好股严选》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510" y="974725"/>
            <a:ext cx="8881745" cy="490855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0075" y="1402715"/>
            <a:ext cx="3575685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highlight>
                  <a:srgbClr val="FFFF00"/>
                </a:highlight>
                <a:sym typeface="+mn-ea"/>
              </a:rPr>
              <a:t>《短线机会》</a:t>
            </a:r>
            <a:r>
              <a:rPr lang="zh-CN" altLang="en-US" sz="1600">
                <a:sym typeface="+mn-ea"/>
              </a:rPr>
              <a:t>公司盈利向好，股价底部换手充分，筹码快速下移集中，作为国产中间件龙头，与华为共建国产软件生态，目前刚突破重要压力线，资金进攻意愿强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https://neican.n8n8.cn/details/strategy/3001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endParaRPr lang="zh-CN" altLang="en-US" sz="1600">
              <a:highlight>
                <a:srgbClr val="FFFF00"/>
              </a:highlight>
              <a:sym typeface="+mn-ea"/>
            </a:endParaRPr>
          </a:p>
          <a:p>
            <a:r>
              <a:rPr lang="zh-CN" altLang="en-US" sz="1600">
                <a:highlight>
                  <a:srgbClr val="FFFF00"/>
                </a:highlight>
                <a:sym typeface="+mn-ea"/>
              </a:rPr>
              <a:t>《隐形冠军》</a:t>
            </a:r>
            <a:r>
              <a:rPr lang="zh-CN" altLang="en-US" sz="1600">
                <a:sym typeface="+mn-ea"/>
              </a:rPr>
              <a:t>数字技术服务正引领各行各业深刻变革，这家公司是数字技术服务领军者，同时是鸿蒙生态核心伙伴，公司扭亏且提升明显，股价深度调整后底部多次异动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https://neican.n8n8.cn/details/strategy/3004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880" y="1050925"/>
            <a:ext cx="6136640" cy="4756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16064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050" y="991870"/>
            <a:ext cx="2741930" cy="39598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65" y="1042035"/>
            <a:ext cx="7778750" cy="4774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635" y="4385310"/>
            <a:ext cx="1031875" cy="10439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椭圆 7"/>
          <p:cNvSpPr/>
          <p:nvPr/>
        </p:nvSpPr>
        <p:spPr>
          <a:xfrm>
            <a:off x="2223135" y="315531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95010" y="1951990"/>
            <a:ext cx="744855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 rot="1320000">
            <a:off x="2693670" y="2756535"/>
            <a:ext cx="179705" cy="4533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主力透视陪跑营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07640" y="33655"/>
            <a:ext cx="699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《主力透视陪跑营》开播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+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社群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50" y="1002665"/>
            <a:ext cx="4367530" cy="50965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340" y="755015"/>
            <a:ext cx="5060950" cy="53441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35" y="1272540"/>
            <a:ext cx="6229350" cy="2233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35" y="3905885"/>
            <a:ext cx="6228715" cy="11042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53210" y="5177155"/>
            <a:ext cx="4131945" cy="922020"/>
          </a:xfrm>
          <a:prstGeom prst="rect">
            <a:avLst/>
          </a:prstGeom>
          <a:ln w="635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rgbClr val="FF0000"/>
                </a:solidFill>
              </a:rPr>
              <a:t>活动时间：</a:t>
            </a:r>
            <a:r>
              <a:rPr lang="en-US" altLang="zh-CN">
                <a:solidFill>
                  <a:srgbClr val="FF0000"/>
                </a:solidFill>
              </a:rPr>
              <a:t>8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27</a:t>
            </a:r>
            <a:r>
              <a:rPr lang="zh-CN" altLang="en-US">
                <a:solidFill>
                  <a:srgbClr val="FF0000"/>
                </a:solidFill>
              </a:rPr>
              <a:t>日</a:t>
            </a:r>
            <a:r>
              <a:rPr lang="en-US" altLang="zh-CN">
                <a:solidFill>
                  <a:srgbClr val="FF0000"/>
                </a:solidFill>
              </a:rPr>
              <a:t>-9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14</a:t>
            </a:r>
            <a:r>
              <a:rPr lang="zh-CN" altLang="en-US">
                <a:solidFill>
                  <a:srgbClr val="FF0000"/>
                </a:solidFill>
              </a:rPr>
              <a:t>日</a:t>
            </a:r>
            <a:endParaRPr lang="zh-CN" altLang="en-US">
              <a:solidFill>
                <a:srgbClr val="FF0000"/>
              </a:solidFill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</a:rPr>
              <a:t>社群陪跑营：</a:t>
            </a:r>
            <a:r>
              <a:rPr lang="en-US" altLang="zh-CN">
                <a:solidFill>
                  <a:srgbClr val="FF0000"/>
                </a:solidFill>
              </a:rPr>
              <a:t>9.18-11.30</a:t>
            </a:r>
            <a:endParaRPr lang="en-US" altLang="zh-CN">
              <a:solidFill>
                <a:srgbClr val="FF0000"/>
              </a:solidFill>
            </a:endParaRPr>
          </a:p>
          <a:p>
            <a:pPr algn="l"/>
            <a:r>
              <a:rPr lang="zh-CN" altLang="en-US">
                <a:solidFill>
                  <a:srgbClr val="FF0000"/>
                </a:solidFill>
                <a:sym typeface="+mn-ea"/>
              </a:rPr>
              <a:t>https://toujiao.n8n8.cn/introduce/120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34460" y="0"/>
            <a:ext cx="4568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节课透视主力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17650" b="65200"/>
          <a:stretch>
            <a:fillRect/>
          </a:stretch>
        </p:blipFill>
        <p:spPr>
          <a:xfrm>
            <a:off x="450215" y="838200"/>
            <a:ext cx="6946265" cy="31000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0328" t="34613" r="13411" b="16866"/>
          <a:stretch>
            <a:fillRect/>
          </a:stretch>
        </p:blipFill>
        <p:spPr>
          <a:xfrm>
            <a:off x="6593205" y="2040255"/>
            <a:ext cx="5368290" cy="4151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55" y="4131310"/>
            <a:ext cx="5177790" cy="1958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595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43825" y="6035358"/>
            <a:ext cx="5080000" cy="635000"/>
          </a:xfrm>
          <a:prstGeom prst="rect">
            <a:avLst/>
          </a:prstGeom>
        </p:spPr>
        <p:txBody>
          <a:bodyPr/>
          <a:p>
            <a:endParaRPr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45" y="944245"/>
            <a:ext cx="7345045" cy="3332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920" y="1826895"/>
            <a:ext cx="3470910" cy="40963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0590" y="1122680"/>
            <a:ext cx="10316210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en-US" altLang="zh-CN" sz="1600">
                <a:highlight>
                  <a:srgbClr val="FFFF00"/>
                </a:highlight>
                <a:sym typeface="+mn-ea"/>
              </a:rPr>
              <a:t>9</a:t>
            </a:r>
            <a:r>
              <a:rPr lang="zh-CN" altLang="en-US" sz="1600">
                <a:highlight>
                  <a:srgbClr val="FFFF00"/>
                </a:highlight>
                <a:sym typeface="+mn-ea"/>
              </a:rPr>
              <a:t>月资金进攻欲望提升</a:t>
            </a:r>
            <a:r>
              <a:rPr lang="zh-CN" altLang="en-US" sz="1600">
                <a:sym typeface="+mn-ea"/>
              </a:rPr>
              <a:t>，美联储降息周期确定，舆情面利多大于利空，大底构筑区间（</a:t>
            </a:r>
            <a:r>
              <a:rPr lang="en-US" altLang="zh-CN" sz="1600">
                <a:sym typeface="+mn-ea"/>
              </a:rPr>
              <a:t>2800</a:t>
            </a:r>
            <a:r>
              <a:rPr lang="zh-CN" altLang="en-US" sz="1600">
                <a:sym typeface="+mn-ea"/>
              </a:rPr>
              <a:t>触底反弹），</a:t>
            </a:r>
            <a:r>
              <a:rPr lang="zh-CN" altLang="en-US" sz="1600">
                <a:highlight>
                  <a:srgbClr val="FFFF00"/>
                </a:highlight>
                <a:sym typeface="+mn-ea"/>
              </a:rPr>
              <a:t>资金从高股息方向溢出，低位题材有望轮动活跃</a:t>
            </a:r>
            <a:r>
              <a:rPr lang="zh-CN" altLang="en-US" sz="1600">
                <a:sym typeface="+mn-ea"/>
              </a:rPr>
              <a:t>。</a:t>
            </a: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10590" y="2004695"/>
            <a:ext cx="10257155" cy="2091690"/>
          </a:xfrm>
          <a:prstGeom prst="rect">
            <a:avLst/>
          </a:prstGeom>
          <a:ln w="635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sym typeface="+mn-ea"/>
              </a:rPr>
              <a:t>策略：</a:t>
            </a:r>
            <a:r>
              <a:rPr lang="zh-CN" altLang="en-US" sz="1600">
                <a:sym typeface="+mn-ea"/>
              </a:rPr>
              <a:t>磨底过程，静待拐点，中线布局或短线紧跟资金做博弈</a:t>
            </a:r>
            <a:endParaRPr lang="zh-CN" altLang="en-US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20385" y="2535555"/>
            <a:ext cx="5547360" cy="15601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短线进取者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跟风口做资金轮动博弈-风口题材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①短线王：涨停复制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②L2平台：大额连买、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四线开花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③主题猎手：猎手选股爆量回档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0590" y="2535555"/>
            <a:ext cx="4390390" cy="15601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、中线稳健者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ym typeface="+mn-ea"/>
              </a:rPr>
              <a:t>①中线启动类个股--低位建仓（刚脱离底部区）</a:t>
            </a:r>
            <a:endParaRPr lang="zh-CN" altLang="en-US" sz="16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ym typeface="+mn-ea"/>
              </a:rPr>
              <a:t>②中线会动类个股-控盘增加（上升回档）</a:t>
            </a:r>
            <a:endParaRPr lang="zh-CN" altLang="en-US" sz="16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600">
                <a:sym typeface="+mn-ea"/>
              </a:rPr>
              <a:t>③在中报里寻找确定性机会（中报预增等回档)</a:t>
            </a:r>
            <a:endParaRPr lang="zh-CN" altLang="en-US" sz="16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0900" y="4406900"/>
            <a:ext cx="8893810" cy="337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/>
              <a:t>中线选股核心：赛道佼佼者</a:t>
            </a:r>
            <a:r>
              <a:rPr lang="en-US" altLang="zh-CN" sz="1600"/>
              <a:t>+</a:t>
            </a:r>
            <a:r>
              <a:rPr lang="zh-CN" altLang="en-US" sz="1600">
                <a:sym typeface="+mn-ea"/>
              </a:rPr>
              <a:t>业绩向好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风口题材（有控盘更佳）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底部突破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上升回档</a:t>
            </a:r>
            <a:endParaRPr lang="zh-CN" altLang="en-US" sz="16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1535" y="5194935"/>
            <a:ext cx="6649085" cy="337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/>
              <a:t>短线选股核心：分时异动跟庄擒牛</a:t>
            </a:r>
            <a:r>
              <a:rPr lang="en-US" altLang="zh-CN" sz="1600"/>
              <a:t>/ </a:t>
            </a:r>
            <a:r>
              <a:rPr lang="zh-CN" altLang="en-US" sz="1600"/>
              <a:t>日</a:t>
            </a:r>
            <a:r>
              <a:rPr lang="en-US" altLang="zh-CN" sz="1600"/>
              <a:t>k</a:t>
            </a:r>
            <a:r>
              <a:rPr lang="zh-CN" altLang="en-US" sz="1600"/>
              <a:t>爆量回档</a:t>
            </a:r>
            <a:r>
              <a:rPr lang="en-US" altLang="zh-CN" sz="1600"/>
              <a:t> / </a:t>
            </a:r>
            <a:r>
              <a:rPr lang="zh-CN" altLang="en-US" sz="1600"/>
              <a:t>日</a:t>
            </a:r>
            <a:r>
              <a:rPr lang="en-US" altLang="zh-CN" sz="1600"/>
              <a:t>k</a:t>
            </a:r>
            <a:r>
              <a:rPr lang="zh-CN" altLang="en-US" sz="1600"/>
              <a:t>涨停复制</a:t>
            </a:r>
            <a:endParaRPr lang="zh-CN" altLang="en-US" sz="1600"/>
          </a:p>
        </p:txBody>
      </p:sp>
      <p:sp>
        <p:nvSpPr>
          <p:cNvPr id="13" name="文本框 12"/>
          <p:cNvSpPr txBox="1"/>
          <p:nvPr/>
        </p:nvSpPr>
        <p:spPr>
          <a:xfrm>
            <a:off x="8233410" y="4892675"/>
            <a:ext cx="1283335" cy="8299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/>
            <a:r>
              <a:rPr lang="zh-CN" altLang="en-US" sz="1600">
                <a:sym typeface="+mn-ea"/>
              </a:rPr>
              <a:t>风口题材</a:t>
            </a:r>
            <a:endParaRPr lang="zh-CN" altLang="en-US" sz="1600">
              <a:sym typeface="+mn-ea"/>
            </a:endParaRPr>
          </a:p>
          <a:p>
            <a:pPr algn="ctr"/>
            <a:r>
              <a:rPr lang="zh-CN" altLang="en-US" sz="1600">
                <a:sym typeface="+mn-ea"/>
              </a:rPr>
              <a:t>业绩增长</a:t>
            </a:r>
            <a:endParaRPr lang="zh-CN" altLang="en-US" sz="1600">
              <a:sym typeface="+mn-ea"/>
            </a:endParaRPr>
          </a:p>
          <a:p>
            <a:pPr algn="ctr"/>
            <a:r>
              <a:rPr lang="zh-CN" altLang="en-US" sz="1600">
                <a:sym typeface="+mn-ea"/>
              </a:rPr>
              <a:t>主力控盘</a:t>
            </a:r>
            <a:endParaRPr lang="zh-CN" altLang="en-US" sz="1600">
              <a:sym typeface="+mn-ea"/>
            </a:endParaRPr>
          </a:p>
        </p:txBody>
      </p:sp>
      <p:sp>
        <p:nvSpPr>
          <p:cNvPr id="16" name="加号 15"/>
          <p:cNvSpPr/>
          <p:nvPr/>
        </p:nvSpPr>
        <p:spPr>
          <a:xfrm>
            <a:off x="7640320" y="5055235"/>
            <a:ext cx="593090" cy="556895"/>
          </a:xfrm>
          <a:prstGeom prst="mathPlus">
            <a:avLst/>
          </a:prstGeom>
          <a:solidFill>
            <a:schemeClr val="accent4">
              <a:lumMod val="75000"/>
            </a:schemeClr>
          </a:solidFill>
          <a:ln w="12700" cmpd="sng">
            <a:solidFill>
              <a:schemeClr val="accent4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17" name="加号 16"/>
          <p:cNvSpPr/>
          <p:nvPr/>
        </p:nvSpPr>
        <p:spPr>
          <a:xfrm>
            <a:off x="9586595" y="5065395"/>
            <a:ext cx="593090" cy="556895"/>
          </a:xfrm>
          <a:prstGeom prst="mathPlus">
            <a:avLst/>
          </a:prstGeom>
          <a:solidFill>
            <a:schemeClr val="accent4">
              <a:lumMod val="75000"/>
            </a:schemeClr>
          </a:solidFill>
          <a:ln w="12700" cmpd="sng">
            <a:solidFill>
              <a:schemeClr val="accent4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10249535" y="4892675"/>
            <a:ext cx="1391920" cy="9220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优选符合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《跟庄擒牛》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《买在起爆》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1250" y="1582420"/>
            <a:ext cx="4869180" cy="42906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/>
              <a:t>①进取资金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汽车整车</a:t>
            </a: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无人驾驶？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国产芯片</a:t>
            </a:r>
            <a:endParaRPr 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</a:rPr>
              <a:t>→</a:t>
            </a:r>
            <a:r>
              <a:rPr lang="zh-CN" altLang="en-US" sz="1600">
                <a:solidFill>
                  <a:srgbClr val="FF0000"/>
                </a:solidFill>
              </a:rPr>
              <a:t>数字货币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重组概念：智能电网、参股券商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大金融：证券、保险、银行</a:t>
            </a: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1600"/>
              <a:t>②稳健资金</a:t>
            </a:r>
            <a:endParaRPr lang="zh-CN" altLang="en-US" sz="1600"/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rgbClr val="FF0000"/>
                </a:solidFill>
              </a:rPr>
              <a:t>低位布局：当升科技</a:t>
            </a: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413500" y="1582420"/>
            <a:ext cx="4579620" cy="41656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zh-CN" altLang="en-US" sz="1600">
                <a:sym typeface="+mn-ea"/>
              </a:rPr>
              <a:t>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ym typeface="+mn-ea"/>
              </a:rPr>
              <a:t>1</a:t>
            </a:r>
            <a:r>
              <a:rPr lang="zh-CN" altLang="en-US" sz="1600">
                <a:sym typeface="+mn-ea"/>
              </a:rPr>
              <a:t>、</a:t>
            </a:r>
            <a:r>
              <a:rPr lang="zh-CN" sz="1600">
                <a:solidFill>
                  <a:srgbClr val="FF0000"/>
                </a:solidFill>
                <a:sym typeface="+mn-ea"/>
              </a:rPr>
              <a:t>固态电池</a:t>
            </a:r>
            <a:endParaRPr 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、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华为供应链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3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、美好憧憬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91125" y="1028700"/>
            <a:ext cx="29654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金融护盘</a:t>
            </a:r>
            <a:r>
              <a:rPr lang="en-US" altLang="zh-CN" sz="1600" b="1">
                <a:sym typeface="+mn-ea"/>
              </a:rPr>
              <a:t>  </a:t>
            </a:r>
            <a:r>
              <a:rPr lang="zh-CN" altLang="en-US" sz="1600" b="1">
                <a:sym typeface="+mn-ea"/>
              </a:rPr>
              <a:t>题材轮动</a:t>
            </a:r>
            <a:endParaRPr lang="zh-CN" altLang="en-US" sz="1600" b="1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142"/>
          <a:stretch>
            <a:fillRect/>
          </a:stretch>
        </p:blipFill>
        <p:spPr>
          <a:xfrm>
            <a:off x="6462395" y="3531235"/>
            <a:ext cx="4424680" cy="21926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28363"/>
          <a:stretch>
            <a:fillRect/>
          </a:stretch>
        </p:blipFill>
        <p:spPr>
          <a:xfrm>
            <a:off x="3212465" y="3830955"/>
            <a:ext cx="2644775" cy="19170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5056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" y="1118870"/>
            <a:ext cx="7487285" cy="490601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7603"/>
          <a:stretch>
            <a:fillRect/>
          </a:stretch>
        </p:blipFill>
        <p:spPr>
          <a:xfrm>
            <a:off x="8164830" y="1118235"/>
            <a:ext cx="3634105" cy="490664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94205" y="69215"/>
            <a:ext cx="7472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选股图解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-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《好股严选》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00340" y="1836420"/>
            <a:ext cx="3954145" cy="28301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/>
              <a:t>中线选股</a:t>
            </a:r>
            <a:r>
              <a:rPr lang="zh-CN"/>
              <a:t>要点：</a:t>
            </a:r>
            <a:endParaRPr lang="zh-CN"/>
          </a:p>
          <a:p>
            <a:r>
              <a:rPr lang="en-US" altLang="zh-CN">
                <a:sym typeface="+mn-ea"/>
              </a:rPr>
              <a:t>+</a:t>
            </a:r>
            <a:r>
              <a:rPr lang="zh-CN"/>
              <a:t>基本面（赛道</a:t>
            </a:r>
            <a:r>
              <a:rPr lang="en-US" altLang="zh-CN"/>
              <a:t>/</a:t>
            </a:r>
            <a:r>
              <a:rPr lang="zh-CN" altLang="en-US"/>
              <a:t>个股）</a:t>
            </a:r>
            <a:endParaRPr lang="zh-CN" altLang="en-US"/>
          </a:p>
          <a:p>
            <a:r>
              <a:rPr lang="en-US" altLang="zh-CN"/>
              <a:t>+</a:t>
            </a:r>
            <a:r>
              <a:rPr lang="zh-CN" altLang="en-US"/>
              <a:t>资金面（</a:t>
            </a:r>
            <a:r>
              <a:rPr lang="zh-CN" altLang="en-US">
                <a:sym typeface="+mn-ea"/>
              </a:rPr>
              <a:t>风口题材，有控盘更佳）</a:t>
            </a:r>
            <a:endParaRPr lang="zh-CN" altLang="en-US">
              <a:sym typeface="+mn-ea"/>
            </a:endParaRPr>
          </a:p>
          <a:p>
            <a:r>
              <a:rPr lang="en-US" altLang="zh-CN"/>
              <a:t>+</a:t>
            </a:r>
            <a:r>
              <a:rPr lang="zh-CN" altLang="en-US"/>
              <a:t>技术面（</a:t>
            </a:r>
            <a:r>
              <a:rPr lang="zh-CN" altLang="en-US">
                <a:sym typeface="+mn-ea"/>
              </a:rPr>
              <a:t>底部突破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上升回档）</a:t>
            </a:r>
            <a:endParaRPr lang="zh-CN" altLang="en-US">
              <a:sym typeface="+mn-ea"/>
            </a:endParaRPr>
          </a:p>
          <a:p>
            <a:r>
              <a:rPr lang="en-US" altLang="zh-CN"/>
              <a:t>+</a:t>
            </a:r>
            <a:r>
              <a:rPr lang="zh-CN" altLang="en-US"/>
              <a:t>舆情面（事件驱动）</a:t>
            </a:r>
            <a:endParaRPr lang="zh-CN" altLang="en-US"/>
          </a:p>
          <a:p>
            <a:endParaRPr lang="zh-CN" altLang="en-US"/>
          </a:p>
          <a:p>
            <a:r>
              <a:rPr lang="zh-CN" altLang="en-US" sz="1400"/>
              <a:t>【好股研选】《隐形冠军》美联储降息预期催化下，工具行业景气加速回暖，这个全球工具龙头护城河深厚，个股走势明显强于大盘，中报延续增长，理应继续稳健爬升</a:t>
            </a:r>
            <a:endParaRPr lang="zh-CN" altLang="en-US" sz="1400"/>
          </a:p>
          <a:p>
            <a:r>
              <a:rPr lang="zh-CN" altLang="en-US" sz="1400"/>
              <a:t>https://neican.n8n8.cn/details/strategy/2980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45" y="1081405"/>
            <a:ext cx="7317105" cy="482282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015" y="852805"/>
            <a:ext cx="6097905" cy="521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935" y="466598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1895</Words>
  <Application>WPS 演示</Application>
  <PresentationFormat>宽屏</PresentationFormat>
  <Paragraphs>170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思源黑体 Normal</vt:lpstr>
      <vt:lpstr>阿里巴巴普惠体 Light</vt:lpstr>
      <vt:lpstr>华文细黑</vt:lpstr>
      <vt:lpstr>微软雅黑</vt:lpstr>
      <vt:lpstr>Arial Unicode MS</vt:lpstr>
      <vt:lpstr>Calibri</vt:lpstr>
      <vt:lpstr>思源黑体 CN Normal</vt:lpstr>
      <vt:lpstr>思源黑体 CN Light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1371</cp:revision>
  <dcterms:created xsi:type="dcterms:W3CDTF">2019-06-19T02:08:00Z</dcterms:created>
  <dcterms:modified xsi:type="dcterms:W3CDTF">2024-09-06T02:23:00Z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67F8E99CA25843CDBAFD0150A9FB820A</vt:lpwstr>
  </property>
</Properties>
</file>