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1653" r:id="rId10"/>
    <p:sldId id="509" r:id="rId11"/>
    <p:sldId id="1414" r:id="rId12"/>
    <p:sldId id="1284" r:id="rId13"/>
    <p:sldId id="1481" r:id="rId14"/>
    <p:sldId id="1681" r:id="rId15"/>
    <p:sldId id="1682" r:id="rId16"/>
    <p:sldId id="1222" r:id="rId17"/>
    <p:sldId id="1480" r:id="rId18"/>
    <p:sldId id="1635" r:id="rId19"/>
    <p:sldId id="1673" r:id="rId20"/>
    <p:sldId id="1646" r:id="rId21"/>
    <p:sldId id="800" r:id="rId22"/>
    <p:sldId id="1626" r:id="rId23"/>
    <p:sldId id="1627" r:id="rId24"/>
    <p:sldId id="1670" r:id="rId25"/>
    <p:sldId id="1625" r:id="rId26"/>
    <p:sldId id="37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F3"/>
    <a:srgbClr val="6096E6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5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18.png"/><Relationship Id="rId2" Type="http://schemas.openxmlformats.org/officeDocument/2006/relationships/tags" Target="../tags/tag124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0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3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24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tags" Target="../tags/tag15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39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节前震荡  潜伏预期</a:t>
            </a:r>
            <a:endParaRPr lang="zh-CN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2024 .09.13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125" y="1784350"/>
            <a:ext cx="416496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highlight>
                  <a:srgbClr val="FFFF00"/>
                </a:highlight>
                <a:sym typeface="+mn-ea"/>
              </a:rPr>
              <a:t>本周一上架：</a:t>
            </a:r>
            <a:endParaRPr lang="zh-CN" altLang="en-US" sz="1600">
              <a:highlight>
                <a:srgbClr val="FFFF00"/>
              </a:highlight>
              <a:sym typeface="+mn-ea"/>
            </a:endParaRPr>
          </a:p>
          <a:p>
            <a:r>
              <a:rPr lang="zh-CN" altLang="en-US" sz="1600">
                <a:sym typeface="+mn-ea"/>
              </a:rPr>
              <a:t>《短线机会》固态电池技术突破，相关概念股底部异动后缩量调整，关注风口个股回调后的第二波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https://neican.n8n8.cn/details/strategy/3024 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highlight>
                  <a:srgbClr val="FFFF00"/>
                </a:highlight>
                <a:sym typeface="+mn-ea"/>
              </a:rPr>
              <a:t>本周二上架：</a:t>
            </a:r>
            <a:endParaRPr lang="zh-CN" altLang="en-US" sz="1600">
              <a:highlight>
                <a:srgbClr val="FFFF00"/>
              </a:highlight>
              <a:sym typeface="+mn-ea"/>
            </a:endParaRPr>
          </a:p>
          <a:p>
            <a:r>
              <a:rPr lang="zh-CN" altLang="en-US" sz="1600">
                <a:sym typeface="+mn-ea"/>
              </a:rPr>
              <a:t>《隐形冠军》风光零部件分支龙头，受益海外行业高景气度以及下游客户的市场拓展，公司盈利能力持续提升，目前个股上升回档+量价反包，中短期强势信号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https://neican.n8n8.cn/details/strategy/3030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80" y="1050925"/>
            <a:ext cx="6136640" cy="4756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59405" y="81280"/>
            <a:ext cx="7007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《好股研选》限时彩蛋活动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15" y="888365"/>
            <a:ext cx="9440545" cy="53105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429250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5" y="1042035"/>
            <a:ext cx="2905125" cy="416496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主力透视陪跑营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59335" cy="7008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07640" y="33655"/>
            <a:ext cx="699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《主力透视陪跑营》开播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+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社群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0" y="1002665"/>
            <a:ext cx="4367530" cy="5096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40" y="755015"/>
            <a:ext cx="5060950" cy="5344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" y="1272540"/>
            <a:ext cx="6229350" cy="2233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5" y="3905885"/>
            <a:ext cx="6228715" cy="11042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53210" y="5177155"/>
            <a:ext cx="4131945" cy="922020"/>
          </a:xfrm>
          <a:prstGeom prst="rect">
            <a:avLst/>
          </a:prstGeom>
          <a:ln w="635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</a:rPr>
              <a:t>活动时间：</a:t>
            </a:r>
            <a:r>
              <a:rPr lang="en-US" altLang="zh-CN">
                <a:solidFill>
                  <a:srgbClr val="FF0000"/>
                </a:solidFill>
              </a:rPr>
              <a:t>8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27</a:t>
            </a:r>
            <a:r>
              <a:rPr lang="zh-CN" altLang="en-US">
                <a:solidFill>
                  <a:srgbClr val="FF0000"/>
                </a:solidFill>
              </a:rPr>
              <a:t>日</a:t>
            </a:r>
            <a:r>
              <a:rPr lang="en-US" altLang="zh-CN">
                <a:solidFill>
                  <a:srgbClr val="FF0000"/>
                </a:solidFill>
              </a:rPr>
              <a:t>-9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14</a:t>
            </a:r>
            <a:r>
              <a:rPr lang="zh-CN" altLang="en-US">
                <a:solidFill>
                  <a:srgbClr val="FF0000"/>
                </a:solidFill>
              </a:rPr>
              <a:t>日</a:t>
            </a:r>
            <a:endParaRPr lang="zh-CN" altLang="en-US">
              <a:solidFill>
                <a:srgbClr val="FF0000"/>
              </a:solidFill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</a:rPr>
              <a:t>社群陪跑营：</a:t>
            </a:r>
            <a:r>
              <a:rPr lang="en-US" altLang="zh-CN">
                <a:solidFill>
                  <a:srgbClr val="FF0000"/>
                </a:solidFill>
              </a:rPr>
              <a:t>9.18-11.30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sym typeface="+mn-ea"/>
              </a:rPr>
              <a:t>https://toujiao.n8n8.cn/introduce/120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34460" y="0"/>
            <a:ext cx="4568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节课透视主力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17650" b="65200"/>
          <a:stretch>
            <a:fillRect/>
          </a:stretch>
        </p:blipFill>
        <p:spPr>
          <a:xfrm>
            <a:off x="450215" y="838200"/>
            <a:ext cx="6946265" cy="3100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0328" t="34613" r="13411" b="16866"/>
          <a:stretch>
            <a:fillRect/>
          </a:stretch>
        </p:blipFill>
        <p:spPr>
          <a:xfrm>
            <a:off x="6593205" y="2040255"/>
            <a:ext cx="5368290" cy="415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55" y="4131310"/>
            <a:ext cx="5177790" cy="1958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3825" y="60353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927100"/>
            <a:ext cx="4519930" cy="2501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65" y="3261995"/>
            <a:ext cx="5814060" cy="2661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90470" y="4982845"/>
            <a:ext cx="2941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324F3"/>
                </a:solidFill>
              </a:rPr>
              <a:t>下行趋势寻底，等量破局静待拐点</a:t>
            </a:r>
            <a:endParaRPr lang="zh-CN" altLang="en-US" sz="1400">
              <a:solidFill>
                <a:srgbClr val="F324F3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710" y="1019810"/>
            <a:ext cx="4555490" cy="402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17690" y="2627630"/>
            <a:ext cx="1286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业绩真空期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题材轮动活跃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0590" y="1122680"/>
            <a:ext cx="10316210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9月第一周市场走势让人失望，又缩量至5400。第二周（本周）</a:t>
            </a:r>
            <a:r>
              <a:rPr lang="zh-CN" altLang="en-US" sz="1600">
                <a:sym typeface="+mn-ea"/>
              </a:rPr>
              <a:t>华为大会进行时，</a:t>
            </a:r>
            <a:r>
              <a:rPr lang="zh-CN" altLang="en-US" sz="1600">
                <a:sym typeface="+mn-ea"/>
              </a:rPr>
              <a:t>中秋假期在即，美联储节后（</a:t>
            </a:r>
            <a:r>
              <a:rPr lang="en-US" altLang="zh-CN" sz="1600">
                <a:sym typeface="+mn-ea"/>
              </a:rPr>
              <a:t>17-18</a:t>
            </a:r>
            <a:r>
              <a:rPr lang="zh-CN" altLang="en-US" sz="1600">
                <a:sym typeface="+mn-ea"/>
              </a:rPr>
              <a:t>）降息靴子落地，市场依然是底部题材轮动格局，进取者紧跟资金做博弈，稳健者优选底部启动优质个股分批建仓。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0590" y="2503805"/>
            <a:ext cx="10316210" cy="31451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磨底过程，静待拐点，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中线布局</a:t>
            </a:r>
            <a:r>
              <a:rPr lang="zh-CN" altLang="en-US" sz="1600">
                <a:sym typeface="+mn-ea"/>
              </a:rPr>
              <a:t>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0385" y="3232150"/>
            <a:ext cx="5547360" cy="2221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短线选股：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0590" y="3232785"/>
            <a:ext cx="4390390" cy="23177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中线选股：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7140" y="1951355"/>
            <a:ext cx="4747895" cy="2315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国企改革（捕捉强势股回档）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sz="1600">
                <a:solidFill>
                  <a:srgbClr val="FF0000"/>
                </a:solidFill>
                <a:sym typeface="+mn-ea"/>
              </a:rPr>
              <a:t>国产软件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信创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（分化但继续观察做回档）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人工智能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CPO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、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PCB (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草莓大模型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传媒娱乐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）</a:t>
            </a:r>
            <a:endParaRPr lang="zh-CN" altLang="en-US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降息预期（黄金、有色超跌反弹）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房地产概念（存量房贷利率下降）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3195" y="2599690"/>
            <a:ext cx="4401185" cy="21431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、消费电子、折叠屏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、新能源（储能、光伏）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、权重消费：茅台酿酒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91430" y="1219200"/>
            <a:ext cx="349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ym typeface="+mn-ea"/>
              </a:rPr>
              <a:t> </a:t>
            </a:r>
            <a:r>
              <a:rPr lang="zh-CN" sz="1600" b="1">
                <a:sym typeface="+mn-ea"/>
              </a:rPr>
              <a:t>假期扰动</a:t>
            </a:r>
            <a:r>
              <a:rPr lang="en-US" altLang="zh-CN" sz="1600" b="1">
                <a:sym typeface="+mn-ea"/>
              </a:rPr>
              <a:t>  </a:t>
            </a:r>
            <a:r>
              <a:rPr lang="zh-CN" altLang="en-US" sz="1600" b="1">
                <a:sym typeface="+mn-ea"/>
              </a:rPr>
              <a:t>存量博弈</a:t>
            </a:r>
            <a:r>
              <a:rPr lang="en-US" altLang="zh-CN" sz="1600" b="1">
                <a:sym typeface="+mn-ea"/>
              </a:rPr>
              <a:t>  </a:t>
            </a:r>
            <a:r>
              <a:rPr lang="zh-CN" altLang="en-US" sz="1600" b="1">
                <a:sym typeface="+mn-ea"/>
              </a:rPr>
              <a:t>结构性机会</a:t>
            </a:r>
            <a:endParaRPr lang="zh-CN" altLang="en-US" sz="16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935" y="1063625"/>
            <a:ext cx="2345690" cy="460248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320" y="981710"/>
            <a:ext cx="4338320" cy="45269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6410" y="1378585"/>
            <a:ext cx="41065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【脱水策略-月策略】假期扰乱节奏  关注利率拐点</a:t>
            </a:r>
            <a:endParaRPr lang="zh-CN" altLang="en-US" sz="1400"/>
          </a:p>
          <a:p>
            <a:r>
              <a:rPr lang="zh-CN" altLang="en-US" sz="1400"/>
              <a:t>https://neican.n8n8.cn/details/strategy/3018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5742" r="13555"/>
          <a:stretch>
            <a:fillRect/>
          </a:stretch>
        </p:blipFill>
        <p:spPr>
          <a:xfrm>
            <a:off x="486410" y="2379345"/>
            <a:ext cx="4077970" cy="25850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1834</Words>
  <Application>WPS 演示</Application>
  <PresentationFormat>宽屏</PresentationFormat>
  <Paragraphs>164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Calibri</vt:lpstr>
      <vt:lpstr>Arial Unicode MS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1406</cp:revision>
  <dcterms:created xsi:type="dcterms:W3CDTF">2019-06-19T02:08:00Z</dcterms:created>
  <dcterms:modified xsi:type="dcterms:W3CDTF">2024-09-13T02:26:47Z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ICV">
    <vt:lpwstr>67F8E99CA25843CDBAFD0150A9FB820A</vt:lpwstr>
  </property>
</Properties>
</file>